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1"/>
  </p:notesMasterIdLst>
  <p:sldIdLst>
    <p:sldId id="256" r:id="rId2"/>
    <p:sldId id="275" r:id="rId3"/>
    <p:sldId id="276" r:id="rId4"/>
    <p:sldId id="305" r:id="rId5"/>
    <p:sldId id="306" r:id="rId6"/>
    <p:sldId id="277" r:id="rId7"/>
    <p:sldId id="278" r:id="rId8"/>
    <p:sldId id="279" r:id="rId9"/>
    <p:sldId id="280" r:id="rId10"/>
    <p:sldId id="281" r:id="rId11"/>
    <p:sldId id="282" r:id="rId12"/>
    <p:sldId id="302" r:id="rId13"/>
    <p:sldId id="303" r:id="rId14"/>
    <p:sldId id="283" r:id="rId15"/>
    <p:sldId id="284" r:id="rId16"/>
    <p:sldId id="285" r:id="rId17"/>
    <p:sldId id="304" r:id="rId18"/>
    <p:sldId id="286" r:id="rId19"/>
    <p:sldId id="287" r:id="rId20"/>
    <p:sldId id="288" r:id="rId21"/>
    <p:sldId id="289" r:id="rId22"/>
    <p:sldId id="290" r:id="rId23"/>
    <p:sldId id="291" r:id="rId24"/>
    <p:sldId id="292" r:id="rId25"/>
    <p:sldId id="309" r:id="rId26"/>
    <p:sldId id="310" r:id="rId27"/>
    <p:sldId id="312" r:id="rId28"/>
    <p:sldId id="314" r:id="rId29"/>
    <p:sldId id="315" r:id="rId30"/>
    <p:sldId id="316" r:id="rId31"/>
    <p:sldId id="317" r:id="rId32"/>
    <p:sldId id="318" r:id="rId33"/>
    <p:sldId id="319" r:id="rId34"/>
    <p:sldId id="295" r:id="rId35"/>
    <p:sldId id="296" r:id="rId36"/>
    <p:sldId id="297" r:id="rId37"/>
    <p:sldId id="298" r:id="rId38"/>
    <p:sldId id="300" r:id="rId39"/>
    <p:sldId id="301"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2"/>
    <p:restoredTop sz="94679"/>
  </p:normalViewPr>
  <p:slideViewPr>
    <p:cSldViewPr snapToGrid="0" snapToObjects="1">
      <p:cViewPr varScale="1">
        <p:scale>
          <a:sx n="42" d="100"/>
          <a:sy n="42" d="100"/>
        </p:scale>
        <p:origin x="21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yourself and welcome the students</a:t>
            </a: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912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0" y="57944"/>
            <a:ext cx="4351339"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8"/>
            <a:ext cx="581183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3"/>
            <a:ext cx="581183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143000" y="3602037"/>
            <a:ext cx="6858000" cy="1655763"/>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9" name="Google Shape;29;p4"/>
          <p:cNvSpPr txBox="1">
            <a:spLocks noGrp="1"/>
          </p:cNvSpPr>
          <p:nvPr>
            <p:ph type="dt" idx="10"/>
          </p:nvPr>
        </p:nvSpPr>
        <p:spPr>
          <a:xfrm>
            <a:off x="628650" y="64988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64988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64988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46291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7"/>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p:nvPr/>
        </p:nvSpPr>
        <p:spPr>
          <a:xfrm>
            <a:off x="2989253" y="4066163"/>
            <a:ext cx="363623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91" name="Google Shape;91;p14"/>
          <p:cNvSpPr txBox="1">
            <a:spLocks noGrp="1"/>
          </p:cNvSpPr>
          <p:nvPr>
            <p:ph type="title"/>
          </p:nvPr>
        </p:nvSpPr>
        <p:spPr>
          <a:xfrm>
            <a:off x="916950" y="1847429"/>
            <a:ext cx="7310100" cy="77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Calibri"/>
              <a:buNone/>
            </a:pPr>
            <a:r>
              <a:rPr lang="en-US" sz="3240" dirty="0"/>
              <a:t>CSE1300</a:t>
            </a:r>
            <a:endParaRPr sz="3240" dirty="0"/>
          </a:p>
        </p:txBody>
      </p:sp>
      <p:sp>
        <p:nvSpPr>
          <p:cNvPr id="92" name="Google Shape;92;p14"/>
          <p:cNvSpPr txBox="1"/>
          <p:nvPr/>
        </p:nvSpPr>
        <p:spPr>
          <a:xfrm>
            <a:off x="537519" y="3102807"/>
            <a:ext cx="8068962" cy="1661963"/>
          </a:xfrm>
          <a:prstGeom prst="rect">
            <a:avLst/>
          </a:prstGeom>
          <a:noFill/>
          <a:ln>
            <a:noFill/>
          </a:ln>
        </p:spPr>
        <p:txBody>
          <a:bodyPr spcFirstLastPara="1" wrap="square" lIns="91425" tIns="91425" rIns="91425" bIns="91425" anchor="t" anchorCtr="0">
            <a:spAutoFit/>
          </a:bodyPr>
          <a:lstStyle/>
          <a:p>
            <a:pPr algn="ctr"/>
            <a:r>
              <a:rPr lang="en-US" sz="3200" b="0" i="0" u="none" strike="noStrike" dirty="0">
                <a:solidFill>
                  <a:srgbClr val="000000"/>
                </a:solidFill>
                <a:effectLst/>
              </a:rPr>
              <a:t>An Introduction to Encryption, Network Security, and Social Engineering</a:t>
            </a:r>
          </a:p>
          <a:p>
            <a:pPr marL="0" lvl="0" indent="0" algn="l" rtl="0">
              <a:spcBef>
                <a:spcPts val="0"/>
              </a:spcBef>
              <a:spcAft>
                <a:spcPts val="0"/>
              </a:spcAft>
              <a:buNone/>
            </a:pPr>
            <a:endParaRPr sz="3200"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F7B8-6270-C354-15A7-4E33437EBBF2}"/>
              </a:ext>
            </a:extLst>
          </p:cNvPr>
          <p:cNvSpPr>
            <a:spLocks noGrp="1"/>
          </p:cNvSpPr>
          <p:nvPr>
            <p:ph type="title"/>
          </p:nvPr>
        </p:nvSpPr>
        <p:spPr/>
        <p:txBody>
          <a:bodyPr/>
          <a:lstStyle/>
          <a:p>
            <a:r>
              <a:rPr lang="en-US" b="1" i="0" u="none" strike="noStrike" dirty="0">
                <a:solidFill>
                  <a:srgbClr val="000000"/>
                </a:solidFill>
                <a:effectLst/>
              </a:rPr>
              <a:t>Encryption in Daily Life</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646B94BD-34C0-0F3A-6535-48F6E9129A27}"/>
              </a:ext>
            </a:extLst>
          </p:cNvPr>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0000"/>
                </a:solidFill>
                <a:effectLst/>
              </a:rPr>
              <a:t>Web security:</a:t>
            </a:r>
            <a:r>
              <a:rPr lang="en-US" b="0" i="0" u="none" strike="noStrike" dirty="0">
                <a:solidFill>
                  <a:srgbClr val="000000"/>
                </a:solidFill>
                <a:effectLst/>
              </a:rPr>
              <a:t> HTTPS uses encryption to secure websites.</a:t>
            </a:r>
          </a:p>
          <a:p>
            <a:pPr algn="l">
              <a:buFont typeface="Arial" panose="020B0604020202020204" pitchFamily="34" charset="0"/>
              <a:buChar char="•"/>
            </a:pPr>
            <a:r>
              <a:rPr lang="en-US" b="1" i="0" u="none" strike="noStrike" dirty="0">
                <a:solidFill>
                  <a:srgbClr val="000000"/>
                </a:solidFill>
                <a:effectLst/>
              </a:rPr>
              <a:t>Messaging apps:</a:t>
            </a:r>
            <a:r>
              <a:rPr lang="en-US" b="0" i="0" u="none" strike="noStrike" dirty="0">
                <a:solidFill>
                  <a:srgbClr val="000000"/>
                </a:solidFill>
                <a:effectLst/>
              </a:rPr>
              <a:t> WhatsApp and Signal use end-to-end encryption.</a:t>
            </a:r>
          </a:p>
          <a:p>
            <a:pPr algn="l">
              <a:buFont typeface="Arial" panose="020B0604020202020204" pitchFamily="34" charset="0"/>
              <a:buChar char="•"/>
            </a:pPr>
            <a:r>
              <a:rPr lang="en-US" b="1" i="0" u="none" strike="noStrike" dirty="0">
                <a:solidFill>
                  <a:srgbClr val="000000"/>
                </a:solidFill>
                <a:effectLst/>
              </a:rPr>
              <a:t>Disk encryption:</a:t>
            </a:r>
            <a:r>
              <a:rPr lang="en-US" b="0" i="0" u="none" strike="noStrike" dirty="0">
                <a:solidFill>
                  <a:srgbClr val="000000"/>
                </a:solidFill>
                <a:effectLst/>
              </a:rPr>
              <a:t> Tools like BitLocker and VeraCrypt protect stored data.</a:t>
            </a:r>
          </a:p>
          <a:p>
            <a:endParaRPr lang="en-US" dirty="0"/>
          </a:p>
        </p:txBody>
      </p:sp>
    </p:spTree>
    <p:extLst>
      <p:ext uri="{BB962C8B-B14F-4D97-AF65-F5344CB8AC3E}">
        <p14:creationId xmlns:p14="http://schemas.microsoft.com/office/powerpoint/2010/main" val="179029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8F2E-2B64-7C23-AD6C-5738C3CC759E}"/>
              </a:ext>
            </a:extLst>
          </p:cNvPr>
          <p:cNvSpPr>
            <a:spLocks noGrp="1"/>
          </p:cNvSpPr>
          <p:nvPr>
            <p:ph type="title"/>
          </p:nvPr>
        </p:nvSpPr>
        <p:spPr>
          <a:xfrm>
            <a:off x="628650" y="740906"/>
            <a:ext cx="7886700" cy="1325563"/>
          </a:xfrm>
        </p:spPr>
        <p:txBody>
          <a:bodyPr/>
          <a:lstStyle/>
          <a:p>
            <a:r>
              <a:rPr lang="en-US" b="1" i="0" u="none" strike="noStrike" dirty="0">
                <a:solidFill>
                  <a:srgbClr val="000000"/>
                </a:solidFill>
                <a:effectLst/>
              </a:rPr>
              <a:t>Introduction to Network Security</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DD304717-CB7A-9EFF-7FDA-95B606FA32B1}"/>
              </a:ext>
            </a:extLst>
          </p:cNvPr>
          <p:cNvSpPr>
            <a:spLocks noGrp="1"/>
          </p:cNvSpPr>
          <p:nvPr>
            <p:ph type="body" idx="1"/>
          </p:nvPr>
        </p:nvSpPr>
        <p:spPr>
          <a:xfrm>
            <a:off x="628650" y="1575104"/>
            <a:ext cx="7886700" cy="4351339"/>
          </a:xfrm>
        </p:spPr>
        <p:txBody>
          <a:bodyPr/>
          <a:lstStyle/>
          <a:p>
            <a:pPr marL="114300" indent="0">
              <a:buNone/>
            </a:pPr>
            <a:endParaRPr lang="en-US" dirty="0">
              <a:effectLst/>
              <a:latin typeface="Helvetica" pitchFamily="2" charset="0"/>
            </a:endParaRPr>
          </a:p>
          <a:p>
            <a:r>
              <a:rPr lang="en-US" dirty="0">
                <a:effectLst/>
                <a:latin typeface="Helvetica" pitchFamily="2" charset="0"/>
              </a:rPr>
              <a:t>Network security offers a level of guarantee that all the users and machines only have the appropriate access they need to do their job.</a:t>
            </a:r>
          </a:p>
          <a:p>
            <a:r>
              <a:rPr lang="en-US" dirty="0">
                <a:effectLst/>
                <a:latin typeface="Helvetica" pitchFamily="2" charset="0"/>
              </a:rPr>
              <a:t>This can include:</a:t>
            </a:r>
          </a:p>
          <a:p>
            <a:pPr lvl="1">
              <a:buFont typeface="Arial" panose="020B0604020202020204" pitchFamily="34" charset="0"/>
              <a:buChar char="•"/>
            </a:pPr>
            <a:r>
              <a:rPr lang="en-US" dirty="0">
                <a:effectLst/>
                <a:latin typeface="Helvetica" pitchFamily="2" charset="0"/>
              </a:rPr>
              <a:t>﻿﻿Preventing unauthorized people from acting on the system maliciously</a:t>
            </a:r>
          </a:p>
          <a:p>
            <a:pPr lvl="1">
              <a:buFont typeface="Arial" panose="020B0604020202020204" pitchFamily="34" charset="0"/>
              <a:buChar char="•"/>
            </a:pPr>
            <a:r>
              <a:rPr lang="en-US" dirty="0">
                <a:effectLst/>
                <a:latin typeface="Helvetica" pitchFamily="2" charset="0"/>
              </a:rPr>
              <a:t>﻿﻿Preventing users from performing involuntary operations that are capable of harming the system</a:t>
            </a:r>
          </a:p>
          <a:p>
            <a:pPr lvl="1">
              <a:buFont typeface="Arial" panose="020B0604020202020204" pitchFamily="34" charset="0"/>
              <a:buChar char="•"/>
            </a:pPr>
            <a:r>
              <a:rPr lang="en-US" dirty="0">
                <a:effectLst/>
                <a:latin typeface="Helvetica" pitchFamily="2" charset="0"/>
              </a:rPr>
              <a:t>﻿﻿Securing data by anticipating failures</a:t>
            </a:r>
          </a:p>
          <a:p>
            <a:pPr lvl="1">
              <a:buFont typeface="Arial" panose="020B0604020202020204" pitchFamily="34" charset="0"/>
              <a:buChar char="•"/>
            </a:pPr>
            <a:r>
              <a:rPr lang="en-US" dirty="0">
                <a:effectLst/>
                <a:latin typeface="Helvetica" pitchFamily="2" charset="0"/>
              </a:rPr>
              <a:t>﻿﻿Guaranteeing that services are not interrupted</a:t>
            </a:r>
          </a:p>
        </p:txBody>
      </p:sp>
    </p:spTree>
    <p:extLst>
      <p:ext uri="{BB962C8B-B14F-4D97-AF65-F5344CB8AC3E}">
        <p14:creationId xmlns:p14="http://schemas.microsoft.com/office/powerpoint/2010/main" val="258766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C896-3D8F-FEEF-8BB0-87533215D5AD}"/>
              </a:ext>
            </a:extLst>
          </p:cNvPr>
          <p:cNvSpPr>
            <a:spLocks noGrp="1"/>
          </p:cNvSpPr>
          <p:nvPr>
            <p:ph type="title"/>
          </p:nvPr>
        </p:nvSpPr>
        <p:spPr>
          <a:xfrm>
            <a:off x="628650" y="791010"/>
            <a:ext cx="7886700" cy="1325563"/>
          </a:xfrm>
        </p:spPr>
        <p:txBody>
          <a:bodyPr/>
          <a:lstStyle/>
          <a:p>
            <a:r>
              <a:rPr lang="en-US" b="1" i="0" u="none" strike="noStrike" dirty="0">
                <a:solidFill>
                  <a:srgbClr val="000000"/>
                </a:solidFill>
                <a:effectLst/>
              </a:rPr>
              <a:t>Introduction to Network Security</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6FF41143-1E16-EBE4-2FEE-AF03B85F29E2}"/>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﻿When connecting a </a:t>
            </a:r>
            <a:r>
              <a:rPr lang="en-US" dirty="0">
                <a:latin typeface="Helvetica" pitchFamily="2" charset="0"/>
              </a:rPr>
              <a:t>machine</a:t>
            </a:r>
            <a:r>
              <a:rPr lang="en-US" dirty="0">
                <a:effectLst/>
                <a:latin typeface="Helvetica" pitchFamily="2" charset="0"/>
              </a:rPr>
              <a:t> to a network, </a:t>
            </a:r>
            <a:r>
              <a:rPr lang="en-US" dirty="0">
                <a:latin typeface="Helvetica" pitchFamily="2" charset="0"/>
              </a:rPr>
              <a:t>you must ensure it is mostly hidden, and only exposes the services that are necessary to the network.</a:t>
            </a:r>
            <a:endParaRPr lang="en-US" dirty="0">
              <a:effectLst/>
              <a:latin typeface="Helvetica" pitchFamily="2" charset="0"/>
            </a:endParaRPr>
          </a:p>
          <a:p>
            <a:pPr>
              <a:buFont typeface="Arial" panose="020B0604020202020204" pitchFamily="34" charset="0"/>
              <a:buChar char="•"/>
            </a:pPr>
            <a:r>
              <a:rPr lang="en-US" dirty="0">
                <a:effectLst/>
                <a:latin typeface="Helvetica" pitchFamily="2" charset="0"/>
              </a:rPr>
              <a:t>﻿﻿Once a machine is on a network, you should expect people will attempt to scan the machine looking for vulnerabilities.</a:t>
            </a:r>
          </a:p>
          <a:p>
            <a:pPr>
              <a:buFont typeface="Arial" panose="020B0604020202020204" pitchFamily="34" charset="0"/>
              <a:buChar char="•"/>
            </a:pPr>
            <a:r>
              <a:rPr lang="en-US" dirty="0">
                <a:effectLst/>
                <a:latin typeface="Helvetica" pitchFamily="2" charset="0"/>
              </a:rPr>
              <a:t>﻿To protect against that, one should disable any unnecessary network service they are running</a:t>
            </a:r>
          </a:p>
          <a:p>
            <a:r>
              <a:rPr lang="en-US" dirty="0">
                <a:latin typeface="Helvetica" pitchFamily="2" charset="0"/>
              </a:rPr>
              <a:t>Also ensure the machine is fully patched.</a:t>
            </a:r>
            <a:endParaRPr lang="en-US" dirty="0">
              <a:effectLst/>
              <a:latin typeface="Helvetica" pitchFamily="2" charset="0"/>
            </a:endParaRPr>
          </a:p>
          <a:p>
            <a:endParaRPr lang="en-US" dirty="0"/>
          </a:p>
        </p:txBody>
      </p:sp>
    </p:spTree>
    <p:extLst>
      <p:ext uri="{BB962C8B-B14F-4D97-AF65-F5344CB8AC3E}">
        <p14:creationId xmlns:p14="http://schemas.microsoft.com/office/powerpoint/2010/main" val="171248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E3874-AC03-CE17-346E-FDA96E92A814}"/>
              </a:ext>
            </a:extLst>
          </p:cNvPr>
          <p:cNvSpPr>
            <a:spLocks noGrp="1"/>
          </p:cNvSpPr>
          <p:nvPr>
            <p:ph type="title"/>
          </p:nvPr>
        </p:nvSpPr>
        <p:spPr/>
        <p:txBody>
          <a:bodyPr/>
          <a:lstStyle/>
          <a:p>
            <a:r>
              <a:rPr lang="en-US" dirty="0"/>
              <a:t>Need for Network Security</a:t>
            </a:r>
          </a:p>
        </p:txBody>
      </p:sp>
      <p:sp>
        <p:nvSpPr>
          <p:cNvPr id="3" name="Text Placeholder 2">
            <a:extLst>
              <a:ext uri="{FF2B5EF4-FFF2-40B4-BE49-F238E27FC236}">
                <a16:creationId xmlns:a16="http://schemas.microsoft.com/office/drawing/2014/main" id="{5C8A66EA-0528-49D9-3368-2330E162580F}"/>
              </a:ext>
            </a:extLst>
          </p:cNvPr>
          <p:cNvSpPr>
            <a:spLocks noGrp="1"/>
          </p:cNvSpPr>
          <p:nvPr>
            <p:ph type="body" idx="1"/>
          </p:nvPr>
        </p:nvSpPr>
        <p:spPr>
          <a:xfrm>
            <a:off x="628650" y="1562578"/>
            <a:ext cx="7886700" cy="4351339"/>
          </a:xfrm>
        </p:spPr>
        <p:txBody>
          <a:bodyPr/>
          <a:lstStyle/>
          <a:p>
            <a:r>
              <a:rPr lang="en-US" dirty="0"/>
              <a:t>In the past, hackers were highly skilled programmers who understood the details of computer communications and how to exploit vulnerabilities. </a:t>
            </a:r>
          </a:p>
          <a:p>
            <a:r>
              <a:rPr lang="en-US" dirty="0"/>
              <a:t>Today almost anyone can become a hacker by downloading tools from the Internet. These complicated attack tools and generally open networks have generated an increased need for network security and dynamic security policies. </a:t>
            </a:r>
          </a:p>
          <a:p>
            <a:r>
              <a:rPr lang="en-US" dirty="0"/>
              <a:t>The easiest way to protect a network from an outside attack is to close it off completely from the outside world. </a:t>
            </a:r>
          </a:p>
          <a:p>
            <a:r>
              <a:rPr lang="en-US" dirty="0"/>
              <a:t>A closed network provides connectivity only to trusted known parties and sites; a closed network does not allow a connection to public networks.</a:t>
            </a:r>
          </a:p>
        </p:txBody>
      </p:sp>
    </p:spTree>
    <p:extLst>
      <p:ext uri="{BB962C8B-B14F-4D97-AF65-F5344CB8AC3E}">
        <p14:creationId xmlns:p14="http://schemas.microsoft.com/office/powerpoint/2010/main" val="238719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311D-88BF-E2BD-4F74-10B65B99F895}"/>
              </a:ext>
            </a:extLst>
          </p:cNvPr>
          <p:cNvSpPr>
            <a:spLocks noGrp="1"/>
          </p:cNvSpPr>
          <p:nvPr>
            <p:ph type="title"/>
          </p:nvPr>
        </p:nvSpPr>
        <p:spPr/>
        <p:txBody>
          <a:bodyPr/>
          <a:lstStyle/>
          <a:p>
            <a:r>
              <a:rPr lang="en-US" b="1" i="0" u="none" strike="noStrike" dirty="0">
                <a:solidFill>
                  <a:srgbClr val="000000"/>
                </a:solidFill>
                <a:effectLst/>
              </a:rPr>
              <a:t>Types of Network Security</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E301D47C-6D5D-B909-3141-B5DE7E25107D}"/>
              </a:ext>
            </a:extLst>
          </p:cNvPr>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0000"/>
                </a:solidFill>
                <a:effectLst/>
              </a:rPr>
              <a:t>Firewalls:</a:t>
            </a:r>
            <a:r>
              <a:rPr lang="en-US" b="0" i="0" u="none" strike="noStrike" dirty="0">
                <a:solidFill>
                  <a:srgbClr val="000000"/>
                </a:solidFill>
                <a:effectLst/>
              </a:rPr>
              <a:t> Filters incoming and outgoing traffic.</a:t>
            </a:r>
          </a:p>
          <a:p>
            <a:pPr algn="l">
              <a:buFont typeface="Arial" panose="020B0604020202020204" pitchFamily="34" charset="0"/>
              <a:buChar char="•"/>
            </a:pPr>
            <a:r>
              <a:rPr lang="en-US" b="1" i="0" u="none" strike="noStrike" dirty="0">
                <a:solidFill>
                  <a:srgbClr val="000000"/>
                </a:solidFill>
                <a:effectLst/>
              </a:rPr>
              <a:t>Intrusion Detection Systems (IDS):</a:t>
            </a:r>
            <a:r>
              <a:rPr lang="en-US" b="0" i="0" u="none" strike="noStrike" dirty="0">
                <a:solidFill>
                  <a:srgbClr val="000000"/>
                </a:solidFill>
                <a:effectLst/>
              </a:rPr>
              <a:t> Monitors for malicious activity.</a:t>
            </a:r>
          </a:p>
          <a:p>
            <a:pPr algn="l">
              <a:buFont typeface="Arial" panose="020B0604020202020204" pitchFamily="34" charset="0"/>
              <a:buChar char="•"/>
            </a:pPr>
            <a:r>
              <a:rPr lang="en-US" b="1" i="0" u="none" strike="noStrike" dirty="0">
                <a:solidFill>
                  <a:srgbClr val="000000"/>
                </a:solidFill>
                <a:effectLst/>
              </a:rPr>
              <a:t>Intrusion Prevention Systems (IPS):</a:t>
            </a:r>
            <a:r>
              <a:rPr lang="en-US" b="0" i="0" u="none" strike="noStrike" dirty="0">
                <a:solidFill>
                  <a:srgbClr val="000000"/>
                </a:solidFill>
                <a:effectLst/>
              </a:rPr>
              <a:t> Takes action against threats.</a:t>
            </a:r>
          </a:p>
          <a:p>
            <a:pPr>
              <a:buFont typeface="Arial" panose="020B0604020202020204" pitchFamily="34" charset="0"/>
              <a:buChar char="•"/>
            </a:pPr>
            <a:r>
              <a:rPr lang="en-US" dirty="0">
                <a:effectLst/>
                <a:latin typeface="Helvetica" pitchFamily="2" charset="0"/>
              </a:rPr>
              <a:t>﻿</a:t>
            </a:r>
            <a:r>
              <a:rPr lang="en-US" b="1" dirty="0">
                <a:effectLst/>
                <a:latin typeface="Helvetica" pitchFamily="2" charset="0"/>
              </a:rPr>
              <a:t>Wi-Fi Protected Access (WPA): </a:t>
            </a:r>
            <a:r>
              <a:rPr lang="en-US" dirty="0">
                <a:effectLst/>
                <a:latin typeface="Helvetica" pitchFamily="2" charset="0"/>
              </a:rPr>
              <a:t>Encrypts Information.</a:t>
            </a:r>
            <a:endParaRPr lang="en-US" b="1" dirty="0">
              <a:effectLst/>
              <a:latin typeface="Helvetica" pitchFamily="2" charset="0"/>
            </a:endParaRPr>
          </a:p>
          <a:p>
            <a:pPr algn="l">
              <a:buFont typeface="Arial" panose="020B0604020202020204" pitchFamily="34" charset="0"/>
              <a:buChar char="•"/>
            </a:pP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287922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AC6F-33EA-7BA2-CAC0-03AF35E8E1A0}"/>
              </a:ext>
            </a:extLst>
          </p:cNvPr>
          <p:cNvSpPr>
            <a:spLocks noGrp="1"/>
          </p:cNvSpPr>
          <p:nvPr>
            <p:ph type="title"/>
          </p:nvPr>
        </p:nvSpPr>
        <p:spPr/>
        <p:txBody>
          <a:bodyPr/>
          <a:lstStyle/>
          <a:p>
            <a:r>
              <a:rPr lang="en-US" b="1" i="0" u="none" strike="noStrike" dirty="0">
                <a:solidFill>
                  <a:srgbClr val="000000"/>
                </a:solidFill>
                <a:effectLst/>
              </a:rPr>
              <a:t>Firewalls</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86A15806-7EAB-07E3-5D40-0CADFC56B669}"/>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Acts as a protective barrier between internal networks and external threats.</a:t>
            </a:r>
          </a:p>
          <a:p>
            <a:pPr algn="l">
              <a:buFont typeface="Arial" panose="020B0604020202020204" pitchFamily="34" charset="0"/>
              <a:buChar char="•"/>
            </a:pPr>
            <a:r>
              <a:rPr lang="en-US" b="1" i="0" u="none" strike="noStrike" dirty="0">
                <a:solidFill>
                  <a:srgbClr val="000000"/>
                </a:solidFill>
                <a:effectLst/>
              </a:rPr>
              <a:t>Types:</a:t>
            </a:r>
            <a:r>
              <a:rPr lang="en-US" b="0" i="0" u="none" strike="noStrike" dirty="0">
                <a:solidFill>
                  <a:srgbClr val="000000"/>
                </a:solidFill>
                <a:effectLst/>
              </a:rPr>
              <a:t> Hardware and Software firewalls.</a:t>
            </a:r>
          </a:p>
          <a:p>
            <a:pPr algn="l">
              <a:buFont typeface="Arial" panose="020B0604020202020204" pitchFamily="34" charset="0"/>
              <a:buChar char="•"/>
            </a:pPr>
            <a:r>
              <a:rPr lang="en-US" b="1" i="0" u="none" strike="noStrike" dirty="0">
                <a:solidFill>
                  <a:srgbClr val="000000"/>
                </a:solidFill>
                <a:effectLst/>
              </a:rPr>
              <a:t>Methods:</a:t>
            </a:r>
            <a:r>
              <a:rPr lang="en-US" b="0" i="0" u="none" strike="noStrike" dirty="0">
                <a:solidFill>
                  <a:srgbClr val="000000"/>
                </a:solidFill>
                <a:effectLst/>
              </a:rPr>
              <a:t> Packet filtering, proxy-based firewalls, stateful inspection.</a:t>
            </a:r>
          </a:p>
          <a:p>
            <a:endParaRPr lang="en-US" dirty="0"/>
          </a:p>
        </p:txBody>
      </p:sp>
    </p:spTree>
    <p:extLst>
      <p:ext uri="{BB962C8B-B14F-4D97-AF65-F5344CB8AC3E}">
        <p14:creationId xmlns:p14="http://schemas.microsoft.com/office/powerpoint/2010/main" val="1795676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A8E1-618E-2877-C35A-1C8243E69632}"/>
              </a:ext>
            </a:extLst>
          </p:cNvPr>
          <p:cNvSpPr>
            <a:spLocks noGrp="1"/>
          </p:cNvSpPr>
          <p:nvPr>
            <p:ph type="title"/>
          </p:nvPr>
        </p:nvSpPr>
        <p:spPr/>
        <p:txBody>
          <a:bodyPr/>
          <a:lstStyle/>
          <a:p>
            <a:r>
              <a:rPr lang="en-US" b="1" i="0" u="none" strike="noStrike" dirty="0">
                <a:solidFill>
                  <a:srgbClr val="000000"/>
                </a:solidFill>
                <a:effectLst/>
              </a:rPr>
              <a:t>IDS and IPS</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8B385744-4C10-F5DD-D9C4-F1BC05A85D8A}"/>
              </a:ext>
            </a:extLst>
          </p:cNvPr>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0000"/>
                </a:solidFill>
                <a:effectLst/>
              </a:rPr>
              <a:t>Intrusion Detection System (IDS):</a:t>
            </a:r>
            <a:r>
              <a:rPr lang="en-US" b="0" i="0" u="none" strike="noStrike" dirty="0">
                <a:solidFill>
                  <a:srgbClr val="000000"/>
                </a:solidFill>
                <a:effectLst/>
              </a:rPr>
              <a:t> Alerts administrators about suspicious activities.</a:t>
            </a:r>
          </a:p>
          <a:p>
            <a:pPr algn="l">
              <a:buFont typeface="Arial" panose="020B0604020202020204" pitchFamily="34" charset="0"/>
              <a:buChar char="•"/>
            </a:pPr>
            <a:r>
              <a:rPr lang="en-US" b="1" i="0" u="none" strike="noStrike" dirty="0">
                <a:solidFill>
                  <a:srgbClr val="000000"/>
                </a:solidFill>
                <a:effectLst/>
              </a:rPr>
              <a:t>Intrusion Prevention System (IPS):</a:t>
            </a:r>
            <a:r>
              <a:rPr lang="en-US" b="0" i="0" u="none" strike="noStrike" dirty="0">
                <a:solidFill>
                  <a:srgbClr val="000000"/>
                </a:solidFill>
                <a:effectLst/>
              </a:rPr>
              <a:t> Actively blocks malicious traffic.</a:t>
            </a:r>
          </a:p>
          <a:p>
            <a:pPr algn="l">
              <a:buFont typeface="Arial" panose="020B0604020202020204" pitchFamily="34" charset="0"/>
              <a:buChar char="•"/>
            </a:pPr>
            <a:r>
              <a:rPr lang="en-US" b="0" i="0" u="none" strike="noStrike" dirty="0">
                <a:solidFill>
                  <a:srgbClr val="000000"/>
                </a:solidFill>
                <a:effectLst/>
              </a:rPr>
              <a:t>Examples: </a:t>
            </a:r>
            <a:r>
              <a:rPr lang="en-US" b="1" i="0" u="none" strike="noStrike" dirty="0">
                <a:solidFill>
                  <a:srgbClr val="000000"/>
                </a:solidFill>
                <a:effectLst/>
              </a:rPr>
              <a:t>Snort, Suricata.</a:t>
            </a: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219767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855B-C881-EC1D-B5F0-774E08C085E5}"/>
              </a:ext>
            </a:extLst>
          </p:cNvPr>
          <p:cNvSpPr>
            <a:spLocks noGrp="1"/>
          </p:cNvSpPr>
          <p:nvPr>
            <p:ph type="title"/>
          </p:nvPr>
        </p:nvSpPr>
        <p:spPr/>
        <p:txBody>
          <a:bodyPr/>
          <a:lstStyle/>
          <a:p>
            <a:r>
              <a:rPr lang="en-US" dirty="0">
                <a:effectLst/>
                <a:latin typeface="Helvetica" pitchFamily="2" charset="0"/>
              </a:rPr>
              <a:t>﻿Wi-Fi Protected Access (WPA)</a:t>
            </a:r>
            <a:br>
              <a:rPr lang="en-US" dirty="0">
                <a:effectLst/>
                <a:latin typeface="Helvetica" pitchFamily="2" charset="0"/>
              </a:rPr>
            </a:br>
            <a:endParaRPr lang="en-US" dirty="0"/>
          </a:p>
        </p:txBody>
      </p:sp>
      <p:sp>
        <p:nvSpPr>
          <p:cNvPr id="3" name="Text Placeholder 2">
            <a:extLst>
              <a:ext uri="{FF2B5EF4-FFF2-40B4-BE49-F238E27FC236}">
                <a16:creationId xmlns:a16="http://schemas.microsoft.com/office/drawing/2014/main" id="{63A6FCDF-1416-542B-E169-680987DCDFB4}"/>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﻿﻿WPA encrypts information and checks to make sure that the network security key has not been modified.</a:t>
            </a:r>
          </a:p>
          <a:p>
            <a:pPr>
              <a:buFont typeface="Arial" panose="020B0604020202020204" pitchFamily="34" charset="0"/>
              <a:buChar char="•"/>
            </a:pPr>
            <a:r>
              <a:rPr lang="en-US" dirty="0">
                <a:effectLst/>
                <a:latin typeface="Helvetica" pitchFamily="2" charset="0"/>
              </a:rPr>
              <a:t>WPA also authenticates users to help ensure that only authorized people can access the network.</a:t>
            </a:r>
          </a:p>
          <a:p>
            <a:pPr>
              <a:buFont typeface="Arial" panose="020B0604020202020204" pitchFamily="34" charset="0"/>
              <a:buChar char="•"/>
            </a:pPr>
            <a:r>
              <a:rPr lang="en-US" dirty="0">
                <a:effectLst/>
                <a:latin typeface="Helvetica" pitchFamily="2" charset="0"/>
              </a:rPr>
              <a:t>WPA is designed to work with all wireless network adapters, but it might not work with older routers or access points</a:t>
            </a:r>
          </a:p>
          <a:p>
            <a:endParaRPr lang="en-US" dirty="0"/>
          </a:p>
        </p:txBody>
      </p:sp>
    </p:spTree>
    <p:extLst>
      <p:ext uri="{BB962C8B-B14F-4D97-AF65-F5344CB8AC3E}">
        <p14:creationId xmlns:p14="http://schemas.microsoft.com/office/powerpoint/2010/main" val="99287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4454-9FCC-DE06-A15C-9232A55EB527}"/>
              </a:ext>
            </a:extLst>
          </p:cNvPr>
          <p:cNvSpPr>
            <a:spLocks noGrp="1"/>
          </p:cNvSpPr>
          <p:nvPr>
            <p:ph type="title"/>
          </p:nvPr>
        </p:nvSpPr>
        <p:spPr/>
        <p:txBody>
          <a:bodyPr/>
          <a:lstStyle/>
          <a:p>
            <a:r>
              <a:rPr lang="en-US" b="1" i="0" u="none" strike="noStrike" dirty="0">
                <a:solidFill>
                  <a:srgbClr val="000000"/>
                </a:solidFill>
                <a:effectLst/>
              </a:rPr>
              <a:t>Virtual Private Network (VPN)</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0DA526AE-AE59-AC10-E577-E6BD212319C5}"/>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Encrypts internet traffic to secure communication.</a:t>
            </a:r>
          </a:p>
          <a:p>
            <a:pPr algn="l">
              <a:buFont typeface="Arial" panose="020B0604020202020204" pitchFamily="34" charset="0"/>
              <a:buChar char="•"/>
            </a:pPr>
            <a:r>
              <a:rPr lang="en-US" b="1" i="0" u="none" strike="noStrike" dirty="0">
                <a:solidFill>
                  <a:srgbClr val="000000"/>
                </a:solidFill>
                <a:effectLst/>
              </a:rPr>
              <a:t>Used for:</a:t>
            </a:r>
            <a:r>
              <a:rPr lang="en-US" b="0" i="0" u="none" strike="noStrike" dirty="0">
                <a:solidFill>
                  <a:srgbClr val="000000"/>
                </a:solidFill>
                <a:effectLst/>
              </a:rPr>
              <a:t> Remote work, security against hackers, bypassing geo-restrictions.</a:t>
            </a:r>
          </a:p>
          <a:p>
            <a:pPr algn="l">
              <a:buFont typeface="Arial" panose="020B0604020202020204" pitchFamily="34" charset="0"/>
              <a:buChar char="•"/>
            </a:pPr>
            <a:r>
              <a:rPr lang="en-US" b="1" i="0" u="none" strike="noStrike" dirty="0">
                <a:solidFill>
                  <a:srgbClr val="000000"/>
                </a:solidFill>
                <a:effectLst/>
              </a:rPr>
              <a:t>Prevents:</a:t>
            </a:r>
            <a:r>
              <a:rPr lang="en-US" b="0" i="0" u="none" strike="noStrike" dirty="0">
                <a:solidFill>
                  <a:srgbClr val="000000"/>
                </a:solidFill>
                <a:effectLst/>
              </a:rPr>
              <a:t> Data interception and ISP tracking.</a:t>
            </a:r>
          </a:p>
          <a:p>
            <a:endParaRPr lang="en-US" dirty="0"/>
          </a:p>
        </p:txBody>
      </p:sp>
    </p:spTree>
    <p:extLst>
      <p:ext uri="{BB962C8B-B14F-4D97-AF65-F5344CB8AC3E}">
        <p14:creationId xmlns:p14="http://schemas.microsoft.com/office/powerpoint/2010/main" val="145628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2C6D-F58C-FDF5-E875-DCA7FFA1D6C5}"/>
              </a:ext>
            </a:extLst>
          </p:cNvPr>
          <p:cNvSpPr>
            <a:spLocks noGrp="1"/>
          </p:cNvSpPr>
          <p:nvPr>
            <p:ph type="title"/>
          </p:nvPr>
        </p:nvSpPr>
        <p:spPr/>
        <p:txBody>
          <a:bodyPr/>
          <a:lstStyle/>
          <a:p>
            <a:r>
              <a:rPr lang="en-US" b="1" i="0" u="none" strike="noStrike" dirty="0">
                <a:solidFill>
                  <a:srgbClr val="000000"/>
                </a:solidFill>
                <a:effectLst/>
              </a:rPr>
              <a:t>Wireless Network Security</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DB4A6B70-2B53-F48A-8A77-71B85CDA0ED5}"/>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Securing Wi-Fi networks to prevent unauthorized access.</a:t>
            </a:r>
          </a:p>
          <a:p>
            <a:pPr algn="l">
              <a:buFont typeface="Arial" panose="020B0604020202020204" pitchFamily="34" charset="0"/>
              <a:buChar char="•"/>
            </a:pPr>
            <a:r>
              <a:rPr lang="en-US" b="1" i="0" u="none" strike="noStrike" dirty="0">
                <a:solidFill>
                  <a:srgbClr val="000000"/>
                </a:solidFill>
                <a:effectLst/>
              </a:rPr>
              <a:t>Encryption standards:</a:t>
            </a:r>
            <a:r>
              <a:rPr lang="en-US" b="0" i="0" u="none" strike="noStrike" dirty="0">
                <a:solidFill>
                  <a:srgbClr val="000000"/>
                </a:solidFill>
                <a:effectLst/>
              </a:rPr>
              <a:t> WPA3 (latest), WPA2 (widely used), WEP (insecure).</a:t>
            </a:r>
          </a:p>
          <a:p>
            <a:pPr algn="l">
              <a:buFont typeface="Arial" panose="020B0604020202020204" pitchFamily="34" charset="0"/>
              <a:buChar char="•"/>
            </a:pPr>
            <a:r>
              <a:rPr lang="en-US" b="1" i="0" u="none" strike="noStrike" dirty="0">
                <a:solidFill>
                  <a:srgbClr val="000000"/>
                </a:solidFill>
                <a:effectLst/>
              </a:rPr>
              <a:t>Best practices:</a:t>
            </a:r>
            <a:r>
              <a:rPr lang="en-US" b="0" i="0" u="none" strike="noStrike" dirty="0">
                <a:solidFill>
                  <a:srgbClr val="000000"/>
                </a:solidFill>
                <a:effectLst/>
              </a:rPr>
              <a:t> Strong passwords, hiding SSID, MAC filtering.</a:t>
            </a:r>
          </a:p>
          <a:p>
            <a:endParaRPr lang="en-US" dirty="0"/>
          </a:p>
        </p:txBody>
      </p:sp>
    </p:spTree>
    <p:extLst>
      <p:ext uri="{BB962C8B-B14F-4D97-AF65-F5344CB8AC3E}">
        <p14:creationId xmlns:p14="http://schemas.microsoft.com/office/powerpoint/2010/main" val="175137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1CB5-B0A7-6892-9EFD-D0B9B3147D12}"/>
              </a:ext>
            </a:extLst>
          </p:cNvPr>
          <p:cNvSpPr>
            <a:spLocks noGrp="1"/>
          </p:cNvSpPr>
          <p:nvPr>
            <p:ph type="title"/>
          </p:nvPr>
        </p:nvSpPr>
        <p:spPr>
          <a:xfrm>
            <a:off x="628650" y="809968"/>
            <a:ext cx="7886700" cy="1325563"/>
          </a:xfrm>
        </p:spPr>
        <p:txBody>
          <a:bodyPr/>
          <a:lstStyle/>
          <a:p>
            <a:r>
              <a:rPr lang="en-US" b="1" i="0" u="none" strike="noStrike" dirty="0">
                <a:solidFill>
                  <a:srgbClr val="000000"/>
                </a:solidFill>
                <a:effectLst/>
              </a:rPr>
              <a:t>Introduction to Security</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157E8EB4-B2D9-C607-9E5C-B8CBADC7C60E}"/>
              </a:ext>
            </a:extLst>
          </p:cNvPr>
          <p:cNvSpPr>
            <a:spLocks noGrp="1"/>
          </p:cNvSpPr>
          <p:nvPr>
            <p:ph type="body" idx="1"/>
          </p:nvPr>
        </p:nvSpPr>
        <p:spPr/>
        <p:txBody>
          <a:bodyPr/>
          <a:lstStyle/>
          <a:p>
            <a:pPr algn="l">
              <a:buFont typeface="Arial" panose="020B0604020202020204" pitchFamily="34" charset="0"/>
              <a:buChar char="•"/>
            </a:pPr>
            <a:r>
              <a:rPr lang="en-US" sz="2400" b="0" i="0" u="none" strike="noStrike" dirty="0">
                <a:solidFill>
                  <a:srgbClr val="000000"/>
                </a:solidFill>
                <a:effectLst/>
              </a:rPr>
              <a:t>Security refers to the protection of digital information, networks, and systems from unauthorized access, attacks, or damage.</a:t>
            </a:r>
          </a:p>
          <a:p>
            <a:pPr algn="l">
              <a:buFont typeface="Arial" panose="020B0604020202020204" pitchFamily="34" charset="0"/>
              <a:buChar char="•"/>
            </a:pPr>
            <a:r>
              <a:rPr lang="en-US" sz="2400" b="0" i="0" u="none" strike="noStrike" dirty="0">
                <a:solidFill>
                  <a:srgbClr val="000000"/>
                </a:solidFill>
                <a:effectLst/>
              </a:rPr>
              <a:t>Cybersecurity is essential in today's digital world to safeguard personal, corporate, and governmental data.</a:t>
            </a:r>
          </a:p>
          <a:p>
            <a:pPr algn="l">
              <a:buFont typeface="Arial" panose="020B0604020202020204" pitchFamily="34" charset="0"/>
              <a:buChar char="•"/>
            </a:pPr>
            <a:r>
              <a:rPr lang="en-US" sz="2400" b="0" i="0" u="none" strike="noStrike" dirty="0">
                <a:solidFill>
                  <a:srgbClr val="000000"/>
                </a:solidFill>
                <a:effectLst/>
              </a:rPr>
              <a:t>This presentation covers encryption, network security, and social engineering.</a:t>
            </a:r>
          </a:p>
          <a:p>
            <a:endParaRPr lang="en-US" sz="2400" dirty="0">
              <a:latin typeface="+mn-lt"/>
            </a:endParaRPr>
          </a:p>
        </p:txBody>
      </p:sp>
    </p:spTree>
    <p:extLst>
      <p:ext uri="{BB962C8B-B14F-4D97-AF65-F5344CB8AC3E}">
        <p14:creationId xmlns:p14="http://schemas.microsoft.com/office/powerpoint/2010/main" val="2282462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1DAF-EF86-25EC-B55C-DE4BA708834C}"/>
              </a:ext>
            </a:extLst>
          </p:cNvPr>
          <p:cNvSpPr>
            <a:spLocks noGrp="1"/>
          </p:cNvSpPr>
          <p:nvPr>
            <p:ph type="title"/>
          </p:nvPr>
        </p:nvSpPr>
        <p:spPr/>
        <p:txBody>
          <a:bodyPr/>
          <a:lstStyle/>
          <a:p>
            <a:r>
              <a:rPr lang="en-US" b="1" i="0" u="none" strike="noStrike" dirty="0">
                <a:solidFill>
                  <a:srgbClr val="000000"/>
                </a:solidFill>
                <a:effectLst/>
              </a:rPr>
              <a:t>Common Network Attacks</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9ED1797D-CD49-DEFE-2E7A-E2CA71F69A7C}"/>
              </a:ext>
            </a:extLst>
          </p:cNvPr>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0000"/>
                </a:solidFill>
                <a:effectLst/>
              </a:rPr>
              <a:t>Man-in-the-Middle (MITM):</a:t>
            </a:r>
            <a:r>
              <a:rPr lang="en-US" b="0" i="0" u="none" strike="noStrike" dirty="0">
                <a:solidFill>
                  <a:srgbClr val="000000"/>
                </a:solidFill>
                <a:effectLst/>
              </a:rPr>
              <a:t> Intercepts and alters communication.</a:t>
            </a:r>
          </a:p>
          <a:p>
            <a:pPr algn="l">
              <a:buFont typeface="Arial" panose="020B0604020202020204" pitchFamily="34" charset="0"/>
              <a:buChar char="•"/>
            </a:pPr>
            <a:r>
              <a:rPr lang="en-US" b="1" i="0" u="none" strike="noStrike" dirty="0">
                <a:solidFill>
                  <a:srgbClr val="000000"/>
                </a:solidFill>
                <a:effectLst/>
              </a:rPr>
              <a:t>Denial of Service (DoS):</a:t>
            </a:r>
            <a:r>
              <a:rPr lang="en-US" b="0" i="0" u="none" strike="noStrike" dirty="0">
                <a:solidFill>
                  <a:srgbClr val="000000"/>
                </a:solidFill>
                <a:effectLst/>
              </a:rPr>
              <a:t> Overloads a system with traffic to make it unavailable.</a:t>
            </a:r>
          </a:p>
          <a:p>
            <a:pPr algn="l">
              <a:buFont typeface="Arial" panose="020B0604020202020204" pitchFamily="34" charset="0"/>
              <a:buChar char="•"/>
            </a:pPr>
            <a:r>
              <a:rPr lang="en-US" b="1" i="0" u="none" strike="noStrike" dirty="0">
                <a:solidFill>
                  <a:srgbClr val="000000"/>
                </a:solidFill>
                <a:effectLst/>
              </a:rPr>
              <a:t>Phishing:</a:t>
            </a:r>
            <a:r>
              <a:rPr lang="en-US" b="0" i="0" u="none" strike="noStrike" dirty="0">
                <a:solidFill>
                  <a:srgbClr val="000000"/>
                </a:solidFill>
                <a:effectLst/>
              </a:rPr>
              <a:t> Deceives users into providing sensitive data.</a:t>
            </a:r>
          </a:p>
          <a:p>
            <a:endParaRPr lang="en-US" dirty="0"/>
          </a:p>
        </p:txBody>
      </p:sp>
    </p:spTree>
    <p:extLst>
      <p:ext uri="{BB962C8B-B14F-4D97-AF65-F5344CB8AC3E}">
        <p14:creationId xmlns:p14="http://schemas.microsoft.com/office/powerpoint/2010/main" val="4711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BAF-0049-A251-E42F-ADE9339AF241}"/>
              </a:ext>
            </a:extLst>
          </p:cNvPr>
          <p:cNvSpPr>
            <a:spLocks noGrp="1"/>
          </p:cNvSpPr>
          <p:nvPr>
            <p:ph type="title"/>
          </p:nvPr>
        </p:nvSpPr>
        <p:spPr/>
        <p:txBody>
          <a:bodyPr/>
          <a:lstStyle/>
          <a:p>
            <a:r>
              <a:rPr lang="en-US" b="1" i="0" u="none" strike="noStrike" dirty="0">
                <a:solidFill>
                  <a:srgbClr val="000000"/>
                </a:solidFill>
                <a:effectLst/>
              </a:rPr>
              <a:t>System Security</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9A1C90D6-BA2A-7599-B7C0-125A145B6450}"/>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Securing devices, operating systems, and applications from cyber threats.</a:t>
            </a:r>
          </a:p>
          <a:p>
            <a:pPr algn="l">
              <a:buFont typeface="Arial" panose="020B0604020202020204" pitchFamily="34" charset="0"/>
              <a:buChar char="•"/>
            </a:pPr>
            <a:r>
              <a:rPr lang="en-US" b="1" i="0" u="none" strike="noStrike" dirty="0">
                <a:solidFill>
                  <a:srgbClr val="000000"/>
                </a:solidFill>
                <a:effectLst/>
              </a:rPr>
              <a:t>User access control:</a:t>
            </a:r>
            <a:r>
              <a:rPr lang="en-US" b="0" i="0" u="none" strike="noStrike" dirty="0">
                <a:solidFill>
                  <a:srgbClr val="000000"/>
                </a:solidFill>
                <a:effectLst/>
              </a:rPr>
              <a:t> Implementing role-based access and authentication.</a:t>
            </a:r>
          </a:p>
          <a:p>
            <a:pPr algn="l">
              <a:buFont typeface="Arial" panose="020B0604020202020204" pitchFamily="34" charset="0"/>
              <a:buChar char="•"/>
            </a:pPr>
            <a:r>
              <a:rPr lang="en-US" b="1" i="0" u="none" strike="noStrike" dirty="0">
                <a:solidFill>
                  <a:srgbClr val="000000"/>
                </a:solidFill>
                <a:effectLst/>
              </a:rPr>
              <a:t>Regular updates:</a:t>
            </a:r>
            <a:r>
              <a:rPr lang="en-US" b="0" i="0" u="none" strike="noStrike" dirty="0">
                <a:solidFill>
                  <a:srgbClr val="000000"/>
                </a:solidFill>
                <a:effectLst/>
              </a:rPr>
              <a:t> Patching vulnerabilities to prevent exploits.</a:t>
            </a:r>
          </a:p>
          <a:p>
            <a:endParaRPr lang="en-US" dirty="0"/>
          </a:p>
        </p:txBody>
      </p:sp>
    </p:spTree>
    <p:extLst>
      <p:ext uri="{BB962C8B-B14F-4D97-AF65-F5344CB8AC3E}">
        <p14:creationId xmlns:p14="http://schemas.microsoft.com/office/powerpoint/2010/main" val="830764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C34A-C0CE-849E-A3E1-F1372B2B1967}"/>
              </a:ext>
            </a:extLst>
          </p:cNvPr>
          <p:cNvSpPr>
            <a:spLocks noGrp="1"/>
          </p:cNvSpPr>
          <p:nvPr>
            <p:ph type="title"/>
          </p:nvPr>
        </p:nvSpPr>
        <p:spPr/>
        <p:txBody>
          <a:bodyPr/>
          <a:lstStyle/>
          <a:p>
            <a:r>
              <a:rPr lang="en-US" b="1" i="0" u="none" strike="noStrike" dirty="0">
                <a:solidFill>
                  <a:srgbClr val="000000"/>
                </a:solidFill>
                <a:effectLst/>
              </a:rPr>
              <a:t>Security Policies and Compliance</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39AD3F48-E4AE-AFCB-BD58-81369DF433A5}"/>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Organizations follow security frameworks to maintain cybersecurity.</a:t>
            </a:r>
          </a:p>
          <a:p>
            <a:pPr algn="l">
              <a:buFont typeface="Arial" panose="020B0604020202020204" pitchFamily="34" charset="0"/>
              <a:buChar char="•"/>
            </a:pPr>
            <a:r>
              <a:rPr lang="en-US" b="0" i="0" u="none" strike="noStrike" dirty="0">
                <a:solidFill>
                  <a:srgbClr val="000000"/>
                </a:solidFill>
                <a:effectLst/>
              </a:rPr>
              <a:t>Examples: </a:t>
            </a:r>
            <a:r>
              <a:rPr lang="en-US" b="1" i="0" u="none" strike="noStrike" dirty="0">
                <a:solidFill>
                  <a:srgbClr val="000000"/>
                </a:solidFill>
                <a:effectLst/>
              </a:rPr>
              <a:t>NIST (National Institute of Standards and Technology), ISO 27001, GDPR (General Data Protection Regulation).</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Ensures legal compliance and protects consumer data.</a:t>
            </a:r>
          </a:p>
          <a:p>
            <a:endParaRPr lang="en-US" dirty="0"/>
          </a:p>
        </p:txBody>
      </p:sp>
    </p:spTree>
    <p:extLst>
      <p:ext uri="{BB962C8B-B14F-4D97-AF65-F5344CB8AC3E}">
        <p14:creationId xmlns:p14="http://schemas.microsoft.com/office/powerpoint/2010/main" val="583561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B3759-42A4-D5FE-C83A-5E3B181AA6C1}"/>
              </a:ext>
            </a:extLst>
          </p:cNvPr>
          <p:cNvSpPr>
            <a:spLocks noGrp="1"/>
          </p:cNvSpPr>
          <p:nvPr>
            <p:ph type="title"/>
          </p:nvPr>
        </p:nvSpPr>
        <p:spPr>
          <a:xfrm>
            <a:off x="628650" y="681036"/>
            <a:ext cx="7886700" cy="1325563"/>
          </a:xfrm>
        </p:spPr>
        <p:txBody>
          <a:bodyPr/>
          <a:lstStyle/>
          <a:p>
            <a:r>
              <a:rPr lang="en-US" b="1" i="0" u="none" strike="noStrike">
                <a:solidFill>
                  <a:srgbClr val="000000"/>
                </a:solidFill>
                <a:effectLst/>
              </a:rPr>
              <a:t>Introduction to Social Engineering</a:t>
            </a:r>
            <a:br>
              <a:rPr lang="en-US" b="0" i="0" u="none" strike="noStrike">
                <a:solidFill>
                  <a:srgbClr val="000000"/>
                </a:solidFill>
                <a:effectLst/>
              </a:rPr>
            </a:br>
            <a:br>
              <a:rPr lang="en-US"/>
            </a:br>
            <a:endParaRPr lang="en-US" dirty="0"/>
          </a:p>
        </p:txBody>
      </p:sp>
      <p:sp>
        <p:nvSpPr>
          <p:cNvPr id="3" name="Text Placeholder 2">
            <a:extLst>
              <a:ext uri="{FF2B5EF4-FFF2-40B4-BE49-F238E27FC236}">
                <a16:creationId xmlns:a16="http://schemas.microsoft.com/office/drawing/2014/main" id="{F9A88B63-DB76-E9C4-5DD9-03FC10799C60}"/>
              </a:ext>
            </a:extLst>
          </p:cNvPr>
          <p:cNvSpPr>
            <a:spLocks noGrp="1"/>
          </p:cNvSpPr>
          <p:nvPr>
            <p:ph type="body" idx="1"/>
          </p:nvPr>
        </p:nvSpPr>
        <p:spPr/>
        <p:txBody>
          <a:bodyPr/>
          <a:lstStyle/>
          <a:p>
            <a:pPr algn="l">
              <a:buFont typeface="Arial" panose="020B0604020202020204" pitchFamily="34" charset="0"/>
              <a:buChar char="•"/>
            </a:pPr>
            <a:r>
              <a:rPr lang="en-US" b="0" i="0" u="none" strike="noStrike">
                <a:solidFill>
                  <a:srgbClr val="000000"/>
                </a:solidFill>
                <a:effectLst/>
              </a:rPr>
              <a:t>Psychological manipulation used to trick individuals into revealing sensitive information.</a:t>
            </a:r>
          </a:p>
          <a:p>
            <a:pPr algn="l">
              <a:buFont typeface="Arial" panose="020B0604020202020204" pitchFamily="34" charset="0"/>
              <a:buChar char="•"/>
            </a:pPr>
            <a:r>
              <a:rPr lang="en-US" b="0" i="0" u="none" strike="noStrike">
                <a:solidFill>
                  <a:srgbClr val="000000"/>
                </a:solidFill>
                <a:effectLst/>
              </a:rPr>
              <a:t>Exploits human psychology rather than technical vulnerabilities.</a:t>
            </a:r>
          </a:p>
          <a:p>
            <a:pPr algn="l">
              <a:buFont typeface="Arial" panose="020B0604020202020204" pitchFamily="34" charset="0"/>
              <a:buChar char="•"/>
            </a:pPr>
            <a:r>
              <a:rPr lang="en-US" b="0" i="0" u="none" strike="noStrike">
                <a:solidFill>
                  <a:srgbClr val="000000"/>
                </a:solidFill>
                <a:effectLst/>
              </a:rPr>
              <a:t>Common in cybercrime and corporate espionage.</a:t>
            </a:r>
          </a:p>
          <a:p>
            <a:endParaRPr lang="en-US" dirty="0"/>
          </a:p>
        </p:txBody>
      </p:sp>
      <p:pic>
        <p:nvPicPr>
          <p:cNvPr id="4" name="Picture 3">
            <a:extLst>
              <a:ext uri="{FF2B5EF4-FFF2-40B4-BE49-F238E27FC236}">
                <a16:creationId xmlns:a16="http://schemas.microsoft.com/office/drawing/2014/main" id="{30D27682-48FF-60E1-B0AD-EC21E67ECB0B}"/>
              </a:ext>
            </a:extLst>
          </p:cNvPr>
          <p:cNvPicPr>
            <a:picLocks noChangeAspect="1"/>
          </p:cNvPicPr>
          <p:nvPr/>
        </p:nvPicPr>
        <p:blipFill>
          <a:blip r:embed="rId2"/>
          <a:stretch>
            <a:fillRect/>
          </a:stretch>
        </p:blipFill>
        <p:spPr>
          <a:xfrm>
            <a:off x="2116899" y="3350748"/>
            <a:ext cx="3582444" cy="2826216"/>
          </a:xfrm>
          <a:prstGeom prst="rect">
            <a:avLst/>
          </a:prstGeom>
        </p:spPr>
      </p:pic>
    </p:spTree>
    <p:extLst>
      <p:ext uri="{BB962C8B-B14F-4D97-AF65-F5344CB8AC3E}">
        <p14:creationId xmlns:p14="http://schemas.microsoft.com/office/powerpoint/2010/main" val="25003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5149-DD37-0ED1-BEC0-C1A070906491}"/>
              </a:ext>
            </a:extLst>
          </p:cNvPr>
          <p:cNvSpPr>
            <a:spLocks noGrp="1"/>
          </p:cNvSpPr>
          <p:nvPr>
            <p:ph type="title"/>
          </p:nvPr>
        </p:nvSpPr>
        <p:spPr/>
        <p:txBody>
          <a:bodyPr/>
          <a:lstStyle/>
          <a:p>
            <a:r>
              <a:rPr lang="en-US" b="1" i="0" u="none" strike="noStrike" dirty="0">
                <a:solidFill>
                  <a:srgbClr val="000000"/>
                </a:solidFill>
                <a:effectLst/>
              </a:rPr>
              <a:t>Types of Social Engineering Attacks</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B4BFA1C3-7F30-B59E-289B-B2C8715D60B9}"/>
              </a:ext>
            </a:extLst>
          </p:cNvPr>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0000"/>
                </a:solidFill>
                <a:effectLst/>
              </a:rPr>
              <a:t>Phishing:</a:t>
            </a:r>
            <a:r>
              <a:rPr lang="en-US" b="0" i="0" u="none" strike="noStrike" dirty="0">
                <a:solidFill>
                  <a:srgbClr val="000000"/>
                </a:solidFill>
                <a:effectLst/>
              </a:rPr>
              <a:t> Fraudulent emails or messages requesting sensitive information.</a:t>
            </a:r>
          </a:p>
          <a:p>
            <a:pPr algn="l">
              <a:buFont typeface="Arial" panose="020B0604020202020204" pitchFamily="34" charset="0"/>
              <a:buChar char="•"/>
            </a:pPr>
            <a:r>
              <a:rPr lang="en-US" b="1" i="0" u="none" strike="noStrike" dirty="0">
                <a:solidFill>
                  <a:srgbClr val="000000"/>
                </a:solidFill>
                <a:effectLst/>
              </a:rPr>
              <a:t>Baiting:</a:t>
            </a:r>
            <a:r>
              <a:rPr lang="en-US" b="0" i="0" u="none" strike="noStrike" dirty="0">
                <a:solidFill>
                  <a:srgbClr val="000000"/>
                </a:solidFill>
                <a:effectLst/>
              </a:rPr>
              <a:t> Offering something enticing (e.g., free software, USB malware).</a:t>
            </a:r>
          </a:p>
          <a:p>
            <a:pPr>
              <a:buFont typeface="Arial" panose="020B0604020202020204" pitchFamily="34" charset="0"/>
              <a:buChar char="•"/>
            </a:pPr>
            <a:r>
              <a:rPr lang="en-US" dirty="0">
                <a:effectLst/>
                <a:latin typeface="Helvetica" pitchFamily="2" charset="0"/>
              </a:rPr>
              <a:t>﻿Dumpster Diving</a:t>
            </a:r>
          </a:p>
          <a:p>
            <a:pPr>
              <a:buFont typeface="Arial" panose="020B0604020202020204" pitchFamily="34" charset="0"/>
              <a:buChar char="•"/>
            </a:pPr>
            <a:r>
              <a:rPr lang="en-US" dirty="0">
                <a:effectLst/>
                <a:latin typeface="Helvetica" pitchFamily="2" charset="0"/>
              </a:rPr>
              <a:t>﻿﻿Shoulder surfing</a:t>
            </a:r>
          </a:p>
          <a:p>
            <a:pPr marL="114300" indent="0">
              <a:buNone/>
            </a:pPr>
            <a:endParaRPr lang="en-US" dirty="0">
              <a:effectLst/>
              <a:latin typeface="Helvetica" pitchFamily="2" charset="0"/>
            </a:endParaRPr>
          </a:p>
          <a:p>
            <a:pPr>
              <a:buFont typeface="Arial" panose="020B0604020202020204" pitchFamily="34" charset="0"/>
              <a:buChar char="•"/>
            </a:pP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1786939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4612-276B-C048-42E1-627403F3C0E2}"/>
              </a:ext>
            </a:extLst>
          </p:cNvPr>
          <p:cNvSpPr>
            <a:spLocks noGrp="1"/>
          </p:cNvSpPr>
          <p:nvPr>
            <p:ph type="title"/>
          </p:nvPr>
        </p:nvSpPr>
        <p:spPr/>
        <p:txBody>
          <a:bodyPr/>
          <a:lstStyle/>
          <a:p>
            <a:r>
              <a:rPr lang="en-US" dirty="0"/>
              <a:t>Dumpster Diving</a:t>
            </a:r>
          </a:p>
        </p:txBody>
      </p:sp>
      <p:sp>
        <p:nvSpPr>
          <p:cNvPr id="3" name="Text Placeholder 2">
            <a:extLst>
              <a:ext uri="{FF2B5EF4-FFF2-40B4-BE49-F238E27FC236}">
                <a16:creationId xmlns:a16="http://schemas.microsoft.com/office/drawing/2014/main" id="{FDE5B992-44B3-BFBE-2030-F20EEB2DB471}"/>
              </a:ext>
            </a:extLst>
          </p:cNvPr>
          <p:cNvSpPr>
            <a:spLocks noGrp="1"/>
          </p:cNvSpPr>
          <p:nvPr>
            <p:ph type="body" idx="1"/>
          </p:nvPr>
        </p:nvSpPr>
        <p:spPr>
          <a:xfrm>
            <a:off x="540967" y="1374688"/>
            <a:ext cx="7886700" cy="4612753"/>
          </a:xfrm>
        </p:spPr>
        <p:txBody>
          <a:bodyPr/>
          <a:lstStyle/>
          <a:p>
            <a:pPr marL="114300" indent="0">
              <a:buNone/>
            </a:pPr>
            <a:r>
              <a:rPr lang="en-US" dirty="0"/>
              <a:t>"Dumpster diving" means searching trash for useful information. The trash may be in a public dumpster or in a restricted area requiring unauthorized entry. Dumpster diving depends on a human weakness: the lack of security knowledge. Many things can be found dumpster diving (e.g., CDs, DVDs, hard drives, company directories, and so forth). Probably the most famous example of dumpster diving.</a:t>
            </a:r>
          </a:p>
          <a:p>
            <a:pPr>
              <a:buFont typeface="Arial" panose="020B0604020202020204" pitchFamily="34" charset="0"/>
              <a:buChar char="•"/>
            </a:pPr>
            <a:r>
              <a:rPr lang="en-US" sz="1400" dirty="0">
                <a:effectLst/>
                <a:latin typeface="Helvetica" pitchFamily="2" charset="0"/>
              </a:rPr>
              <a:t>﻿﻿Credit Card Receipts.</a:t>
            </a:r>
          </a:p>
          <a:p>
            <a:pPr>
              <a:buFont typeface="Arial" panose="020B0604020202020204" pitchFamily="34" charset="0"/>
              <a:buChar char="•"/>
            </a:pPr>
            <a:r>
              <a:rPr lang="en-US" sz="1400" dirty="0">
                <a:effectLst/>
                <a:latin typeface="Helvetica" pitchFamily="2" charset="0"/>
              </a:rPr>
              <a:t>﻿﻿Bills.</a:t>
            </a:r>
          </a:p>
          <a:p>
            <a:pPr>
              <a:buFont typeface="Arial" panose="020B0604020202020204" pitchFamily="34" charset="0"/>
              <a:buChar char="•"/>
            </a:pPr>
            <a:r>
              <a:rPr lang="en-US" sz="1400" dirty="0">
                <a:effectLst/>
                <a:latin typeface="Helvetica" pitchFamily="2" charset="0"/>
              </a:rPr>
              <a:t>﻿﻿Printed Email.</a:t>
            </a:r>
          </a:p>
          <a:p>
            <a:pPr>
              <a:buFont typeface="Arial" panose="020B0604020202020204" pitchFamily="34" charset="0"/>
              <a:buChar char="•"/>
            </a:pPr>
            <a:r>
              <a:rPr lang="en-US" sz="1400" dirty="0">
                <a:effectLst/>
                <a:latin typeface="Helvetica" pitchFamily="2" charset="0"/>
              </a:rPr>
              <a:t>﻿﻿Password.</a:t>
            </a:r>
          </a:p>
          <a:p>
            <a:pPr>
              <a:buFont typeface="Arial" panose="020B0604020202020204" pitchFamily="34" charset="0"/>
              <a:buChar char="•"/>
            </a:pPr>
            <a:r>
              <a:rPr lang="en-US" sz="1400" dirty="0">
                <a:effectLst/>
                <a:latin typeface="Helvetica" pitchFamily="2" charset="0"/>
              </a:rPr>
              <a:t>﻿﻿Phone Number.</a:t>
            </a:r>
          </a:p>
          <a:p>
            <a:pPr>
              <a:buFont typeface="Arial" panose="020B0604020202020204" pitchFamily="34" charset="0"/>
              <a:buChar char="•"/>
            </a:pPr>
            <a:r>
              <a:rPr lang="en-US" sz="1400" dirty="0">
                <a:effectLst/>
                <a:latin typeface="Helvetica" pitchFamily="2" charset="0"/>
              </a:rPr>
              <a:t>﻿﻿Names.</a:t>
            </a:r>
          </a:p>
          <a:p>
            <a:pPr>
              <a:buFont typeface="Arial" panose="020B0604020202020204" pitchFamily="34" charset="0"/>
              <a:buChar char="•"/>
            </a:pPr>
            <a:r>
              <a:rPr lang="en-US" sz="1400" dirty="0">
                <a:effectLst/>
                <a:latin typeface="Helvetica" pitchFamily="2" charset="0"/>
              </a:rPr>
              <a:t>﻿﻿Printed Emails.</a:t>
            </a:r>
          </a:p>
          <a:p>
            <a:pPr>
              <a:buFont typeface="Arial" panose="020B0604020202020204" pitchFamily="34" charset="0"/>
              <a:buChar char="•"/>
            </a:pPr>
            <a:r>
              <a:rPr lang="en-US" sz="1400" dirty="0">
                <a:effectLst/>
                <a:latin typeface="Helvetica" pitchFamily="2" charset="0"/>
              </a:rPr>
              <a:t>﻿﻿Expense Reports.</a:t>
            </a:r>
          </a:p>
          <a:p>
            <a:pPr marL="114300" indent="0">
              <a:buNone/>
            </a:pPr>
            <a:endParaRPr lang="en-US" dirty="0"/>
          </a:p>
        </p:txBody>
      </p:sp>
    </p:spTree>
    <p:extLst>
      <p:ext uri="{BB962C8B-B14F-4D97-AF65-F5344CB8AC3E}">
        <p14:creationId xmlns:p14="http://schemas.microsoft.com/office/powerpoint/2010/main" val="422894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2280-45B7-1975-D4B5-7576328B84B9}"/>
              </a:ext>
            </a:extLst>
          </p:cNvPr>
          <p:cNvSpPr>
            <a:spLocks noGrp="1"/>
          </p:cNvSpPr>
          <p:nvPr>
            <p:ph type="title"/>
          </p:nvPr>
        </p:nvSpPr>
        <p:spPr>
          <a:xfrm>
            <a:off x="628650" y="365125"/>
            <a:ext cx="7886700" cy="1325563"/>
          </a:xfrm>
        </p:spPr>
        <p:txBody>
          <a:bodyPr wrap="square" anchor="ctr">
            <a:normAutofit/>
          </a:bodyPr>
          <a:lstStyle/>
          <a:p>
            <a:r>
              <a:rPr lang="en-US" dirty="0"/>
              <a:t>Shoulder Surfing</a:t>
            </a:r>
          </a:p>
        </p:txBody>
      </p:sp>
      <p:sp>
        <p:nvSpPr>
          <p:cNvPr id="3" name="Text Placeholder 2">
            <a:extLst>
              <a:ext uri="{FF2B5EF4-FFF2-40B4-BE49-F238E27FC236}">
                <a16:creationId xmlns:a16="http://schemas.microsoft.com/office/drawing/2014/main" id="{C11AD251-5E64-E72A-B2F8-3063DC3D2FB2}"/>
              </a:ext>
            </a:extLst>
          </p:cNvPr>
          <p:cNvSpPr>
            <a:spLocks noGrp="1"/>
          </p:cNvSpPr>
          <p:nvPr>
            <p:ph type="body" idx="4294967295"/>
          </p:nvPr>
        </p:nvSpPr>
        <p:spPr>
          <a:xfrm>
            <a:off x="628650" y="1881188"/>
            <a:ext cx="3752850" cy="4352544"/>
          </a:xfrm>
        </p:spPr>
        <p:txBody>
          <a:bodyPr anchor="t">
            <a:normAutofit/>
          </a:bodyPr>
          <a:lstStyle/>
          <a:p>
            <a:pPr>
              <a:spcBef>
                <a:spcPts val="0"/>
              </a:spcBef>
              <a:spcAft>
                <a:spcPts val="600"/>
              </a:spcAft>
              <a:buClr>
                <a:srgbClr val="000000"/>
              </a:buClr>
            </a:pPr>
            <a:r>
              <a:rPr lang="en-US" sz="1600" b="0" i="0" u="none" strike="noStrike" cap="none"/>
              <a:t>A shoulder surfing attack explains a situation when the attacker can physically view the devices screens and the password typing keypad to obtain personal information i.e. one of the group of attack methods requires the hacker (attacker) to be physically close to the victims for the attack to succeed and thus a few shoulder surfing attacks will occur with intruders virus malicious intentions or virus malware accessing it. Some similar might result from nosy to people, where it is more an invasion of our privacy.</a:t>
            </a:r>
          </a:p>
        </p:txBody>
      </p:sp>
      <p:pic>
        <p:nvPicPr>
          <p:cNvPr id="4" name="Picture 3">
            <a:extLst>
              <a:ext uri="{FF2B5EF4-FFF2-40B4-BE49-F238E27FC236}">
                <a16:creationId xmlns:a16="http://schemas.microsoft.com/office/drawing/2014/main" id="{1700D667-B326-8346-A89E-155BE71F3BD6}"/>
              </a:ext>
            </a:extLst>
          </p:cNvPr>
          <p:cNvPicPr>
            <a:picLocks noChangeAspect="1"/>
          </p:cNvPicPr>
          <p:nvPr/>
        </p:nvPicPr>
        <p:blipFill>
          <a:blip r:embed="rId2"/>
          <a:srcRect l="26413" r="17326" b="-2"/>
          <a:stretch/>
        </p:blipFill>
        <p:spPr>
          <a:xfrm>
            <a:off x="4762500" y="1881188"/>
            <a:ext cx="3752850" cy="4352544"/>
          </a:xfrm>
          <a:prstGeom prst="rect">
            <a:avLst/>
          </a:prstGeom>
          <a:noFill/>
          <a:ln>
            <a:noFill/>
          </a:ln>
        </p:spPr>
      </p:pic>
    </p:spTree>
    <p:extLst>
      <p:ext uri="{BB962C8B-B14F-4D97-AF65-F5344CB8AC3E}">
        <p14:creationId xmlns:p14="http://schemas.microsoft.com/office/powerpoint/2010/main" val="394369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98C9-3625-4717-733C-F105BE1193BC}"/>
              </a:ext>
            </a:extLst>
          </p:cNvPr>
          <p:cNvSpPr>
            <a:spLocks noGrp="1"/>
          </p:cNvSpPr>
          <p:nvPr>
            <p:ph type="title"/>
          </p:nvPr>
        </p:nvSpPr>
        <p:spPr>
          <a:xfrm>
            <a:off x="628650" y="365125"/>
            <a:ext cx="7886700" cy="1325563"/>
          </a:xfrm>
        </p:spPr>
        <p:txBody>
          <a:bodyPr wrap="square" anchor="ctr">
            <a:normAutofit/>
          </a:bodyPr>
          <a:lstStyle/>
          <a:p>
            <a:r>
              <a:rPr lang="en-US" dirty="0"/>
              <a:t>Baiting</a:t>
            </a:r>
          </a:p>
        </p:txBody>
      </p:sp>
      <p:sp>
        <p:nvSpPr>
          <p:cNvPr id="3" name="Text Placeholder 2">
            <a:extLst>
              <a:ext uri="{FF2B5EF4-FFF2-40B4-BE49-F238E27FC236}">
                <a16:creationId xmlns:a16="http://schemas.microsoft.com/office/drawing/2014/main" id="{F79B643E-F060-6549-465F-E26C992E9581}"/>
              </a:ext>
            </a:extLst>
          </p:cNvPr>
          <p:cNvSpPr>
            <a:spLocks noGrp="1"/>
          </p:cNvSpPr>
          <p:nvPr>
            <p:ph type="body" idx="4294967295"/>
          </p:nvPr>
        </p:nvSpPr>
        <p:spPr>
          <a:xfrm>
            <a:off x="628650" y="1881188"/>
            <a:ext cx="3752850" cy="4352544"/>
          </a:xfrm>
        </p:spPr>
        <p:txBody>
          <a:bodyPr anchor="t">
            <a:normAutofit/>
          </a:bodyPr>
          <a:lstStyle/>
          <a:p>
            <a:pPr>
              <a:spcBef>
                <a:spcPts val="0"/>
              </a:spcBef>
              <a:spcAft>
                <a:spcPts val="600"/>
              </a:spcAft>
              <a:buClr>
                <a:srgbClr val="000000"/>
              </a:buClr>
              <a:buFont typeface="Arial"/>
              <a:buChar char="•"/>
            </a:pPr>
            <a:r>
              <a:rPr lang="en-US" sz="1500" b="0" i="0" u="none" strike="noStrike" cap="none">
                <a:effectLst/>
              </a:rPr>
              <a:t>﻿As mentioned above, baiting is a kind of attack where a social engineer will use a false promise or reward to trap victims and steal their sensitive information by infecting their systems with malware. Baits are very attractive and enticing, not to mention manipulative, and their end goal is to infect your system and gain access to personal information.</a:t>
            </a:r>
          </a:p>
          <a:p>
            <a:pPr>
              <a:spcBef>
                <a:spcPts val="0"/>
              </a:spcBef>
              <a:spcAft>
                <a:spcPts val="600"/>
              </a:spcAft>
              <a:buClr>
                <a:srgbClr val="000000"/>
              </a:buClr>
              <a:buFont typeface="Arial"/>
              <a:buChar char="•"/>
            </a:pPr>
            <a:r>
              <a:rPr lang="en-US" sz="1500" b="0" i="0" u="none" strike="noStrike" cap="none">
                <a:effectLst/>
              </a:rPr>
              <a:t>﻿﻿Attackers who practice baiting use physical devices and enticing offers that appeal to people's curiosity or need to trap them and get what they want from their victims. In many ways, baiting is similar to phishing attacks, but overall, it's different from most social engineering attacks. Why? Because these attacks offer something free that's relevant to the target</a:t>
            </a:r>
          </a:p>
          <a:p>
            <a:pPr>
              <a:spcBef>
                <a:spcPts val="0"/>
              </a:spcBef>
              <a:spcAft>
                <a:spcPts val="600"/>
              </a:spcAft>
              <a:buClr>
                <a:srgbClr val="000000"/>
              </a:buClr>
            </a:pPr>
            <a:endParaRPr lang="en-US" sz="1500" b="0" i="0" u="none" strike="noStrike" cap="none"/>
          </a:p>
        </p:txBody>
      </p:sp>
      <p:pic>
        <p:nvPicPr>
          <p:cNvPr id="4" name="Picture 3">
            <a:extLst>
              <a:ext uri="{FF2B5EF4-FFF2-40B4-BE49-F238E27FC236}">
                <a16:creationId xmlns:a16="http://schemas.microsoft.com/office/drawing/2014/main" id="{A9C134EB-D02C-CF9C-DA52-BA3E4105006D}"/>
              </a:ext>
            </a:extLst>
          </p:cNvPr>
          <p:cNvPicPr>
            <a:picLocks noChangeAspect="1"/>
          </p:cNvPicPr>
          <p:nvPr/>
        </p:nvPicPr>
        <p:blipFill>
          <a:blip r:embed="rId3"/>
          <a:srcRect l="3768" r="48595" b="1"/>
          <a:stretch/>
        </p:blipFill>
        <p:spPr>
          <a:xfrm>
            <a:off x="4762500" y="1881188"/>
            <a:ext cx="3752850" cy="4352544"/>
          </a:xfrm>
          <a:prstGeom prst="rect">
            <a:avLst/>
          </a:prstGeom>
          <a:noFill/>
          <a:ln>
            <a:noFill/>
          </a:ln>
        </p:spPr>
      </p:pic>
    </p:spTree>
    <p:extLst>
      <p:ext uri="{BB962C8B-B14F-4D97-AF65-F5344CB8AC3E}">
        <p14:creationId xmlns:p14="http://schemas.microsoft.com/office/powerpoint/2010/main" val="2767906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8A6D-1070-E31E-8656-44DDB559C683}"/>
              </a:ext>
            </a:extLst>
          </p:cNvPr>
          <p:cNvSpPr>
            <a:spLocks noGrp="1"/>
          </p:cNvSpPr>
          <p:nvPr>
            <p:ph type="title"/>
          </p:nvPr>
        </p:nvSpPr>
        <p:spPr/>
        <p:txBody>
          <a:bodyPr/>
          <a:lstStyle/>
          <a:p>
            <a:r>
              <a:rPr lang="en-US" dirty="0"/>
              <a:t>Phishing</a:t>
            </a:r>
          </a:p>
        </p:txBody>
      </p:sp>
      <p:sp>
        <p:nvSpPr>
          <p:cNvPr id="3" name="Text Placeholder 2">
            <a:extLst>
              <a:ext uri="{FF2B5EF4-FFF2-40B4-BE49-F238E27FC236}">
                <a16:creationId xmlns:a16="http://schemas.microsoft.com/office/drawing/2014/main" id="{CA669230-4A6A-9015-23BC-51CB92D156CA}"/>
              </a:ext>
            </a:extLst>
          </p:cNvPr>
          <p:cNvSpPr>
            <a:spLocks noGrp="1"/>
          </p:cNvSpPr>
          <p:nvPr>
            <p:ph type="body" idx="1"/>
          </p:nvPr>
        </p:nvSpPr>
        <p:spPr/>
        <p:txBody>
          <a:bodyPr/>
          <a:lstStyle/>
          <a:p>
            <a:pPr marL="114300" indent="0">
              <a:buNone/>
            </a:pPr>
            <a:r>
              <a:rPr lang="en-US" dirty="0">
                <a:effectLst/>
                <a:latin typeface="Helvetica" pitchFamily="2" charset="0"/>
              </a:rPr>
              <a:t>Phishing is a form of social engineering where attackers deceive people into revealing sensitive information or installing malware such as ransomware.</a:t>
            </a:r>
          </a:p>
          <a:p>
            <a:pPr marL="114300" indent="0">
              <a:buNone/>
            </a:pPr>
            <a:r>
              <a:rPr lang="en-US" dirty="0">
                <a:effectLst/>
                <a:latin typeface="Helvetica" pitchFamily="2" charset="0"/>
              </a:rPr>
              <a:t>Types of Phishing:</a:t>
            </a:r>
          </a:p>
          <a:p>
            <a:pPr>
              <a:buFont typeface="Arial" panose="020B0604020202020204" pitchFamily="34" charset="0"/>
              <a:buChar char="•"/>
            </a:pPr>
            <a:r>
              <a:rPr lang="en-US" dirty="0">
                <a:effectLst/>
                <a:latin typeface="Helvetica" pitchFamily="2" charset="0"/>
              </a:rPr>
              <a:t>﻿﻿Spear Phishing.</a:t>
            </a:r>
          </a:p>
          <a:p>
            <a:pPr>
              <a:buFont typeface="Arial" panose="020B0604020202020204" pitchFamily="34" charset="0"/>
              <a:buChar char="•"/>
            </a:pPr>
            <a:r>
              <a:rPr lang="en-US" dirty="0">
                <a:effectLst/>
                <a:latin typeface="Helvetica" pitchFamily="2" charset="0"/>
              </a:rPr>
              <a:t>﻿﻿Whaling.</a:t>
            </a:r>
          </a:p>
          <a:p>
            <a:pPr>
              <a:buFont typeface="Arial" panose="020B0604020202020204" pitchFamily="34" charset="0"/>
              <a:buChar char="•"/>
            </a:pPr>
            <a:r>
              <a:rPr lang="en-US" dirty="0">
                <a:effectLst/>
                <a:latin typeface="Helvetica" pitchFamily="2" charset="0"/>
              </a:rPr>
              <a:t>﻿﻿Vishing.</a:t>
            </a:r>
          </a:p>
          <a:p>
            <a:pPr>
              <a:buFont typeface="Arial" panose="020B0604020202020204" pitchFamily="34" charset="0"/>
              <a:buChar char="•"/>
            </a:pPr>
            <a:r>
              <a:rPr lang="en-US" dirty="0">
                <a:effectLst/>
                <a:latin typeface="Helvetica" pitchFamily="2" charset="0"/>
              </a:rPr>
              <a:t>﻿﻿Email Phishing-General</a:t>
            </a:r>
          </a:p>
          <a:p>
            <a:endParaRPr lang="en-US" dirty="0"/>
          </a:p>
        </p:txBody>
      </p:sp>
    </p:spTree>
    <p:extLst>
      <p:ext uri="{BB962C8B-B14F-4D97-AF65-F5344CB8AC3E}">
        <p14:creationId xmlns:p14="http://schemas.microsoft.com/office/powerpoint/2010/main" val="2547742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9A0F-B35E-3A17-8A65-ACB25D639421}"/>
              </a:ext>
            </a:extLst>
          </p:cNvPr>
          <p:cNvSpPr>
            <a:spLocks noGrp="1"/>
          </p:cNvSpPr>
          <p:nvPr>
            <p:ph type="title"/>
          </p:nvPr>
        </p:nvSpPr>
        <p:spPr/>
        <p:txBody>
          <a:bodyPr/>
          <a:lstStyle/>
          <a:p>
            <a:r>
              <a:rPr lang="en-US" dirty="0"/>
              <a:t>Spear Phishing</a:t>
            </a:r>
          </a:p>
        </p:txBody>
      </p:sp>
      <p:sp>
        <p:nvSpPr>
          <p:cNvPr id="3" name="Text Placeholder 2">
            <a:extLst>
              <a:ext uri="{FF2B5EF4-FFF2-40B4-BE49-F238E27FC236}">
                <a16:creationId xmlns:a16="http://schemas.microsoft.com/office/drawing/2014/main" id="{CA42F41A-E20F-D066-9C0A-65DFF368AE83}"/>
              </a:ext>
            </a:extLst>
          </p:cNvPr>
          <p:cNvSpPr>
            <a:spLocks noGrp="1"/>
          </p:cNvSpPr>
          <p:nvPr>
            <p:ph type="body" idx="1"/>
          </p:nvPr>
        </p:nvSpPr>
        <p:spPr>
          <a:xfrm>
            <a:off x="628650" y="1825625"/>
            <a:ext cx="3803650" cy="4351339"/>
          </a:xfrm>
        </p:spPr>
        <p:txBody>
          <a:bodyPr/>
          <a:lstStyle/>
          <a:p>
            <a:r>
              <a:rPr lang="en-US" dirty="0"/>
              <a:t>Spear phishing is an email or electronic communications scam targeted towards a specific individual, organization or business.</a:t>
            </a:r>
          </a:p>
          <a:p>
            <a:endParaRPr lang="en-US" dirty="0"/>
          </a:p>
        </p:txBody>
      </p:sp>
      <p:pic>
        <p:nvPicPr>
          <p:cNvPr id="4" name="Picture 3">
            <a:extLst>
              <a:ext uri="{FF2B5EF4-FFF2-40B4-BE49-F238E27FC236}">
                <a16:creationId xmlns:a16="http://schemas.microsoft.com/office/drawing/2014/main" id="{F8AA6DF3-D044-BB51-3CDC-A2058303ACE6}"/>
              </a:ext>
            </a:extLst>
          </p:cNvPr>
          <p:cNvPicPr>
            <a:picLocks noChangeAspect="1"/>
          </p:cNvPicPr>
          <p:nvPr/>
        </p:nvPicPr>
        <p:blipFill>
          <a:blip r:embed="rId2"/>
          <a:stretch>
            <a:fillRect/>
          </a:stretch>
        </p:blipFill>
        <p:spPr>
          <a:xfrm>
            <a:off x="5362747" y="2058270"/>
            <a:ext cx="2784303" cy="2647080"/>
          </a:xfrm>
          <a:prstGeom prst="rect">
            <a:avLst/>
          </a:prstGeom>
        </p:spPr>
      </p:pic>
    </p:spTree>
    <p:extLst>
      <p:ext uri="{BB962C8B-B14F-4D97-AF65-F5344CB8AC3E}">
        <p14:creationId xmlns:p14="http://schemas.microsoft.com/office/powerpoint/2010/main" val="355597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C106-39EB-5DF3-0103-A4BDE70021A3}"/>
              </a:ext>
            </a:extLst>
          </p:cNvPr>
          <p:cNvSpPr>
            <a:spLocks noGrp="1"/>
          </p:cNvSpPr>
          <p:nvPr>
            <p:ph type="title"/>
          </p:nvPr>
        </p:nvSpPr>
        <p:spPr/>
        <p:txBody>
          <a:bodyPr/>
          <a:lstStyle/>
          <a:p>
            <a:r>
              <a:rPr lang="en-US" b="1" i="0" u="none" strike="noStrike" dirty="0">
                <a:solidFill>
                  <a:srgbClr val="000000"/>
                </a:solidFill>
                <a:effectLst/>
              </a:rPr>
              <a:t>Encryption</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D38F4BCA-57DE-D2C4-B185-9878C9D41F1F}"/>
              </a:ext>
            </a:extLst>
          </p:cNvPr>
          <p:cNvSpPr>
            <a:spLocks noGrp="1"/>
          </p:cNvSpPr>
          <p:nvPr>
            <p:ph type="body" idx="1"/>
          </p:nvPr>
        </p:nvSpPr>
        <p:spPr>
          <a:xfrm>
            <a:off x="628650" y="1161746"/>
            <a:ext cx="7886700" cy="4612753"/>
          </a:xfrm>
        </p:spPr>
        <p:txBody>
          <a:bodyPr/>
          <a:lstStyle/>
          <a:p>
            <a:pPr algn="l">
              <a:buFont typeface="Arial" panose="020B0604020202020204" pitchFamily="34" charset="0"/>
              <a:buChar char="•"/>
            </a:pPr>
            <a:r>
              <a:rPr lang="en-US" b="0" i="0" u="none" strike="noStrike" dirty="0">
                <a:solidFill>
                  <a:srgbClr val="000000"/>
                </a:solidFill>
                <a:effectLst/>
              </a:rPr>
              <a:t>Encryption is the process by which a readable message is converted to an unreadable form to prevent unauthorized parties from reading it.</a:t>
            </a:r>
          </a:p>
          <a:p>
            <a:pPr algn="l">
              <a:buFont typeface="Arial" panose="020B0604020202020204" pitchFamily="34" charset="0"/>
              <a:buChar char="•"/>
            </a:pPr>
            <a:r>
              <a:rPr lang="en-US" b="0" i="0" u="none" strike="noStrike" dirty="0">
                <a:solidFill>
                  <a:srgbClr val="000000"/>
                </a:solidFill>
                <a:effectLst/>
              </a:rPr>
              <a:t>Used in online transactions, messaging apps, and data storage.</a:t>
            </a:r>
          </a:p>
          <a:p>
            <a:pPr marL="114300" indent="0" algn="l">
              <a:buNone/>
            </a:pPr>
            <a:r>
              <a:rPr lang="en-US" b="1" i="0" u="none" strike="noStrike" dirty="0">
                <a:solidFill>
                  <a:srgbClr val="000000"/>
                </a:solidFill>
                <a:effectLst/>
              </a:rPr>
              <a:t>WHY Encryption?</a:t>
            </a:r>
            <a:endParaRPr lang="en-US" b="0" i="0" u="none" strike="noStrike" dirty="0">
              <a:solidFill>
                <a:srgbClr val="000000"/>
              </a:solidFill>
              <a:effectLst/>
            </a:endParaRPr>
          </a:p>
          <a:p>
            <a:r>
              <a:rPr lang="en-US" b="0" i="0" u="none" strike="noStrike" dirty="0">
                <a:solidFill>
                  <a:srgbClr val="000000"/>
                </a:solidFill>
                <a:effectLst/>
                <a:latin typeface="-webkit-standard"/>
              </a:rPr>
              <a:t>Encryption is essential for ensuring data security by protecting sensitive information from unauthorized access. It maintains confidentiality, integrity, and authenticity in digital communications. Encryption is widely used in various applications, including secure online transactions, data storage, and confidential messaging. It helps prevent data breaches, cyberattacks, and identity theft by making intercepted data unreadable without the correct decryption key.</a:t>
            </a:r>
            <a:endParaRPr lang="en-US" dirty="0"/>
          </a:p>
        </p:txBody>
      </p:sp>
    </p:spTree>
    <p:extLst>
      <p:ext uri="{BB962C8B-B14F-4D97-AF65-F5344CB8AC3E}">
        <p14:creationId xmlns:p14="http://schemas.microsoft.com/office/powerpoint/2010/main" val="4103460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6B3D-BD5A-FF80-5AA3-8788AACE1FB1}"/>
              </a:ext>
            </a:extLst>
          </p:cNvPr>
          <p:cNvSpPr>
            <a:spLocks noGrp="1"/>
          </p:cNvSpPr>
          <p:nvPr>
            <p:ph type="title"/>
          </p:nvPr>
        </p:nvSpPr>
        <p:spPr/>
        <p:txBody>
          <a:bodyPr/>
          <a:lstStyle/>
          <a:p>
            <a:r>
              <a:rPr lang="en-US" dirty="0"/>
              <a:t>Whaling</a:t>
            </a:r>
          </a:p>
        </p:txBody>
      </p:sp>
      <p:sp>
        <p:nvSpPr>
          <p:cNvPr id="3" name="Text Placeholder 2">
            <a:extLst>
              <a:ext uri="{FF2B5EF4-FFF2-40B4-BE49-F238E27FC236}">
                <a16:creationId xmlns:a16="http://schemas.microsoft.com/office/drawing/2014/main" id="{E9FDC5AF-D052-272B-2F7C-D4A5133C7331}"/>
              </a:ext>
            </a:extLst>
          </p:cNvPr>
          <p:cNvSpPr>
            <a:spLocks noGrp="1"/>
          </p:cNvSpPr>
          <p:nvPr>
            <p:ph type="body" idx="1"/>
          </p:nvPr>
        </p:nvSpPr>
        <p:spPr/>
        <p:txBody>
          <a:bodyPr/>
          <a:lstStyle/>
          <a:p>
            <a:r>
              <a:rPr lang="en-US" dirty="0"/>
              <a:t>A whaling attack, also known as whaling phishing or a whaling phishing attack, is a specific type of phishing attack that targets high-profile employees, such as the chief executive officer or chief financial officer, in order to steal sensitive information from a company.</a:t>
            </a:r>
          </a:p>
          <a:p>
            <a:endParaRPr lang="en-US" dirty="0"/>
          </a:p>
        </p:txBody>
      </p:sp>
      <p:pic>
        <p:nvPicPr>
          <p:cNvPr id="4" name="Picture 3">
            <a:extLst>
              <a:ext uri="{FF2B5EF4-FFF2-40B4-BE49-F238E27FC236}">
                <a16:creationId xmlns:a16="http://schemas.microsoft.com/office/drawing/2014/main" id="{392593FF-7519-64EC-3122-E23E24C08D78}"/>
              </a:ext>
            </a:extLst>
          </p:cNvPr>
          <p:cNvPicPr>
            <a:picLocks noChangeAspect="1"/>
          </p:cNvPicPr>
          <p:nvPr/>
        </p:nvPicPr>
        <p:blipFill>
          <a:blip r:embed="rId2"/>
          <a:stretch>
            <a:fillRect/>
          </a:stretch>
        </p:blipFill>
        <p:spPr>
          <a:xfrm>
            <a:off x="1565752" y="3470892"/>
            <a:ext cx="4935603" cy="2706072"/>
          </a:xfrm>
          <a:prstGeom prst="rect">
            <a:avLst/>
          </a:prstGeom>
        </p:spPr>
      </p:pic>
    </p:spTree>
    <p:extLst>
      <p:ext uri="{BB962C8B-B14F-4D97-AF65-F5344CB8AC3E}">
        <p14:creationId xmlns:p14="http://schemas.microsoft.com/office/powerpoint/2010/main" val="1703394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FE1B-6E25-EF8A-4B44-F6803D13CE11}"/>
              </a:ext>
            </a:extLst>
          </p:cNvPr>
          <p:cNvSpPr>
            <a:spLocks noGrp="1"/>
          </p:cNvSpPr>
          <p:nvPr>
            <p:ph type="title"/>
          </p:nvPr>
        </p:nvSpPr>
        <p:spPr/>
        <p:txBody>
          <a:bodyPr/>
          <a:lstStyle/>
          <a:p>
            <a:r>
              <a:rPr lang="en-US" dirty="0"/>
              <a:t>VISHING</a:t>
            </a:r>
          </a:p>
        </p:txBody>
      </p:sp>
      <p:sp>
        <p:nvSpPr>
          <p:cNvPr id="3" name="Text Placeholder 2">
            <a:extLst>
              <a:ext uri="{FF2B5EF4-FFF2-40B4-BE49-F238E27FC236}">
                <a16:creationId xmlns:a16="http://schemas.microsoft.com/office/drawing/2014/main" id="{365FC86F-22EA-AD80-61A3-AEECA104EF36}"/>
              </a:ext>
            </a:extLst>
          </p:cNvPr>
          <p:cNvSpPr>
            <a:spLocks noGrp="1"/>
          </p:cNvSpPr>
          <p:nvPr>
            <p:ph type="body" idx="1"/>
          </p:nvPr>
        </p:nvSpPr>
        <p:spPr/>
        <p:txBody>
          <a:bodyPr/>
          <a:lstStyle/>
          <a:p>
            <a:r>
              <a:rPr lang="en-US" dirty="0"/>
              <a:t>Vishing is a cyber crime that uses the phone to steal personal confidential information from victims. Often referred to as voice phishing.</a:t>
            </a:r>
          </a:p>
          <a:p>
            <a:endParaRPr lang="en-US" dirty="0"/>
          </a:p>
        </p:txBody>
      </p:sp>
      <p:pic>
        <p:nvPicPr>
          <p:cNvPr id="4" name="Picture 3">
            <a:extLst>
              <a:ext uri="{FF2B5EF4-FFF2-40B4-BE49-F238E27FC236}">
                <a16:creationId xmlns:a16="http://schemas.microsoft.com/office/drawing/2014/main" id="{3FFB9F28-D881-A8BD-F25D-A1D89399E958}"/>
              </a:ext>
            </a:extLst>
          </p:cNvPr>
          <p:cNvPicPr>
            <a:picLocks noChangeAspect="1"/>
          </p:cNvPicPr>
          <p:nvPr/>
        </p:nvPicPr>
        <p:blipFill>
          <a:blip r:embed="rId2"/>
          <a:stretch>
            <a:fillRect/>
          </a:stretch>
        </p:blipFill>
        <p:spPr>
          <a:xfrm>
            <a:off x="997907" y="3067745"/>
            <a:ext cx="6096000" cy="2451100"/>
          </a:xfrm>
          <a:prstGeom prst="rect">
            <a:avLst/>
          </a:prstGeom>
        </p:spPr>
      </p:pic>
    </p:spTree>
    <p:extLst>
      <p:ext uri="{BB962C8B-B14F-4D97-AF65-F5344CB8AC3E}">
        <p14:creationId xmlns:p14="http://schemas.microsoft.com/office/powerpoint/2010/main" val="1683632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F32F-77FB-124E-A674-AB09A08DBE0A}"/>
              </a:ext>
            </a:extLst>
          </p:cNvPr>
          <p:cNvSpPr>
            <a:spLocks noGrp="1"/>
          </p:cNvSpPr>
          <p:nvPr>
            <p:ph type="title"/>
          </p:nvPr>
        </p:nvSpPr>
        <p:spPr/>
        <p:txBody>
          <a:bodyPr/>
          <a:lstStyle/>
          <a:p>
            <a:r>
              <a:rPr lang="en-US" dirty="0"/>
              <a:t>Smishing</a:t>
            </a:r>
          </a:p>
        </p:txBody>
      </p:sp>
      <p:sp>
        <p:nvSpPr>
          <p:cNvPr id="3" name="Text Placeholder 2">
            <a:extLst>
              <a:ext uri="{FF2B5EF4-FFF2-40B4-BE49-F238E27FC236}">
                <a16:creationId xmlns:a16="http://schemas.microsoft.com/office/drawing/2014/main" id="{79D1E231-0FB8-DA30-6BBB-42442FDDCD5C}"/>
              </a:ext>
            </a:extLst>
          </p:cNvPr>
          <p:cNvSpPr>
            <a:spLocks noGrp="1"/>
          </p:cNvSpPr>
          <p:nvPr>
            <p:ph type="body" idx="1"/>
          </p:nvPr>
        </p:nvSpPr>
        <p:spPr>
          <a:xfrm>
            <a:off x="628650" y="1825625"/>
            <a:ext cx="4362450" cy="4351339"/>
          </a:xfrm>
        </p:spPr>
        <p:txBody>
          <a:bodyPr/>
          <a:lstStyle/>
          <a:p>
            <a:r>
              <a:rPr lang="en-US" dirty="0"/>
              <a:t>Smishing is a type of phishing attack that uses social engineering to get personal information about someone using text messaging.</a:t>
            </a:r>
          </a:p>
          <a:p>
            <a:endParaRPr lang="en-US" dirty="0"/>
          </a:p>
        </p:txBody>
      </p:sp>
      <p:pic>
        <p:nvPicPr>
          <p:cNvPr id="4" name="Picture 3">
            <a:extLst>
              <a:ext uri="{FF2B5EF4-FFF2-40B4-BE49-F238E27FC236}">
                <a16:creationId xmlns:a16="http://schemas.microsoft.com/office/drawing/2014/main" id="{12D5F226-35FC-7142-C41E-F8088E3259E5}"/>
              </a:ext>
            </a:extLst>
          </p:cNvPr>
          <p:cNvPicPr>
            <a:picLocks noChangeAspect="1"/>
          </p:cNvPicPr>
          <p:nvPr/>
        </p:nvPicPr>
        <p:blipFill>
          <a:blip r:embed="rId2"/>
          <a:stretch>
            <a:fillRect/>
          </a:stretch>
        </p:blipFill>
        <p:spPr>
          <a:xfrm>
            <a:off x="5131234" y="1690688"/>
            <a:ext cx="3377591" cy="3749235"/>
          </a:xfrm>
          <a:prstGeom prst="rect">
            <a:avLst/>
          </a:prstGeom>
        </p:spPr>
      </p:pic>
    </p:spTree>
    <p:extLst>
      <p:ext uri="{BB962C8B-B14F-4D97-AF65-F5344CB8AC3E}">
        <p14:creationId xmlns:p14="http://schemas.microsoft.com/office/powerpoint/2010/main" val="1777021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71DD-21A5-DED3-0265-7FE576BC48CF}"/>
              </a:ext>
            </a:extLst>
          </p:cNvPr>
          <p:cNvSpPr>
            <a:spLocks noGrp="1"/>
          </p:cNvSpPr>
          <p:nvPr>
            <p:ph type="title"/>
          </p:nvPr>
        </p:nvSpPr>
        <p:spPr/>
        <p:txBody>
          <a:bodyPr/>
          <a:lstStyle/>
          <a:p>
            <a:r>
              <a:rPr lang="en-US" dirty="0"/>
              <a:t>How Zoom is being exploited for</a:t>
            </a:r>
            <a:br>
              <a:rPr lang="en-US" dirty="0"/>
            </a:br>
            <a:r>
              <a:rPr lang="en-US" dirty="0"/>
              <a:t>phishing attacks</a:t>
            </a:r>
          </a:p>
        </p:txBody>
      </p:sp>
      <p:sp>
        <p:nvSpPr>
          <p:cNvPr id="3" name="Text Placeholder 2">
            <a:extLst>
              <a:ext uri="{FF2B5EF4-FFF2-40B4-BE49-F238E27FC236}">
                <a16:creationId xmlns:a16="http://schemas.microsoft.com/office/drawing/2014/main" id="{3526B10E-F4F8-F72C-111F-9E2462D84B8C}"/>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﻿Creating a Zoom phishing email</a:t>
            </a:r>
          </a:p>
          <a:p>
            <a:pPr>
              <a:buFont typeface="Arial" panose="020B0604020202020204" pitchFamily="34" charset="0"/>
              <a:buChar char="•"/>
            </a:pPr>
            <a:r>
              <a:rPr lang="en-US" dirty="0">
                <a:effectLst/>
                <a:latin typeface="Helvetica" pitchFamily="2" charset="0"/>
              </a:rPr>
              <a:t>﻿﻿Sending fake Zoom meeting to victim</a:t>
            </a:r>
          </a:p>
          <a:p>
            <a:pPr>
              <a:buFont typeface="Arial" panose="020B0604020202020204" pitchFamily="34" charset="0"/>
              <a:buChar char="•"/>
            </a:pPr>
            <a:r>
              <a:rPr lang="en-US" dirty="0">
                <a:effectLst/>
                <a:latin typeface="Helvetica" pitchFamily="2" charset="0"/>
              </a:rPr>
              <a:t>﻿﻿Victim clicks on Zoom meeting phishing link</a:t>
            </a:r>
          </a:p>
          <a:p>
            <a:pPr>
              <a:buFont typeface="Arial" panose="020B0604020202020204" pitchFamily="34" charset="0"/>
              <a:buChar char="•"/>
            </a:pPr>
            <a:r>
              <a:rPr lang="en-US" dirty="0">
                <a:effectLst/>
                <a:latin typeface="Helvetica" pitchFamily="2" charset="0"/>
              </a:rPr>
              <a:t>﻿﻿Malicious code is loaded in the victims system</a:t>
            </a:r>
          </a:p>
          <a:p>
            <a:endParaRPr lang="en-US" dirty="0"/>
          </a:p>
        </p:txBody>
      </p:sp>
    </p:spTree>
    <p:extLst>
      <p:ext uri="{BB962C8B-B14F-4D97-AF65-F5344CB8AC3E}">
        <p14:creationId xmlns:p14="http://schemas.microsoft.com/office/powerpoint/2010/main" val="3882083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1E3A-D06A-E92F-B5DB-5ADD567BC219}"/>
              </a:ext>
            </a:extLst>
          </p:cNvPr>
          <p:cNvSpPr>
            <a:spLocks noGrp="1"/>
          </p:cNvSpPr>
          <p:nvPr>
            <p:ph type="title"/>
          </p:nvPr>
        </p:nvSpPr>
        <p:spPr/>
        <p:txBody>
          <a:bodyPr/>
          <a:lstStyle/>
          <a:p>
            <a:r>
              <a:rPr lang="en-US" b="1" i="0" u="none" strike="noStrike" dirty="0">
                <a:solidFill>
                  <a:srgbClr val="000000"/>
                </a:solidFill>
                <a:effectLst/>
              </a:rPr>
              <a:t>Social Engineering in the Workplace</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873CDA71-72DE-846D-7BC1-7FBA2D0C72D6}"/>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Exploiting employees to access confidential data.</a:t>
            </a:r>
          </a:p>
          <a:p>
            <a:pPr algn="l">
              <a:buFont typeface="Arial" panose="020B0604020202020204" pitchFamily="34" charset="0"/>
              <a:buChar char="•"/>
            </a:pPr>
            <a:r>
              <a:rPr lang="en-US" b="1" i="0" u="none" strike="noStrike" dirty="0">
                <a:solidFill>
                  <a:srgbClr val="000000"/>
                </a:solidFill>
                <a:effectLst/>
              </a:rPr>
              <a:t>Techniques:</a:t>
            </a:r>
            <a:r>
              <a:rPr lang="en-US" b="0" i="0" u="none" strike="noStrike" dirty="0">
                <a:solidFill>
                  <a:srgbClr val="000000"/>
                </a:solidFill>
                <a:effectLst/>
              </a:rPr>
              <a:t> Impersonation, tailgating, baiting.</a:t>
            </a:r>
          </a:p>
          <a:p>
            <a:pPr algn="l">
              <a:buFont typeface="Arial" panose="020B0604020202020204" pitchFamily="34" charset="0"/>
              <a:buChar char="•"/>
            </a:pPr>
            <a:r>
              <a:rPr lang="en-US" b="1" i="0" u="none" strike="noStrike" dirty="0">
                <a:solidFill>
                  <a:srgbClr val="000000"/>
                </a:solidFill>
                <a:effectLst/>
              </a:rPr>
              <a:t>Solution:</a:t>
            </a:r>
            <a:r>
              <a:rPr lang="en-US" b="0" i="0" u="none" strike="noStrike" dirty="0">
                <a:solidFill>
                  <a:srgbClr val="000000"/>
                </a:solidFill>
                <a:effectLst/>
              </a:rPr>
              <a:t> Security awareness training.</a:t>
            </a:r>
          </a:p>
          <a:p>
            <a:endParaRPr lang="en-US" dirty="0"/>
          </a:p>
        </p:txBody>
      </p:sp>
    </p:spTree>
    <p:extLst>
      <p:ext uri="{BB962C8B-B14F-4D97-AF65-F5344CB8AC3E}">
        <p14:creationId xmlns:p14="http://schemas.microsoft.com/office/powerpoint/2010/main" val="3223500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7B18-2F08-FE4C-D123-080210D63EEC}"/>
              </a:ext>
            </a:extLst>
          </p:cNvPr>
          <p:cNvSpPr>
            <a:spLocks noGrp="1"/>
          </p:cNvSpPr>
          <p:nvPr>
            <p:ph type="title"/>
          </p:nvPr>
        </p:nvSpPr>
        <p:spPr/>
        <p:txBody>
          <a:bodyPr/>
          <a:lstStyle/>
          <a:p>
            <a:r>
              <a:rPr lang="en-US" b="1" i="0" u="none" strike="noStrike" dirty="0">
                <a:solidFill>
                  <a:srgbClr val="000000"/>
                </a:solidFill>
                <a:effectLst/>
              </a:rPr>
              <a:t>Protecting Against Social Engineering</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DD08F63A-792D-2F19-CB2C-42DADC9EEEE7}"/>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Conducting security awareness training.</a:t>
            </a:r>
          </a:p>
          <a:p>
            <a:pPr algn="l">
              <a:buFont typeface="Arial" panose="020B0604020202020204" pitchFamily="34" charset="0"/>
              <a:buChar char="•"/>
            </a:pPr>
            <a:r>
              <a:rPr lang="en-US" b="0" i="0" u="none" strike="noStrike" dirty="0">
                <a:solidFill>
                  <a:srgbClr val="000000"/>
                </a:solidFill>
                <a:effectLst/>
              </a:rPr>
              <a:t>Implementing Multi-Factor Authentication (MFA).</a:t>
            </a:r>
          </a:p>
          <a:p>
            <a:pPr algn="l">
              <a:buFont typeface="Arial" panose="020B0604020202020204" pitchFamily="34" charset="0"/>
              <a:buChar char="•"/>
            </a:pPr>
            <a:r>
              <a:rPr lang="en-US" b="0" i="0" u="none" strike="noStrike" dirty="0">
                <a:solidFill>
                  <a:srgbClr val="000000"/>
                </a:solidFill>
                <a:effectLst/>
              </a:rPr>
              <a:t>Using identity verification protocols.</a:t>
            </a:r>
          </a:p>
          <a:p>
            <a:endParaRPr lang="en-US" dirty="0"/>
          </a:p>
        </p:txBody>
      </p:sp>
    </p:spTree>
    <p:extLst>
      <p:ext uri="{BB962C8B-B14F-4D97-AF65-F5344CB8AC3E}">
        <p14:creationId xmlns:p14="http://schemas.microsoft.com/office/powerpoint/2010/main" val="1053834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0013-BD61-167D-E7B3-B86EE7DE96C0}"/>
              </a:ext>
            </a:extLst>
          </p:cNvPr>
          <p:cNvSpPr>
            <a:spLocks noGrp="1"/>
          </p:cNvSpPr>
          <p:nvPr>
            <p:ph type="title"/>
          </p:nvPr>
        </p:nvSpPr>
        <p:spPr/>
        <p:txBody>
          <a:bodyPr/>
          <a:lstStyle/>
          <a:p>
            <a:r>
              <a:rPr lang="en-US" b="1" i="0" u="none" strike="noStrike" dirty="0">
                <a:solidFill>
                  <a:srgbClr val="000000"/>
                </a:solidFill>
                <a:effectLst/>
              </a:rPr>
              <a:t>Best Practices for Security</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ADE1DF66-A167-6C05-9D97-52317F586286}"/>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Use strong, unique passwords and password managers.</a:t>
            </a:r>
          </a:p>
          <a:p>
            <a:pPr algn="l">
              <a:buFont typeface="Arial" panose="020B0604020202020204" pitchFamily="34" charset="0"/>
              <a:buChar char="•"/>
            </a:pPr>
            <a:r>
              <a:rPr lang="en-US" b="0" i="0" u="none" strike="noStrike" dirty="0">
                <a:solidFill>
                  <a:srgbClr val="000000"/>
                </a:solidFill>
                <a:effectLst/>
              </a:rPr>
              <a:t>Keep software updated to patch vulnerabilities.</a:t>
            </a:r>
          </a:p>
          <a:p>
            <a:pPr algn="l">
              <a:buFont typeface="Arial" panose="020B0604020202020204" pitchFamily="34" charset="0"/>
              <a:buChar char="•"/>
            </a:pPr>
            <a:r>
              <a:rPr lang="en-US" b="0" i="0" u="none" strike="noStrike" dirty="0">
                <a:solidFill>
                  <a:srgbClr val="000000"/>
                </a:solidFill>
                <a:effectLst/>
              </a:rPr>
              <a:t>Regular security audits and penetration testing.</a:t>
            </a:r>
          </a:p>
          <a:p>
            <a:endParaRPr lang="en-US" dirty="0"/>
          </a:p>
        </p:txBody>
      </p:sp>
    </p:spTree>
    <p:extLst>
      <p:ext uri="{BB962C8B-B14F-4D97-AF65-F5344CB8AC3E}">
        <p14:creationId xmlns:p14="http://schemas.microsoft.com/office/powerpoint/2010/main" val="134814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C13B-5B8C-8098-C18F-379CAF7C9E15}"/>
              </a:ext>
            </a:extLst>
          </p:cNvPr>
          <p:cNvSpPr>
            <a:spLocks noGrp="1"/>
          </p:cNvSpPr>
          <p:nvPr>
            <p:ph type="title"/>
          </p:nvPr>
        </p:nvSpPr>
        <p:spPr/>
        <p:txBody>
          <a:bodyPr/>
          <a:lstStyle/>
          <a:p>
            <a:r>
              <a:rPr lang="en-US" b="1" i="0" u="none" strike="noStrike" dirty="0">
                <a:solidFill>
                  <a:srgbClr val="000000"/>
                </a:solidFill>
                <a:effectLst/>
              </a:rPr>
              <a:t>Ethical Hacking</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B2809230-0E8A-0D55-08AA-673B5AB7C574}"/>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Ethical hackers help identify security weaknesses.</a:t>
            </a:r>
          </a:p>
          <a:p>
            <a:pPr algn="l">
              <a:buFont typeface="Arial" panose="020B0604020202020204" pitchFamily="34" charset="0"/>
              <a:buChar char="•"/>
            </a:pPr>
            <a:r>
              <a:rPr lang="en-US" b="0" i="0" u="none" strike="noStrike" dirty="0">
                <a:solidFill>
                  <a:srgbClr val="000000"/>
                </a:solidFill>
                <a:effectLst/>
              </a:rPr>
              <a:t>Conduct penetration tests to simulate attacks.</a:t>
            </a:r>
          </a:p>
          <a:p>
            <a:pPr algn="l">
              <a:buFont typeface="Arial" panose="020B0604020202020204" pitchFamily="34" charset="0"/>
              <a:buChar char="•"/>
            </a:pPr>
            <a:r>
              <a:rPr lang="en-US" b="0" i="0" u="none" strike="noStrike" dirty="0">
                <a:solidFill>
                  <a:srgbClr val="000000"/>
                </a:solidFill>
                <a:effectLst/>
              </a:rPr>
              <a:t>Certifications: </a:t>
            </a:r>
            <a:r>
              <a:rPr lang="en-US" b="1" i="0" u="none" strike="noStrike" dirty="0">
                <a:solidFill>
                  <a:srgbClr val="000000"/>
                </a:solidFill>
                <a:effectLst/>
              </a:rPr>
              <a:t>Certified Ethical Hacker (CEH), Offensive Security Certified Professional (OSCP).</a:t>
            </a: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3898710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3A31-8447-DB41-C3A7-2E30B1861A95}"/>
              </a:ext>
            </a:extLst>
          </p:cNvPr>
          <p:cNvSpPr>
            <a:spLocks noGrp="1"/>
          </p:cNvSpPr>
          <p:nvPr>
            <p:ph type="title"/>
          </p:nvPr>
        </p:nvSpPr>
        <p:spPr/>
        <p:txBody>
          <a:bodyPr/>
          <a:lstStyle/>
          <a:p>
            <a:r>
              <a:rPr lang="en-US" b="1" i="0" u="none" strike="noStrike" dirty="0">
                <a:solidFill>
                  <a:srgbClr val="000000"/>
                </a:solidFill>
                <a:effectLst/>
              </a:rPr>
              <a:t>Future of Cybersecurity</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4D5BBC6E-9A68-5209-990D-8321708C80BF}"/>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AI and machine learning enhance threat detection.</a:t>
            </a:r>
          </a:p>
          <a:p>
            <a:pPr algn="l">
              <a:buFont typeface="Arial" panose="020B0604020202020204" pitchFamily="34" charset="0"/>
              <a:buChar char="•"/>
            </a:pPr>
            <a:r>
              <a:rPr lang="en-US" b="0" i="0" u="none" strike="noStrike" dirty="0">
                <a:solidFill>
                  <a:srgbClr val="000000"/>
                </a:solidFill>
                <a:effectLst/>
              </a:rPr>
              <a:t>Quantum computing poses risks to encryption.</a:t>
            </a:r>
          </a:p>
          <a:p>
            <a:pPr algn="l">
              <a:buFont typeface="Arial" panose="020B0604020202020204" pitchFamily="34" charset="0"/>
              <a:buChar char="•"/>
            </a:pPr>
            <a:r>
              <a:rPr lang="en-US" b="0" i="0" u="none" strike="noStrike" dirty="0">
                <a:solidFill>
                  <a:srgbClr val="000000"/>
                </a:solidFill>
                <a:effectLst/>
              </a:rPr>
              <a:t>Zero Trust security models increase security.</a:t>
            </a:r>
          </a:p>
          <a:p>
            <a:endParaRPr lang="en-US" dirty="0"/>
          </a:p>
        </p:txBody>
      </p:sp>
    </p:spTree>
    <p:extLst>
      <p:ext uri="{BB962C8B-B14F-4D97-AF65-F5344CB8AC3E}">
        <p14:creationId xmlns:p14="http://schemas.microsoft.com/office/powerpoint/2010/main" val="3596676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2599-F0EA-70C2-7C17-37A79DC9A2CD}"/>
              </a:ext>
            </a:extLst>
          </p:cNvPr>
          <p:cNvSpPr>
            <a:spLocks noGrp="1"/>
          </p:cNvSpPr>
          <p:nvPr>
            <p:ph type="title"/>
          </p:nvPr>
        </p:nvSpPr>
        <p:spPr/>
        <p:txBody>
          <a:bodyPr/>
          <a:lstStyle/>
          <a:p>
            <a:r>
              <a:rPr lang="en-US" b="1" i="0" u="none" strike="noStrike" dirty="0">
                <a:solidFill>
                  <a:srgbClr val="000000"/>
                </a:solidFill>
                <a:effectLst/>
              </a:rPr>
              <a:t>Conclusion</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F3D73645-FFFD-4E90-171E-D9368290849A}"/>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Cybersecurity awareness is crucial for everyone.</a:t>
            </a:r>
          </a:p>
          <a:p>
            <a:pPr algn="l">
              <a:buFont typeface="Arial" panose="020B0604020202020204" pitchFamily="34" charset="0"/>
              <a:buChar char="•"/>
            </a:pPr>
            <a:r>
              <a:rPr lang="en-US" b="0" i="0" u="none" strike="noStrike" dirty="0">
                <a:solidFill>
                  <a:srgbClr val="000000"/>
                </a:solidFill>
                <a:effectLst/>
              </a:rPr>
              <a:t>Adopting best practices significantly reduces risks.</a:t>
            </a:r>
          </a:p>
          <a:p>
            <a:pPr algn="l">
              <a:buFont typeface="Arial" panose="020B0604020202020204" pitchFamily="34" charset="0"/>
              <a:buChar char="•"/>
            </a:pPr>
            <a:r>
              <a:rPr lang="en-US" b="0" i="0" u="none" strike="noStrike" dirty="0">
                <a:solidFill>
                  <a:srgbClr val="000000"/>
                </a:solidFill>
                <a:effectLst/>
              </a:rPr>
              <a:t>Stay informed and proactive.</a:t>
            </a:r>
          </a:p>
          <a:p>
            <a:endParaRPr lang="en-US" dirty="0"/>
          </a:p>
        </p:txBody>
      </p:sp>
    </p:spTree>
    <p:extLst>
      <p:ext uri="{BB962C8B-B14F-4D97-AF65-F5344CB8AC3E}">
        <p14:creationId xmlns:p14="http://schemas.microsoft.com/office/powerpoint/2010/main" val="302253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1CB0-3EAB-7F62-0336-7DE1D3D3A623}"/>
              </a:ext>
            </a:extLst>
          </p:cNvPr>
          <p:cNvSpPr>
            <a:spLocks noGrp="1"/>
          </p:cNvSpPr>
          <p:nvPr>
            <p:ph type="title"/>
          </p:nvPr>
        </p:nvSpPr>
        <p:spPr/>
        <p:txBody>
          <a:bodyPr/>
          <a:lstStyle/>
          <a:p>
            <a:r>
              <a:rPr lang="en-US" dirty="0"/>
              <a:t>Decryption</a:t>
            </a:r>
          </a:p>
        </p:txBody>
      </p:sp>
      <p:sp>
        <p:nvSpPr>
          <p:cNvPr id="3" name="Text Placeholder 2">
            <a:extLst>
              <a:ext uri="{FF2B5EF4-FFF2-40B4-BE49-F238E27FC236}">
                <a16:creationId xmlns:a16="http://schemas.microsoft.com/office/drawing/2014/main" id="{9BC40E55-9D1C-FD82-BD26-D25A6F64E0E1}"/>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﻿Decryption is the process of converting an encrypted message back to its original format(readable).</a:t>
            </a:r>
          </a:p>
          <a:p>
            <a:pPr>
              <a:buFont typeface="Arial" panose="020B0604020202020204" pitchFamily="34" charset="0"/>
              <a:buChar char="•"/>
            </a:pPr>
            <a:r>
              <a:rPr lang="en-US" dirty="0">
                <a:effectLst/>
                <a:latin typeface="Helvetica" pitchFamily="2" charset="0"/>
              </a:rPr>
              <a:t>﻿﻿The original message is called the plaintext message.</a:t>
            </a:r>
          </a:p>
          <a:p>
            <a:pPr>
              <a:buFont typeface="Arial" panose="020B0604020202020204" pitchFamily="34" charset="0"/>
              <a:buChar char="•"/>
            </a:pPr>
            <a:endParaRPr lang="en-US" dirty="0">
              <a:effectLst/>
              <a:latin typeface="Helvetica" pitchFamily="2" charset="0"/>
            </a:endParaRPr>
          </a:p>
          <a:p>
            <a:endParaRPr lang="en-US" dirty="0"/>
          </a:p>
        </p:txBody>
      </p:sp>
      <p:pic>
        <p:nvPicPr>
          <p:cNvPr id="6" name="Picture 5">
            <a:extLst>
              <a:ext uri="{FF2B5EF4-FFF2-40B4-BE49-F238E27FC236}">
                <a16:creationId xmlns:a16="http://schemas.microsoft.com/office/drawing/2014/main" id="{729955D2-B25F-3E01-1486-58B3AAF9CAFA}"/>
              </a:ext>
            </a:extLst>
          </p:cNvPr>
          <p:cNvPicPr>
            <a:picLocks noChangeAspect="1"/>
          </p:cNvPicPr>
          <p:nvPr/>
        </p:nvPicPr>
        <p:blipFill>
          <a:blip r:embed="rId2"/>
          <a:stretch>
            <a:fillRect/>
          </a:stretch>
        </p:blipFill>
        <p:spPr>
          <a:xfrm>
            <a:off x="1725693" y="3351465"/>
            <a:ext cx="5464013" cy="1501270"/>
          </a:xfrm>
          <a:prstGeom prst="rect">
            <a:avLst/>
          </a:prstGeom>
        </p:spPr>
      </p:pic>
    </p:spTree>
    <p:extLst>
      <p:ext uri="{BB962C8B-B14F-4D97-AF65-F5344CB8AC3E}">
        <p14:creationId xmlns:p14="http://schemas.microsoft.com/office/powerpoint/2010/main" val="162139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DCBD-BFF1-58C6-661E-4B97D3FD84F5}"/>
              </a:ext>
            </a:extLst>
          </p:cNvPr>
          <p:cNvSpPr>
            <a:spLocks noGrp="1"/>
          </p:cNvSpPr>
          <p:nvPr>
            <p:ph type="title"/>
          </p:nvPr>
        </p:nvSpPr>
        <p:spPr/>
        <p:txBody>
          <a:bodyPr/>
          <a:lstStyle/>
          <a:p>
            <a:r>
              <a:rPr lang="en-US" dirty="0"/>
              <a:t>Terminology</a:t>
            </a:r>
          </a:p>
        </p:txBody>
      </p:sp>
      <p:sp>
        <p:nvSpPr>
          <p:cNvPr id="3" name="Text Placeholder 2">
            <a:extLst>
              <a:ext uri="{FF2B5EF4-FFF2-40B4-BE49-F238E27FC236}">
                <a16:creationId xmlns:a16="http://schemas.microsoft.com/office/drawing/2014/main" id="{5BBA00C1-7C9C-1589-834E-1556A1C8DBF6}"/>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﻿PLAIN TEXT: Plain text is readable unencrypted message.</a:t>
            </a:r>
          </a:p>
          <a:p>
            <a:pPr>
              <a:buFont typeface="Arial" panose="020B0604020202020204" pitchFamily="34" charset="0"/>
              <a:buChar char="•"/>
            </a:pPr>
            <a:r>
              <a:rPr lang="en-US" dirty="0">
                <a:effectLst/>
                <a:latin typeface="Helvetica" pitchFamily="2" charset="0"/>
              </a:rPr>
              <a:t>﻿﻿CIPHER TEXT: Cipher text is unreadable encrypted message.</a:t>
            </a:r>
          </a:p>
          <a:p>
            <a:pPr>
              <a:buFont typeface="Arial" panose="020B0604020202020204" pitchFamily="34" charset="0"/>
              <a:buChar char="•"/>
            </a:pPr>
            <a:r>
              <a:rPr lang="en-US" dirty="0">
                <a:effectLst/>
                <a:latin typeface="Helvetica" pitchFamily="2" charset="0"/>
              </a:rPr>
              <a:t>﻿﻿PRIVATE KEY: Private key is used to decode the encrypted data at receiver's end.</a:t>
            </a:r>
          </a:p>
          <a:p>
            <a:pPr>
              <a:buFont typeface="Arial" panose="020B0604020202020204" pitchFamily="34" charset="0"/>
              <a:buChar char="•"/>
            </a:pPr>
            <a:r>
              <a:rPr lang="en-US" dirty="0">
                <a:effectLst/>
                <a:latin typeface="Helvetica" pitchFamily="2" charset="0"/>
              </a:rPr>
              <a:t>﻿﻿PUBLIC KEY: Public key is used to encrypt the message at sender's end</a:t>
            </a:r>
          </a:p>
          <a:p>
            <a:endParaRPr lang="en-US" dirty="0"/>
          </a:p>
        </p:txBody>
      </p:sp>
    </p:spTree>
    <p:extLst>
      <p:ext uri="{BB962C8B-B14F-4D97-AF65-F5344CB8AC3E}">
        <p14:creationId xmlns:p14="http://schemas.microsoft.com/office/powerpoint/2010/main" val="117715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22B3-36DF-E040-94C6-B065665835AD}"/>
              </a:ext>
            </a:extLst>
          </p:cNvPr>
          <p:cNvSpPr>
            <a:spLocks noGrp="1"/>
          </p:cNvSpPr>
          <p:nvPr>
            <p:ph type="title"/>
          </p:nvPr>
        </p:nvSpPr>
        <p:spPr/>
        <p:txBody>
          <a:bodyPr/>
          <a:lstStyle/>
          <a:p>
            <a:r>
              <a:rPr lang="en-US" b="1" i="0" u="none" strike="noStrike" dirty="0">
                <a:solidFill>
                  <a:srgbClr val="000000"/>
                </a:solidFill>
                <a:effectLst/>
              </a:rPr>
              <a:t>Types of Encryption</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0D2D81C6-07D4-31BA-97C5-19BAF2F8FA54}"/>
              </a:ext>
            </a:extLst>
          </p:cNvPr>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0000"/>
                </a:solidFill>
                <a:effectLst/>
              </a:rPr>
              <a:t>Symmetric Encryption:</a:t>
            </a:r>
            <a:r>
              <a:rPr lang="en-US" b="0" i="0" u="none" strike="noStrike" dirty="0">
                <a:solidFill>
                  <a:srgbClr val="000000"/>
                </a:solidFill>
                <a:effectLst/>
              </a:rPr>
              <a:t> Uses a single secret key for both encryption and decryption. Faster but requires secure key exchange.</a:t>
            </a:r>
          </a:p>
          <a:p>
            <a:pPr algn="l">
              <a:buFont typeface="Arial" panose="020B0604020202020204" pitchFamily="34" charset="0"/>
              <a:buChar char="•"/>
            </a:pPr>
            <a:r>
              <a:rPr lang="en-US" b="1" i="0" u="none" strike="noStrike" dirty="0">
                <a:solidFill>
                  <a:srgbClr val="000000"/>
                </a:solidFill>
                <a:effectLst/>
              </a:rPr>
              <a:t>Asymmetric Encryption:</a:t>
            </a:r>
            <a:r>
              <a:rPr lang="en-US" b="0" i="0" u="none" strike="noStrike" dirty="0">
                <a:solidFill>
                  <a:srgbClr val="000000"/>
                </a:solidFill>
                <a:effectLst/>
              </a:rPr>
              <a:t> Uses a public and a private key. More secure but computationally expensive.</a:t>
            </a:r>
          </a:p>
          <a:p>
            <a:pPr algn="l">
              <a:buFont typeface="Arial" panose="020B0604020202020204" pitchFamily="34" charset="0"/>
              <a:buChar char="•"/>
            </a:pPr>
            <a:r>
              <a:rPr lang="en-US" b="1" i="0" u="none" strike="noStrike" dirty="0">
                <a:solidFill>
                  <a:srgbClr val="000000"/>
                </a:solidFill>
                <a:effectLst/>
              </a:rPr>
              <a:t>Hashing:</a:t>
            </a:r>
            <a:r>
              <a:rPr lang="en-US" b="0" i="0" u="none" strike="noStrike" dirty="0">
                <a:solidFill>
                  <a:srgbClr val="000000"/>
                </a:solidFill>
                <a:effectLst/>
              </a:rPr>
              <a:t> Converts data into a fixed-length string, ensuring integrity. Cannot be reversed.</a:t>
            </a:r>
          </a:p>
        </p:txBody>
      </p:sp>
    </p:spTree>
    <p:extLst>
      <p:ext uri="{BB962C8B-B14F-4D97-AF65-F5344CB8AC3E}">
        <p14:creationId xmlns:p14="http://schemas.microsoft.com/office/powerpoint/2010/main" val="169415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0A82-C3B5-5032-8190-9C21AEB54ECC}"/>
              </a:ext>
            </a:extLst>
          </p:cNvPr>
          <p:cNvSpPr>
            <a:spLocks noGrp="1"/>
          </p:cNvSpPr>
          <p:nvPr>
            <p:ph type="title"/>
          </p:nvPr>
        </p:nvSpPr>
        <p:spPr/>
        <p:txBody>
          <a:bodyPr/>
          <a:lstStyle/>
          <a:p>
            <a:r>
              <a:rPr lang="en-US" b="1" i="0" u="none" strike="noStrike" dirty="0">
                <a:solidFill>
                  <a:srgbClr val="000000"/>
                </a:solidFill>
                <a:effectLst/>
              </a:rPr>
              <a:t>Symmetric Encryption</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D8D5B032-EBBE-D036-8716-114F8134424A}"/>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The same key is used for both encryption and decryption.</a:t>
            </a:r>
          </a:p>
          <a:p>
            <a:pPr algn="l">
              <a:buFont typeface="Arial" panose="020B0604020202020204" pitchFamily="34" charset="0"/>
              <a:buChar char="•"/>
            </a:pPr>
            <a:r>
              <a:rPr lang="en-US" b="0" i="0" u="none" strike="noStrike" dirty="0">
                <a:solidFill>
                  <a:srgbClr val="000000"/>
                </a:solidFill>
                <a:effectLst/>
              </a:rPr>
              <a:t>Examples: </a:t>
            </a:r>
            <a:r>
              <a:rPr lang="en-US" b="1" i="0" u="none" strike="noStrike" dirty="0">
                <a:solidFill>
                  <a:srgbClr val="000000"/>
                </a:solidFill>
                <a:effectLst/>
              </a:rPr>
              <a:t>AES (Advanced Encryption Standard), DES (Data Encryption Standard), Blowfish.</a:t>
            </a:r>
            <a:endParaRPr lang="en-US" b="0" i="0" u="none" strike="noStrike" dirty="0">
              <a:solidFill>
                <a:srgbClr val="000000"/>
              </a:solidFill>
              <a:effectLst/>
            </a:endParaRPr>
          </a:p>
          <a:p>
            <a:pPr algn="l">
              <a:buFont typeface="Arial" panose="020B0604020202020204" pitchFamily="34" charset="0"/>
              <a:buChar char="•"/>
            </a:pPr>
            <a:r>
              <a:rPr lang="en-US" b="1" i="0" u="none" strike="noStrike" dirty="0">
                <a:solidFill>
                  <a:srgbClr val="000000"/>
                </a:solidFill>
                <a:effectLst/>
              </a:rPr>
              <a:t>Pros:</a:t>
            </a:r>
            <a:r>
              <a:rPr lang="en-US" b="0" i="0" u="none" strike="noStrike" dirty="0">
                <a:solidFill>
                  <a:srgbClr val="000000"/>
                </a:solidFill>
                <a:effectLst/>
              </a:rPr>
              <a:t> Faster processing, suitable for bulk data encryption.</a:t>
            </a:r>
          </a:p>
          <a:p>
            <a:pPr algn="l">
              <a:buFont typeface="Arial" panose="020B0604020202020204" pitchFamily="34" charset="0"/>
              <a:buChar char="•"/>
            </a:pPr>
            <a:r>
              <a:rPr lang="en-US" b="1" i="0" u="none" strike="noStrike" dirty="0">
                <a:solidFill>
                  <a:srgbClr val="000000"/>
                </a:solidFill>
                <a:effectLst/>
              </a:rPr>
              <a:t>Cons:</a:t>
            </a:r>
            <a:r>
              <a:rPr lang="en-US" b="0" i="0" u="none" strike="noStrike" dirty="0">
                <a:solidFill>
                  <a:srgbClr val="000000"/>
                </a:solidFill>
                <a:effectLst/>
              </a:rPr>
              <a:t> Key distribution poses security risks.</a:t>
            </a:r>
          </a:p>
          <a:p>
            <a:endParaRPr lang="en-US" dirty="0"/>
          </a:p>
        </p:txBody>
      </p:sp>
    </p:spTree>
    <p:extLst>
      <p:ext uri="{BB962C8B-B14F-4D97-AF65-F5344CB8AC3E}">
        <p14:creationId xmlns:p14="http://schemas.microsoft.com/office/powerpoint/2010/main" val="357932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2608-2641-B520-499E-BD5705082D96}"/>
              </a:ext>
            </a:extLst>
          </p:cNvPr>
          <p:cNvSpPr>
            <a:spLocks noGrp="1"/>
          </p:cNvSpPr>
          <p:nvPr>
            <p:ph type="title"/>
          </p:nvPr>
        </p:nvSpPr>
        <p:spPr/>
        <p:txBody>
          <a:bodyPr/>
          <a:lstStyle/>
          <a:p>
            <a:r>
              <a:rPr lang="en-US" b="1" i="0" u="none" strike="noStrike" dirty="0">
                <a:solidFill>
                  <a:srgbClr val="000000"/>
                </a:solidFill>
                <a:effectLst/>
              </a:rPr>
              <a:t>Asymmetric Encryption</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D9CAF9F1-E5A7-A15B-B449-E675E9C458CD}"/>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Uses a </a:t>
            </a:r>
            <a:r>
              <a:rPr lang="en-US" b="1" i="0" u="none" strike="noStrike" dirty="0">
                <a:solidFill>
                  <a:srgbClr val="000000"/>
                </a:solidFill>
                <a:effectLst/>
              </a:rPr>
              <a:t>public key</a:t>
            </a:r>
            <a:r>
              <a:rPr lang="en-US" b="0" i="0" u="none" strike="noStrike" dirty="0">
                <a:solidFill>
                  <a:srgbClr val="000000"/>
                </a:solidFill>
                <a:effectLst/>
              </a:rPr>
              <a:t> for encryption and a </a:t>
            </a:r>
            <a:r>
              <a:rPr lang="en-US" b="1" i="0" u="none" strike="noStrike" dirty="0">
                <a:solidFill>
                  <a:srgbClr val="000000"/>
                </a:solidFill>
                <a:effectLst/>
              </a:rPr>
              <a:t>private key</a:t>
            </a:r>
            <a:r>
              <a:rPr lang="en-US" b="0" i="0" u="none" strike="noStrike" dirty="0">
                <a:solidFill>
                  <a:srgbClr val="000000"/>
                </a:solidFill>
                <a:effectLst/>
              </a:rPr>
              <a:t> for decryption.</a:t>
            </a:r>
          </a:p>
          <a:p>
            <a:pPr algn="l">
              <a:buFont typeface="Arial" panose="020B0604020202020204" pitchFamily="34" charset="0"/>
              <a:buChar char="•"/>
            </a:pPr>
            <a:r>
              <a:rPr lang="en-US" b="0" i="0" u="none" strike="noStrike" dirty="0">
                <a:solidFill>
                  <a:srgbClr val="000000"/>
                </a:solidFill>
                <a:effectLst/>
              </a:rPr>
              <a:t>Examples: </a:t>
            </a:r>
            <a:r>
              <a:rPr lang="en-US" b="1" i="0" u="none" strike="noStrike" dirty="0">
                <a:solidFill>
                  <a:srgbClr val="000000"/>
                </a:solidFill>
                <a:effectLst/>
              </a:rPr>
              <a:t>RSA (Rivest-Shamir-Adleman), ECC (Elliptic Curve Cryptography).</a:t>
            </a:r>
            <a:endParaRPr lang="en-US" b="0" i="0" u="none" strike="noStrike" dirty="0">
              <a:solidFill>
                <a:srgbClr val="000000"/>
              </a:solidFill>
              <a:effectLst/>
            </a:endParaRPr>
          </a:p>
          <a:p>
            <a:pPr algn="l">
              <a:buFont typeface="Arial" panose="020B0604020202020204" pitchFamily="34" charset="0"/>
              <a:buChar char="•"/>
            </a:pPr>
            <a:r>
              <a:rPr lang="en-US" b="1" i="0" u="none" strike="noStrike" dirty="0">
                <a:solidFill>
                  <a:srgbClr val="000000"/>
                </a:solidFill>
                <a:effectLst/>
              </a:rPr>
              <a:t>Pros:</a:t>
            </a:r>
            <a:r>
              <a:rPr lang="en-US" b="0" i="0" u="none" strike="noStrike" dirty="0">
                <a:solidFill>
                  <a:srgbClr val="000000"/>
                </a:solidFill>
                <a:effectLst/>
              </a:rPr>
              <a:t> More secure key distribution.</a:t>
            </a:r>
          </a:p>
          <a:p>
            <a:pPr algn="l">
              <a:buFont typeface="Arial" panose="020B0604020202020204" pitchFamily="34" charset="0"/>
              <a:buChar char="•"/>
            </a:pPr>
            <a:r>
              <a:rPr lang="en-US" b="1" i="0" u="none" strike="noStrike" dirty="0">
                <a:solidFill>
                  <a:srgbClr val="000000"/>
                </a:solidFill>
                <a:effectLst/>
              </a:rPr>
              <a:t>Cons:</a:t>
            </a:r>
            <a:r>
              <a:rPr lang="en-US" b="0" i="0" u="none" strike="noStrike" dirty="0">
                <a:solidFill>
                  <a:srgbClr val="000000"/>
                </a:solidFill>
                <a:effectLst/>
              </a:rPr>
              <a:t> Slower encryption due to complex computations.</a:t>
            </a:r>
          </a:p>
          <a:p>
            <a:endParaRPr lang="en-US" dirty="0"/>
          </a:p>
        </p:txBody>
      </p:sp>
    </p:spTree>
    <p:extLst>
      <p:ext uri="{BB962C8B-B14F-4D97-AF65-F5344CB8AC3E}">
        <p14:creationId xmlns:p14="http://schemas.microsoft.com/office/powerpoint/2010/main" val="7495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8415-0B53-785C-572F-D76457A056B0}"/>
              </a:ext>
            </a:extLst>
          </p:cNvPr>
          <p:cNvSpPr>
            <a:spLocks noGrp="1"/>
          </p:cNvSpPr>
          <p:nvPr>
            <p:ph type="title"/>
          </p:nvPr>
        </p:nvSpPr>
        <p:spPr/>
        <p:txBody>
          <a:bodyPr/>
          <a:lstStyle/>
          <a:p>
            <a:r>
              <a:rPr lang="en-US" b="1" i="0" u="none" strike="noStrike" dirty="0">
                <a:solidFill>
                  <a:srgbClr val="000000"/>
                </a:solidFill>
                <a:effectLst/>
              </a:rPr>
              <a:t>Hashing</a:t>
            </a:r>
            <a:br>
              <a:rPr lang="en-US" b="0" i="0" u="none" strike="noStrike" dirty="0">
                <a:solidFill>
                  <a:srgbClr val="000000"/>
                </a:solidFill>
                <a:effectLst/>
              </a:rPr>
            </a:br>
            <a:endParaRPr lang="en-US" dirty="0"/>
          </a:p>
        </p:txBody>
      </p:sp>
      <p:sp>
        <p:nvSpPr>
          <p:cNvPr id="3" name="Text Placeholder 2">
            <a:extLst>
              <a:ext uri="{FF2B5EF4-FFF2-40B4-BE49-F238E27FC236}">
                <a16:creationId xmlns:a16="http://schemas.microsoft.com/office/drawing/2014/main" id="{F386E4C3-CF95-B3C9-315B-C5297FC44A97}"/>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Converts data into a fixed-length hash value.</a:t>
            </a:r>
          </a:p>
          <a:p>
            <a:pPr algn="l">
              <a:buFont typeface="Arial" panose="020B0604020202020204" pitchFamily="34" charset="0"/>
              <a:buChar char="•"/>
            </a:pPr>
            <a:r>
              <a:rPr lang="en-US" b="0" i="0" u="none" strike="noStrike" dirty="0">
                <a:solidFill>
                  <a:srgbClr val="000000"/>
                </a:solidFill>
                <a:effectLst/>
              </a:rPr>
              <a:t>Examples: </a:t>
            </a:r>
            <a:r>
              <a:rPr lang="en-US" b="1" i="0" u="none" strike="noStrike" dirty="0">
                <a:solidFill>
                  <a:srgbClr val="000000"/>
                </a:solidFill>
                <a:effectLst/>
              </a:rPr>
              <a:t>SHA-256 (Secure Hash Algorithm), MD5 (Message Digest Algorithm – outdated).</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Used for verifying data integrity but </a:t>
            </a:r>
            <a:r>
              <a:rPr lang="en-US" b="1" i="0" u="none" strike="noStrike" dirty="0">
                <a:solidFill>
                  <a:srgbClr val="000000"/>
                </a:solidFill>
                <a:effectLst/>
              </a:rPr>
              <a:t>cannot be decrypted.</a:t>
            </a: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701084590"/>
      </p:ext>
    </p:extLst>
  </p:cSld>
  <p:clrMapOvr>
    <a:masterClrMapping/>
  </p:clrMapOvr>
</p:sld>
</file>

<file path=ppt/theme/theme1.xml><?xml version="1.0" encoding="utf-8"?>
<a:theme xmlns:a="http://schemas.openxmlformats.org/drawingml/2006/main" name="PPT2_16to9">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1872</Words>
  <Application>Microsoft Office PowerPoint</Application>
  <PresentationFormat>On-screen Show (4:3)</PresentationFormat>
  <Paragraphs>168</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Helvetica</vt:lpstr>
      <vt:lpstr>-webkit-standard</vt:lpstr>
      <vt:lpstr>PPT2_16to9</vt:lpstr>
      <vt:lpstr>CSE1300</vt:lpstr>
      <vt:lpstr>Introduction to Security </vt:lpstr>
      <vt:lpstr>Encryption </vt:lpstr>
      <vt:lpstr>Decryption</vt:lpstr>
      <vt:lpstr>Terminology</vt:lpstr>
      <vt:lpstr>Types of Encryption </vt:lpstr>
      <vt:lpstr>Symmetric Encryption </vt:lpstr>
      <vt:lpstr>Asymmetric Encryption </vt:lpstr>
      <vt:lpstr>Hashing </vt:lpstr>
      <vt:lpstr>Encryption in Daily Life </vt:lpstr>
      <vt:lpstr>Introduction to Network Security </vt:lpstr>
      <vt:lpstr>Introduction to Network Security </vt:lpstr>
      <vt:lpstr>Need for Network Security</vt:lpstr>
      <vt:lpstr>Types of Network Security </vt:lpstr>
      <vt:lpstr>Firewalls </vt:lpstr>
      <vt:lpstr>IDS and IPS </vt:lpstr>
      <vt:lpstr>﻿Wi-Fi Protected Access (WPA) </vt:lpstr>
      <vt:lpstr>Virtual Private Network (VPN) </vt:lpstr>
      <vt:lpstr>Wireless Network Security </vt:lpstr>
      <vt:lpstr>Common Network Attacks </vt:lpstr>
      <vt:lpstr>System Security </vt:lpstr>
      <vt:lpstr>Security Policies and Compliance </vt:lpstr>
      <vt:lpstr>Introduction to Social Engineering  </vt:lpstr>
      <vt:lpstr>Types of Social Engineering Attacks </vt:lpstr>
      <vt:lpstr>Dumpster Diving</vt:lpstr>
      <vt:lpstr>Shoulder Surfing</vt:lpstr>
      <vt:lpstr>Baiting</vt:lpstr>
      <vt:lpstr>Phishing</vt:lpstr>
      <vt:lpstr>Spear Phishing</vt:lpstr>
      <vt:lpstr>Whaling</vt:lpstr>
      <vt:lpstr>VISHING</vt:lpstr>
      <vt:lpstr>Smishing</vt:lpstr>
      <vt:lpstr>How Zoom is being exploited for phishing attacks</vt:lpstr>
      <vt:lpstr>Social Engineering in the Workplace </vt:lpstr>
      <vt:lpstr>Protecting Against Social Engineering </vt:lpstr>
      <vt:lpstr>Best Practices for Security </vt:lpstr>
      <vt:lpstr>Ethical Hacking </vt:lpstr>
      <vt:lpstr>Future of Cybersecurity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First-Year Experience! </dc:title>
  <cp:lastModifiedBy>Enda Sullivan</cp:lastModifiedBy>
  <cp:revision>57</cp:revision>
  <dcterms:modified xsi:type="dcterms:W3CDTF">2025-01-30T18:06:40Z</dcterms:modified>
</cp:coreProperties>
</file>