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9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5"/>
    <p:restoredTop sz="94679"/>
  </p:normalViewPr>
  <p:slideViewPr>
    <p:cSldViewPr snapToGrid="0" snapToObjects="1">
      <p:cViewPr varScale="1">
        <p:scale>
          <a:sx n="104" d="100"/>
          <a:sy n="104" d="100"/>
        </p:scale>
        <p:origin x="2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yourself and welcome the students</a:t>
            </a: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4"/>
            <a:ext cx="4351339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4" y="2285208"/>
            <a:ext cx="581183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3"/>
            <a:ext cx="581183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6286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028950" y="64988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989253" y="4066163"/>
            <a:ext cx="36362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916950" y="1847429"/>
            <a:ext cx="7310100" cy="7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en-US" sz="3240" dirty="0"/>
              <a:t>CSE1300</a:t>
            </a:r>
            <a:endParaRPr sz="3240" dirty="0"/>
          </a:p>
        </p:txBody>
      </p:sp>
      <p:sp>
        <p:nvSpPr>
          <p:cNvPr id="92" name="Google Shape;92;p14"/>
          <p:cNvSpPr txBox="1"/>
          <p:nvPr/>
        </p:nvSpPr>
        <p:spPr>
          <a:xfrm>
            <a:off x="537519" y="3102807"/>
            <a:ext cx="8068962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2800" b="1" i="0" u="none" strike="noStrike" dirty="0">
                <a:solidFill>
                  <a:srgbClr val="000000"/>
                </a:solidFill>
                <a:effectLst/>
              </a:rPr>
              <a:t>Python (Continued)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26E6-2B41-E49A-D72E-11DE69B6B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Loops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9BD57-21C3-1C83-7DEF-BEF61515BE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A loop repeatedly executes a block of code while a condition holds or through a sequence of items.</a:t>
            </a:r>
          </a:p>
          <a:p>
            <a:pPr>
              <a:buNone/>
            </a:pPr>
            <a:r>
              <a:rPr lang="en-US" b="1" dirty="0"/>
              <a:t>Two Main Loop Types in Python</a:t>
            </a:r>
            <a:r>
              <a:rPr lang="en-US" dirty="0"/>
              <a:t>:</a:t>
            </a:r>
          </a:p>
          <a:p>
            <a:pPr>
              <a:buFont typeface="+mj-lt"/>
              <a:buAutoNum type="arabicPeriod"/>
            </a:pPr>
            <a:r>
              <a:rPr lang="en-US" dirty="0"/>
              <a:t>for loop</a:t>
            </a:r>
          </a:p>
          <a:p>
            <a:pPr>
              <a:buFont typeface="+mj-lt"/>
              <a:buAutoNum type="arabicPeriod"/>
            </a:pPr>
            <a:r>
              <a:rPr lang="en-US" dirty="0"/>
              <a:t>while loop</a:t>
            </a:r>
          </a:p>
          <a:p>
            <a:pPr>
              <a:buNone/>
            </a:pPr>
            <a:r>
              <a:rPr lang="en-US" b="1" dirty="0"/>
              <a:t>Use Cases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Iterating over a range of numbers.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Processing each item in a list.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Repeating a piece of code until a condition is met.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918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5B6AE-6692-16FF-9E39-D67AD5995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 </a:t>
            </a:r>
            <a:r>
              <a:rPr lang="en-US" dirty="0"/>
              <a:t>for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Loop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5920B-5248-676A-1FD2-090F99C7B1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sequence: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# do something with item</a:t>
            </a:r>
          </a:p>
          <a:p>
            <a:endParaRPr lang="en-US" dirty="0"/>
          </a:p>
          <a:p>
            <a:pPr>
              <a:buNone/>
            </a:pPr>
            <a:r>
              <a:rPr lang="en-US" b="1" dirty="0"/>
              <a:t>Sequence Examples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Lists, strings, ranges, or any </a:t>
            </a:r>
            <a:r>
              <a:rPr lang="en-US" dirty="0" err="1"/>
              <a:t>iterable</a:t>
            </a:r>
            <a:r>
              <a:rPr lang="en-US" dirty="0"/>
              <a:t> object.</a:t>
            </a:r>
          </a:p>
          <a:p>
            <a:pPr>
              <a:buNone/>
            </a:pPr>
            <a:br>
              <a:rPr lang="en-US" dirty="0"/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fruits = ["apple", "banana", "cherry"]</a:t>
            </a:r>
          </a:p>
          <a:p>
            <a:pPr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 fruit in fruits:</a:t>
            </a:r>
          </a:p>
          <a:p>
            <a:pPr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print(fruit)</a:t>
            </a:r>
          </a:p>
          <a:p>
            <a:pPr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Prints each item in the </a:t>
            </a:r>
            <a:r>
              <a:rPr lang="en-US" dirty="0"/>
              <a:t>fruits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list.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817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24026-D6BF-A180-933E-0F12EC7D6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Using range() with for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10E29-5D41-D990-6261-EF5DD97DDD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range(5):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dirty="0"/>
              <a:t>Outputs: 0, 1, 2, 3, 4</a:t>
            </a:r>
          </a:p>
          <a:p>
            <a:pPr marL="114300" indent="0"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Why Use range()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Generates a sequence of integers.</a:t>
            </a:r>
          </a:p>
          <a:p>
            <a:pPr>
              <a:buNone/>
            </a:pPr>
            <a:r>
              <a:rPr lang="en-US" b="1" dirty="0"/>
              <a:t>Variants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range(start, stop): start inclusive, stop exclusive.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range(start, stop, step): control step size.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77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2DE35-5AD1-396C-0C2F-D5EA84CE1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 </a:t>
            </a:r>
            <a:r>
              <a:rPr lang="en-US" dirty="0"/>
              <a:t>while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Loop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CFAF9-5F58-6E10-D18D-8E4ADA08EE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 condition: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# code block</a:t>
            </a:r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Execution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: Continues to run as long as </a:t>
            </a:r>
            <a:r>
              <a:rPr lang="en-US" dirty="0"/>
              <a:t>condition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is </a:t>
            </a:r>
            <a:r>
              <a:rPr lang="en-US" dirty="0"/>
              <a:t>True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count = 0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 &lt; 5: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print("Count is:", count)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count += 1</a:t>
            </a:r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Key Point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: Make sure the loop eventually ends (e.g., incrementing </a:t>
            </a:r>
            <a:r>
              <a:rPr lang="en-US" dirty="0"/>
              <a:t>count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).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861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FFC0F-59C3-5882-31BA-C307AAD73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Controlling Loops – </a:t>
            </a:r>
            <a:r>
              <a:rPr lang="en-US" dirty="0"/>
              <a:t>break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and </a:t>
            </a:r>
            <a:r>
              <a:rPr lang="en-US" dirty="0"/>
              <a:t>continue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CD8F2-F82C-99F2-2ECD-464176CDA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16706"/>
            <a:ext cx="7886700" cy="4351339"/>
          </a:xfrm>
        </p:spPr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break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Exits the loop immediately.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range(10):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== 5: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 # stops printing at 4</a:t>
            </a:r>
          </a:p>
          <a:p>
            <a:pPr algn="l">
              <a:buNone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</a:rPr>
              <a:t>continue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Skips the rest of the current iteration and moves to the next.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range(5):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== 2: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continue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 # skips printing 2</a:t>
            </a:r>
          </a:p>
          <a:p>
            <a:pPr marL="11430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239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D4DEA-0B60-1D7F-09CC-F94FB3AEE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Controlling Loops – </a:t>
            </a:r>
            <a:r>
              <a:rPr lang="en-US" dirty="0"/>
              <a:t>break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and </a:t>
            </a:r>
            <a:r>
              <a:rPr lang="en-US" dirty="0"/>
              <a:t>continue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B81D53-5E06-4977-49EB-C07C460016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Use Cases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break: Exit early if a certain condition is met.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continue: Skip unwanted iterations.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835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1D96-649C-7752-D469-497CB13C5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Nested Loops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F6F576-8250-4181-9A3E-2346140CD2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 loop inside another loop.</a:t>
            </a:r>
          </a:p>
          <a:p>
            <a:pPr marL="114300" indent="0">
              <a:buNone/>
            </a:pPr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range(3):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j in range(2):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j)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b="1" dirty="0"/>
              <a:t>When to Use</a:t>
            </a:r>
            <a:r>
              <a:rPr lang="en-US" dirty="0"/>
              <a:t>: Iterating over multi-dimensional structures (e.g., 2D lists).</a:t>
            </a:r>
          </a:p>
          <a:p>
            <a:r>
              <a:rPr lang="en-US" b="1" dirty="0"/>
              <a:t>Performance Caution</a:t>
            </a:r>
            <a:r>
              <a:rPr lang="en-US" dirty="0"/>
              <a:t>: Nested loops can grow the number of operations quickly—use carefully for large datasets.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313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D3C69-AB3B-17CA-14E0-4F9717092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Best Practices for Loops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D7FE0-3C89-CB57-36CE-AD5FD908AA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Use Meaningful Names</a:t>
            </a:r>
            <a:r>
              <a:rPr lang="en-US" dirty="0"/>
              <a:t>: Avoid for x in y:; choose descriptive variable names.</a:t>
            </a:r>
          </a:p>
          <a:p>
            <a:pPr>
              <a:buNone/>
            </a:pPr>
            <a:r>
              <a:rPr lang="en-US" b="1" dirty="0"/>
              <a:t>Keep Loop Bodies Simple</a:t>
            </a:r>
            <a:r>
              <a:rPr lang="en-US" dirty="0"/>
              <a:t>: Complex logic can be split into functions.</a:t>
            </a:r>
          </a:p>
          <a:p>
            <a:pPr>
              <a:buNone/>
            </a:pPr>
            <a:r>
              <a:rPr lang="en-US" b="1" dirty="0"/>
              <a:t>Watch for Infinite Loops</a:t>
            </a:r>
            <a:r>
              <a:rPr lang="en-US" dirty="0"/>
              <a:t>: Make sure while loops will eventually become false.</a:t>
            </a:r>
          </a:p>
          <a:p>
            <a:pPr marL="114300" indent="0">
              <a:buNone/>
            </a:pPr>
            <a:r>
              <a:rPr lang="en-US" b="1" dirty="0"/>
              <a:t>Use enumerate() or zip()</a:t>
            </a:r>
            <a:r>
              <a:rPr lang="en-US" dirty="0"/>
              <a:t>: Helps manage indices and multiple sequences more cleanly.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805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7BC44-A363-574F-4F95-79804CAA8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Built-In Libraries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3A0F9-0D9E-74D0-6738-829B61B227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Definition</a:t>
            </a:r>
            <a:r>
              <a:rPr lang="en-US" dirty="0"/>
              <a:t>: Python’s standard library is a collection of modules that come pre-installed, offering a wide range of functionalities.</a:t>
            </a:r>
          </a:p>
          <a:p>
            <a:pPr>
              <a:buNone/>
            </a:pPr>
            <a:r>
              <a:rPr lang="en-US" b="1" dirty="0"/>
              <a:t>Why Use Them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Save time: No need to reinvent the wheel for common tasks.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High reliability: Maintained and tested by the Python core team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726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FCDB0-A56A-993B-C4A0-B99D898EC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 math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52383-F2FC-F999-1413-F6AC3EBFF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158359"/>
            <a:ext cx="7886700" cy="4351339"/>
          </a:xfrm>
        </p:spPr>
        <p:txBody>
          <a:bodyPr/>
          <a:lstStyle/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Use </a:t>
            </a:r>
            <a:r>
              <a:rPr lang="en-US" dirty="0"/>
              <a:t>math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or any other built-in module.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Provides mathematical functions (trigonometry, exponentiation, etc.).</a:t>
            </a:r>
          </a:p>
          <a:p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import math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math.sqrt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(16))     # 4.0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math.pow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(2, 3))    # 8.0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          # 3.141592653589793</a:t>
            </a:r>
          </a:p>
          <a:p>
            <a:pPr marL="11430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Efficiently handle many common math operations without writing them yourself.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43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1CB5-B0A7-6892-9EFD-D0B9B314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2768"/>
            <a:ext cx="7886700" cy="1325563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Why Learn Conditionals and Loops?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E8EB4-B2D9-C607-9E5C-B8CBADC7C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/>
              <a:t>Core of Programming Logic</a:t>
            </a:r>
            <a:r>
              <a:rPr lang="en-US" sz="2000" dirty="0"/>
              <a:t>: Conditionals and loops enable decision-making and repetition, two fundamental pillars of programming.</a:t>
            </a:r>
          </a:p>
          <a:p>
            <a:pPr>
              <a:buNone/>
            </a:pPr>
            <a:r>
              <a:rPr lang="en-US" sz="2000" b="1" dirty="0"/>
              <a:t>Common Scenarios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Conditionals: Checking user input validity, responding to different cases.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Loops: Automating tasks that repeat, iterating over data structures.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2462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45C51-E1FE-5660-8008-FC8C21E3D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5D2DA-AB33-F807-9AB0-5A1825F84B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Generating random numbers, picking random items.</a:t>
            </a:r>
          </a:p>
          <a:p>
            <a:endParaRPr lang="en-US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random.random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())     # between 0.0 and 1.0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(1, 10)) # integer between 1 and 10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fruits = ["apple", "banana", "cherry"]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random.choice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(fruits))   # picks a random fruit</a:t>
            </a:r>
          </a:p>
          <a:p>
            <a:pPr marL="11430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sz="1800" b="1" i="0" u="none" strike="noStrike" dirty="0">
                <a:solidFill>
                  <a:srgbClr val="000000"/>
                </a:solidFill>
                <a:effectLst/>
              </a:rPr>
              <a:t>Usage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: Great for small games, simulations, or testing.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167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C1C74-943C-72F7-D922-27928EBB9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 datetime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FB2214-F694-0B2F-26A7-ABAB95EFDE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Work with dates and times.</a:t>
            </a:r>
          </a:p>
          <a:p>
            <a:pPr marL="11430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from datetime import datetime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now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datetime.now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print("Current date and time:", now)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print("Year:",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now.year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print("Month:",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now.month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print("Day:",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now.day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Use Cases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: Logging events, scheduling tasks, or formatting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7954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3B6C0-0E4F-0492-8E19-A7B7CB502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and </a:t>
            </a:r>
            <a:r>
              <a:rPr lang="en-US" dirty="0"/>
              <a:t>sys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53BF8-1D9D-14B9-4A07-F991491403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i="0" u="none" strike="noStrike" dirty="0" err="1">
                <a:solidFill>
                  <a:srgbClr val="000000"/>
                </a:solidFill>
                <a:effectLst/>
              </a:rPr>
              <a:t>os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Interact with your operating system (create directories, list files, etc.).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os.getcwd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())  # current working directory</a:t>
            </a:r>
          </a:p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sys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Access system-specific parameters and functions (like command-line arguments).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import sys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sys.argv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 # list of command-line arguments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127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8C1D8-1B4B-1046-0EC6-D88D50DEF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How to Import Modules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FD7A3-620E-A30C-DC78-375A9E7153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Import Methods</a:t>
            </a:r>
            <a:r>
              <a:rPr lang="en-US" dirty="0"/>
              <a:t>: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Basic</a:t>
            </a:r>
            <a:r>
              <a:rPr lang="en-US" dirty="0"/>
              <a:t>: import math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Alias</a:t>
            </a:r>
            <a:r>
              <a:rPr lang="en-US" dirty="0"/>
              <a:t>: import math as m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Selective</a:t>
            </a:r>
            <a:r>
              <a:rPr lang="en-US" dirty="0"/>
              <a:t>: from math import sqrt, pi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Wildcard</a:t>
            </a:r>
            <a:r>
              <a:rPr lang="en-US" dirty="0"/>
              <a:t> (not recommended): from math import *</a:t>
            </a:r>
          </a:p>
          <a:p>
            <a:pPr>
              <a:buNone/>
            </a:pPr>
            <a:r>
              <a:rPr lang="en-US" b="1" dirty="0"/>
              <a:t>Why Different Methods?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Alias shortens module names.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Selective imports only bring in the parts you need.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Wildcard can cause name conflicts.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770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582F3-40D9-319F-4755-7D96E777C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59395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Exploring the Python Standard Library Documentation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E6CBE-C196-7F8A-01F7-48CBFEBC34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Official Docs</a:t>
            </a:r>
            <a:r>
              <a:rPr lang="en-US" dirty="0"/>
              <a:t>: </a:t>
            </a:r>
            <a:r>
              <a:rPr lang="en-US" dirty="0">
                <a:hlinkClick r:id="rId2"/>
              </a:rPr>
              <a:t>docs.python.org</a:t>
            </a:r>
            <a:endParaRPr lang="en-US" dirty="0"/>
          </a:p>
          <a:p>
            <a:pPr>
              <a:buNone/>
            </a:pPr>
            <a:r>
              <a:rPr lang="en-US" b="1" dirty="0"/>
              <a:t>Organization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Categorized by module name, e.g., math, random, datetime, etc.</a:t>
            </a:r>
          </a:p>
          <a:p>
            <a:pPr>
              <a:buNone/>
            </a:pPr>
            <a:r>
              <a:rPr lang="en-US" b="1" dirty="0"/>
              <a:t>Why Use Docs?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See what functions and classes are available.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Learn about parameters, return values, and examples.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3812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8AB9A-EDE1-4E69-D46A-09FB03DCF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Combining Conditionals, Loops, and Libraries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E4C50-B456-0C95-C4AD-5516EB4F8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56068"/>
            <a:ext cx="7886700" cy="4351339"/>
          </a:xfrm>
        </p:spPr>
        <p:txBody>
          <a:bodyPr/>
          <a:lstStyle/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Example: Guessing Game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  <a:p>
            <a:pPr marL="11430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secret_number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(1, 10)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attempts = 0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 True: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guess = int(input("Guess a number between 1 and 10: "))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attempts += 1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guess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secret_number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print("Too low! Try again.")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guess 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secret_number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print("Too high! Try again.")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f"Correct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! It took you {attempts} tries.")</a:t>
            </a:r>
          </a:p>
          <a:p>
            <a:pPr marL="1143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7115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9ADE4-9158-C8D4-CB90-7D14A6AA5D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Explanation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Uses random to generate a secret number.</a:t>
            </a: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Uses a while True loop to keep asking until guessed correctly.</a:t>
            </a: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Conditionals (if-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elif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-else) to guide the user’s guesses.</a:t>
            </a: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break to exit the loop after the correct guess.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824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D4B90-8A92-4977-81D2-BA77A571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Debugging &amp; Common Errors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56E12-3D10-03FB-BE21-0D2E4BF34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16706"/>
            <a:ext cx="7886700" cy="435133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Infinite Loops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Forgetting to update a loop variable in a while loop.</a:t>
            </a:r>
          </a:p>
          <a:p>
            <a:pPr>
              <a:buNone/>
            </a:pPr>
            <a:r>
              <a:rPr lang="en-US" b="1" dirty="0"/>
              <a:t>Indentation Issues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Misaligned blocks can cause unexpected logic flow or errors.</a:t>
            </a:r>
          </a:p>
          <a:p>
            <a:pPr>
              <a:buNone/>
            </a:pPr>
            <a:r>
              <a:rPr lang="en-US" b="1" dirty="0" err="1"/>
              <a:t>NameError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Not importing a module but trying to use it.</a:t>
            </a:r>
          </a:p>
          <a:p>
            <a:pPr>
              <a:buNone/>
            </a:pPr>
            <a:r>
              <a:rPr lang="en-US" b="1" dirty="0" err="1"/>
              <a:t>SyntaxError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Typos, missing colons, or parentheses in conditionals/loops.</a:t>
            </a:r>
          </a:p>
          <a:p>
            <a:pPr>
              <a:buNone/>
            </a:pPr>
            <a:r>
              <a:rPr lang="en-US" b="1" dirty="0"/>
              <a:t>Fix Strategies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Print debugging statements, check variable updates, and carefully review indentation.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078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43001-B1AB-4280-2F54-6F8C182C7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Conditionals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72035D-95F6-9C73-38CE-AD67FCFB05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Conditionals let your program choose different paths based on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true/false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conditions.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</a:p>
          <a:p>
            <a:pPr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if-else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-else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Syntax: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 condition: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# code executed if condition is True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# code executed if condition is False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808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76C4D-C588-A2BD-F9B2-4FC659FD8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 </a:t>
            </a:r>
            <a:r>
              <a:rPr lang="en-US" dirty="0"/>
              <a:t>if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DDFE0-4057-2C51-3DA2-9955E44DC2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age = 18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age &gt;= 18: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print("You are an adult!")</a:t>
            </a:r>
          </a:p>
          <a:p>
            <a:pPr>
              <a:buNone/>
            </a:pPr>
            <a:r>
              <a:rPr lang="en-US" b="1" dirty="0"/>
              <a:t>Explanation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Checks if age &gt;= 18.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that’s true, it executes the print() statement inside the block.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it’s false, the program skips that block.</a:t>
            </a:r>
          </a:p>
          <a:p>
            <a:pPr>
              <a:buNone/>
            </a:pPr>
            <a:r>
              <a:rPr lang="en-US" b="1" dirty="0"/>
              <a:t>Indentation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Remember to indent the code (usually 4 spaces) inside the if block.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3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AD95A-D6DC-79C2-0A62-61EBF3014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 </a:t>
            </a:r>
            <a:r>
              <a:rPr lang="en-US" dirty="0"/>
              <a:t>if-else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34320-1181-DB68-AA32-DEA0A51A8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66133"/>
            <a:ext cx="7886700" cy="4351339"/>
          </a:xfrm>
        </p:spPr>
        <p:txBody>
          <a:bodyPr/>
          <a:lstStyle/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age = 16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age &gt;= 18: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print("You are an adult.")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print("You are a minor.")</a:t>
            </a:r>
          </a:p>
          <a:p>
            <a:pPr>
              <a:buNone/>
            </a:pPr>
            <a:r>
              <a:rPr lang="en-US" b="1" dirty="0"/>
              <a:t>Explanation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the condition in if is met, the first block runs.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Otherwise (else), the second block runs.</a:t>
            </a:r>
          </a:p>
          <a:p>
            <a:pPr>
              <a:buNone/>
            </a:pPr>
            <a:r>
              <a:rPr lang="en-US" b="1" dirty="0"/>
              <a:t>Use Case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Perfect for an either/or scenario (adult vs. minor, success vs. failure, etc.).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057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4F970-186A-83E1-394E-40F128938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 </a:t>
            </a:r>
            <a:r>
              <a:rPr lang="en-US" dirty="0"/>
              <a:t>if-</a:t>
            </a:r>
            <a:r>
              <a:rPr lang="en-US" dirty="0" err="1"/>
              <a:t>elif</a:t>
            </a:r>
            <a:r>
              <a:rPr lang="en-US" dirty="0"/>
              <a:t>-else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A1638-DD1A-5F8C-0E81-DFA91C93DC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grade = 85</a:t>
            </a:r>
          </a:p>
          <a:p>
            <a:pPr marL="11430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 grade &gt;= 90: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print("A")</a:t>
            </a:r>
          </a:p>
          <a:p>
            <a:pPr marL="11430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grade &gt;= 80: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print("B")</a:t>
            </a:r>
          </a:p>
          <a:p>
            <a:pPr marL="11430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grade &gt;= 70: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print("C")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print("F")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45109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8F670-8823-A453-47B2-78C049B83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 </a:t>
            </a:r>
            <a:r>
              <a:rPr lang="en-US" dirty="0"/>
              <a:t>if-</a:t>
            </a:r>
            <a:r>
              <a:rPr lang="en-US" dirty="0" err="1"/>
              <a:t>elif</a:t>
            </a:r>
            <a:r>
              <a:rPr lang="en-US" dirty="0"/>
              <a:t>-else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6B6CA-B199-FE24-7ACF-E025DD5BF4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Multiple Checks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First if checks one condition; if not met, </a:t>
            </a:r>
            <a:r>
              <a:rPr lang="en-US" dirty="0" err="1"/>
              <a:t>elif</a:t>
            </a:r>
            <a:r>
              <a:rPr lang="en-US" dirty="0"/>
              <a:t> checks the next,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else covers any scenario not already handled by previous conditions.</a:t>
            </a:r>
          </a:p>
          <a:p>
            <a:r>
              <a:rPr lang="en-US" b="1" dirty="0"/>
              <a:t>Avoid Long Chains</a:t>
            </a:r>
            <a:r>
              <a:rPr lang="en-US" dirty="0"/>
              <a:t>: If conditions get too long, consider other structures (e.g., dictionaries, lookup tables).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791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E2144-451B-0B40-B929-750B0352D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Nested Conditionals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74B80-D3A3-A646-4309-8883D6067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43817"/>
            <a:ext cx="7886700" cy="4351339"/>
          </a:xfrm>
        </p:spPr>
        <p:txBody>
          <a:bodyPr/>
          <a:lstStyle/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Placing an </a:t>
            </a:r>
            <a:r>
              <a:rPr lang="en-US" dirty="0"/>
              <a:t>if-else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block inside another </a:t>
            </a:r>
            <a:r>
              <a:rPr lang="en-US" dirty="0"/>
              <a:t>if-else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block.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 = 5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 x &gt; 0: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print("x is positive")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if x % 2 == 0: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print("and even")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pPr marL="11430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print("and odd")</a:t>
            </a:r>
          </a:p>
          <a:p>
            <a:pPr>
              <a:buNone/>
            </a:pPr>
            <a:r>
              <a:rPr lang="en-US" b="1" dirty="0"/>
              <a:t>When to Use</a:t>
            </a:r>
            <a:r>
              <a:rPr lang="en-US" dirty="0"/>
              <a:t>: Handling sub-conditions within a main condition.</a:t>
            </a:r>
          </a:p>
          <a:p>
            <a:pPr marL="114300" indent="0">
              <a:buNone/>
            </a:pPr>
            <a:r>
              <a:rPr lang="en-US" b="1" dirty="0"/>
              <a:t>Caution</a:t>
            </a:r>
            <a:r>
              <a:rPr lang="en-US" dirty="0"/>
              <a:t>: Too many nested levels can make code hard to read—strive for clarity.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32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69B20-1244-45F6-2697-ECFFE97DD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Best Practices for Conditionals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2FC84-E669-B27A-AD4F-78A818D45F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Keep Conditions Simple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Use straightforward comparisons.</a:t>
            </a:r>
          </a:p>
          <a:p>
            <a:pPr algn="l">
              <a:buFont typeface="+mj-lt"/>
              <a:buAutoNum type="arabicPeriod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Combine Logical Operators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 (x &gt; 5) and (x &lt; 10), for example.</a:t>
            </a:r>
          </a:p>
          <a:p>
            <a:pPr algn="l">
              <a:buFont typeface="+mj-lt"/>
              <a:buAutoNum type="arabicPeriod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Limit Nesting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Deeply nested code is hard to maintain.</a:t>
            </a:r>
          </a:p>
          <a:p>
            <a:pPr algn="l">
              <a:buFont typeface="+mj-lt"/>
              <a:buAutoNum type="arabicPeriod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Descriptive Variables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Improves readability (e.g.,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is_logged_in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instead of x).</a:t>
            </a:r>
          </a:p>
          <a:p>
            <a:pPr algn="l">
              <a:buFont typeface="+mj-lt"/>
              <a:buAutoNum type="arabicPeriod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Consistency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Always maintain proper indentation.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381044"/>
      </p:ext>
    </p:extLst>
  </p:cSld>
  <p:clrMapOvr>
    <a:masterClrMapping/>
  </p:clrMapOvr>
</p:sld>
</file>

<file path=ppt/theme/theme1.xml><?xml version="1.0" encoding="utf-8"?>
<a:theme xmlns:a="http://schemas.openxmlformats.org/drawingml/2006/main" name="PPT2_16to9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1616</Words>
  <Application>Microsoft Macintosh PowerPoint</Application>
  <PresentationFormat>On-screen Show (4:3)</PresentationFormat>
  <Paragraphs>238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-webkit-standard</vt:lpstr>
      <vt:lpstr>Arial</vt:lpstr>
      <vt:lpstr>Calibri</vt:lpstr>
      <vt:lpstr>Courier New</vt:lpstr>
      <vt:lpstr>PPT2_16to9</vt:lpstr>
      <vt:lpstr>CSE1300</vt:lpstr>
      <vt:lpstr>Why Learn Conditionals and Loops?</vt:lpstr>
      <vt:lpstr>Conditionals</vt:lpstr>
      <vt:lpstr>The if Statement</vt:lpstr>
      <vt:lpstr>The if-else Statement</vt:lpstr>
      <vt:lpstr>The if-elif-else Statement</vt:lpstr>
      <vt:lpstr>The if-elif-else Statement</vt:lpstr>
      <vt:lpstr>Nested Conditionals  </vt:lpstr>
      <vt:lpstr>Best Practices for Conditionals  </vt:lpstr>
      <vt:lpstr>Loops</vt:lpstr>
      <vt:lpstr>The for Loop</vt:lpstr>
      <vt:lpstr>Using range() with for  </vt:lpstr>
      <vt:lpstr>The while Loop</vt:lpstr>
      <vt:lpstr>Controlling Loops – break and continue</vt:lpstr>
      <vt:lpstr>Controlling Loops – break and continue</vt:lpstr>
      <vt:lpstr>Nested Loops  </vt:lpstr>
      <vt:lpstr>Best Practices for Loops</vt:lpstr>
      <vt:lpstr>Built-In Libraries</vt:lpstr>
      <vt:lpstr>import math </vt:lpstr>
      <vt:lpstr>import random</vt:lpstr>
      <vt:lpstr>import datetime</vt:lpstr>
      <vt:lpstr>os and sys</vt:lpstr>
      <vt:lpstr>How to Import Modules</vt:lpstr>
      <vt:lpstr>Exploring the Python Standard Library Documentation  </vt:lpstr>
      <vt:lpstr>Combining Conditionals, Loops, and Libraries</vt:lpstr>
      <vt:lpstr>PowerPoint Presentation</vt:lpstr>
      <vt:lpstr>Debugging &amp; Common Errors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First-Year Experience! </dc:title>
  <cp:lastModifiedBy>Harshitha Nirujogi</cp:lastModifiedBy>
  <cp:revision>139</cp:revision>
  <dcterms:modified xsi:type="dcterms:W3CDTF">2025-03-27T14:04:11Z</dcterms:modified>
</cp:coreProperties>
</file>