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5"/>
    <p:restoredTop sz="94712"/>
  </p:normalViewPr>
  <p:slideViewPr>
    <p:cSldViewPr snapToGrid="0" snapToObjects="1">
      <p:cViewPr varScale="1">
        <p:scale>
          <a:sx n="105" d="100"/>
          <a:sy n="105" d="100"/>
        </p:scale>
        <p:origin x="21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2800" b="1" i="0" u="none" strike="noStrike" dirty="0">
                <a:solidFill>
                  <a:srgbClr val="000000"/>
                </a:solidFill>
                <a:effectLst/>
              </a:rPr>
              <a:t>MIDTERM REVIEW</a:t>
            </a:r>
            <a:endParaRPr sz="20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F3094-0F83-BF66-CC8C-0FE07BEE3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Logic Gates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BCC0E-70DF-0916-C3EE-A9742DD3F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08633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Logic Gates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(AND, OR, NOT) form the building blocks of digital circuits and the CPU’s Arithmetic Logic Unit (ALU).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AND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outputs True only if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all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inputs are True.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outputs True if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at least one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input is True.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NOT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inverts the input (True ↔ False).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More complex operations: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XOR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addition of binary digits (full adder circuits).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traffic light controller uses AND, OR, and NOT gates to ensure that opposing lights never turn green simultaneously, preventing accidents.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96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28527-168B-5281-A95E-85FB5D6C6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Operating Systems (OS)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59109-21CF-8F8B-D3C3-C3E5214BF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93977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manages hardware resources, provides an interface for users/apps.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Types: Windows, macOS, Linux, iOS, Android.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Key OS Functions: CPU scheduling, memory management, file system organization, security permissions.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Linux Distros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(e.g., Ubuntu, Fedora) are open-source and highly customizable.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When you open multiple applications on your laptop, the OS decides how much CPU time and memory each app gets, preventing them from crashing into each other’s space.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1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FCE76-20DA-34BB-866A-5E9606AE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Internet &amp; Networking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8FB3C-AA98-B6E3-064C-81A2C8794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23289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Network Types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LAN (local), MAN (metro), WAN (wide). The internet is the largest WAN.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Connection Types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Ethernet, Wi-Fi (802.11 standards).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Basic Components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Clients, switches, routers, firewalls, modems.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IP Addresses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IPv4 (32-bit) vs. IPv6 (128-bit). Private vs. Public IP ranges.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Transport Protocols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TCP (reliable, connection-based) &amp; UDP (faster, best-effort).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DNS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Converts human-friendly domain names to IP addresses.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Your smartphone roams between different Wi-Fi access points in a hospital.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DHCP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assigns you a private IP address, and a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router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manages your connection to the internet.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35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DE4A5-8E30-ACD8-2168-6C920FDCB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Cloud Computing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AEBAB-C0CB-61D5-1B37-B69FEBAB8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84249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Definition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Delivering computing resources (servers, storage, databases, software) over the internet.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Benefits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Cost reduction, scalability, accessibility, disaster recovery.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Deployment Models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Public, Private, Hybrid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Service Models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IaaS, PaaS, SaaS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Common Providers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AWS, Azure, GCP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small startup deploys its website on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AWS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Instead of buying expensive hardware, they pay only for what they use. As traffic grows, they “scale up” by adding more virtual servers instantly.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010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6354-C09F-C31F-E07C-1B876CD59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Network &amp; System Security or Cyber Security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BDCB9-A183-9A09-1319-D782493F6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08633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Encryption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Transforms data into unreadable form (cipher text) to protect confidentiality.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Symmetric (one key) vs. Asymmetric (public/private key).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Network Security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Firewalls, Intrusion Detection Systems (IDS), Wi-Fi encryption (WPA2, WPA3).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System Security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Regular updates/patches, user access control, vulnerability scanning.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Social Engineering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Attackers exploit human behavior (phishing, baiting, shoulder surfing).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company’s firewall blocks suspicious inbound traffic; meanwhile, employees undergo phishing-awareness training to avoid clicking malicious links.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56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49D0-0538-EDC4-A137-B0D5399DC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Organizing &amp; Analyzing Data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1EA46-88AA-231C-9480-45CB29826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35481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File Formats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CSV, Excel, JSON, SQL databases.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Spreadsheet Basics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Headers/labels, cell formatting, filtering/sorting, data validation.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Data Visualization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Charts/graphs (bar, line, pie, scatter, heatmaps) for insights.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Data Cleaning &amp; Transformation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Removing duplicates, fixing missing data, standardizing formats, using functions (SUM, AVERAGE, VLOOKUP).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business logs all sales in an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Excel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file. Using pivot tables, the manager spots monthly sales trends and quickly cleans up input errors, leading to more accurate reports.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067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B1EA5-A644-8CCA-5B29-0C90D3987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Introduction to AI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DA395-8C6C-6FEC-D43C-DD629C16E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86713"/>
            <a:ext cx="7886700" cy="4351339"/>
          </a:xfrm>
        </p:spPr>
        <p:txBody>
          <a:bodyPr/>
          <a:lstStyle/>
          <a:p>
            <a:pPr marL="114300" indent="0" algn="l">
              <a:buNone/>
            </a:pP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AI involves creating machines that can reason, learn, and act in ways requiring human intelligence (or dealing with data scale beyond human analysis).</a:t>
            </a:r>
          </a:p>
          <a:p>
            <a:pPr marL="114300" indent="0" algn="l">
              <a:buNone/>
            </a:pPr>
            <a:r>
              <a:rPr lang="en-US" sz="1700" b="1" i="0" u="none" strike="noStrike" dirty="0">
                <a:solidFill>
                  <a:srgbClr val="000000"/>
                </a:solidFill>
                <a:effectLst/>
              </a:rPr>
              <a:t>Types of AI</a:t>
            </a:r>
            <a:endParaRPr lang="en-US" sz="1700" b="0" i="0" u="none" strike="noStrike" dirty="0">
              <a:solidFill>
                <a:srgbClr val="000000"/>
              </a:solidFill>
              <a:effectLst/>
            </a:endParaRPr>
          </a:p>
          <a:p>
            <a:pPr marL="457200" lvl="1" indent="0" algn="l">
              <a:buNone/>
            </a:pP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Reactive Machines (e.g., IBM’s Deep Blue)</a:t>
            </a:r>
          </a:p>
          <a:p>
            <a:pPr marL="457200" lvl="1" indent="0" algn="l">
              <a:buNone/>
            </a:pP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Limited Memory (most modern AI, including Deep Learning)</a:t>
            </a:r>
          </a:p>
          <a:p>
            <a:pPr marL="457200" lvl="1" indent="0" algn="l">
              <a:buNone/>
            </a:pP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Theory of Mind (research phase, not fully realized)</a:t>
            </a:r>
          </a:p>
          <a:p>
            <a:pPr marL="457200" lvl="1" indent="0" algn="l">
              <a:buNone/>
            </a:pP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Self-Aware (mythical, not currently existent)</a:t>
            </a:r>
          </a:p>
          <a:p>
            <a:pPr marL="114300" indent="0" algn="l">
              <a:buNone/>
            </a:pPr>
            <a:r>
              <a:rPr lang="en-US" sz="1700" b="1" i="0" u="none" strike="noStrike" dirty="0">
                <a:solidFill>
                  <a:srgbClr val="000000"/>
                </a:solidFill>
                <a:effectLst/>
              </a:rPr>
              <a:t>Machine Learning Models</a:t>
            </a: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: Supervised, Unsupervised, and Reinforcement Learning</a:t>
            </a:r>
          </a:p>
          <a:p>
            <a:pPr marL="114300" indent="0" algn="l">
              <a:buNone/>
            </a:pPr>
            <a:r>
              <a:rPr lang="en-US" sz="1700" b="1" i="0" u="none" strike="noStrike" dirty="0">
                <a:solidFill>
                  <a:srgbClr val="000000"/>
                </a:solidFill>
                <a:effectLst/>
              </a:rPr>
              <a:t>Neural Networks</a:t>
            </a: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: Modeled after the human brain; can be feedforward, recurrent (RNN, LSTM), convolutional (CNN), or generative (GAN)</a:t>
            </a:r>
          </a:p>
          <a:p>
            <a:pPr marL="114300" indent="0" algn="l">
              <a:buNone/>
            </a:pPr>
            <a:r>
              <a:rPr lang="en-US" sz="1700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br>
              <a:rPr lang="en-US" sz="1700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A hospital uses a </a:t>
            </a:r>
            <a:r>
              <a:rPr lang="en-US" sz="1700" b="1" i="0" u="none" strike="noStrike" dirty="0">
                <a:solidFill>
                  <a:srgbClr val="000000"/>
                </a:solidFill>
                <a:effectLst/>
              </a:rPr>
              <a:t>limited-memory</a:t>
            </a:r>
            <a:r>
              <a:rPr lang="en-US" sz="1700" b="0" i="0" u="none" strike="noStrike" dirty="0">
                <a:solidFill>
                  <a:srgbClr val="000000"/>
                </a:solidFill>
                <a:effectLst/>
              </a:rPr>
              <a:t> AI model (deep learning) to scan X-ray images for fractures. The model “learns” from thousands of labeled images to improve its accuracy over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058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6A98C-C81C-DD48-1C8C-6ED63CD9B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Ethical Hacking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3ED7A-0444-4C02-AAA6-72217144A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72057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Legally testing systems/networks for vulnerabilities before malicious actors exploit them.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Types of Hackers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White Hat (ethical), Black Hat (criminal), Grey Hat (mixed).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Process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Reconnaissance → Scanning → Gaining Access → Maintaining Access → Covering Tracks.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Tools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Kali Linux, Metasploit, Nmap, Wireshark, John the Ripper.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major software company hires a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white hat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security firm to perform a penetration test on its web portal. The firm discovers an unpatched vulnerability and helps fix it before criminals find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715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E5E86-664A-A7EB-24D4-80A8CC96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Computing &amp; Society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E7800-17A6-54A6-6891-8BB4CC857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59865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Digital Divide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Unequal access to technology affects education and jobs.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Cybersecurity Awareness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Identity theft, data breaches, system outages.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Social Media &amp; Ethics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Privacy concerns, cyberbullying, data sharing.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Workplace Ethics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Balancing employee privacy with company monitoring.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Environmental Impact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E-waste, data center energy usage.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rural town invests in free public Wi-Fi hotspots to close the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digital divide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 enabling students and job seekers to access online resources otherwise out of reach.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291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55385-03A4-8FEB-2924-D01305048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Compliance (HIPAA, PCI, GDPR)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E1A24-0553-9C99-4900-FF3B9390C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HIPAA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Protects patient health data (healthcare providers, insurers).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PCI DSS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Protects credit card transactions (merchants must encrypt financial data).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GDPR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EU regulation granting individuals control over personal data; steep fines for violations.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An online retailer handling credit card payments must follow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PCI DSS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If they also cater to EU customers, they must provide clear opt-in/opt-out options for data processing under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GDPR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0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1056"/>
            <a:ext cx="7886700" cy="132556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Intro to Computing (History &amp; Trends)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l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Computers Everywhere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Phones, watches, smart TVs, cars, IoT.</a:t>
            </a:r>
          </a:p>
          <a:p>
            <a:pPr marL="114300" indent="0" algn="l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Historical Progress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Mainframes → affordable personal computers → smartphones &amp; wearables.</a:t>
            </a:r>
          </a:p>
          <a:p>
            <a:pPr marL="114300" indent="0" algn="l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Moore’s Law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Doubles in processing power every two years (slowing down recently).</a:t>
            </a:r>
          </a:p>
          <a:p>
            <a:pPr marL="114300" indent="0" algn="l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Effect on Society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: Automation, job shifts, global connectivity, social challenges.</a:t>
            </a:r>
          </a:p>
          <a:p>
            <a:pPr marL="114300" indent="0" algn="l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Example:</a:t>
            </a:r>
            <a:br>
              <a:rPr lang="en-US" sz="2000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A 1980s personal computer cost $600 with 64KB of RAM. Today, a phone might cost $600 but has 6GB RAM and multiple CPU cores—enormous growth thanks to Moore’s Law.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57821-9632-151C-0AA0-CEA946F0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8821"/>
            <a:ext cx="7886700" cy="1325563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Computer Components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D9910-2603-23AD-45BB-12A4B0244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155794"/>
            <a:ext cx="7886700" cy="4351339"/>
          </a:xfrm>
        </p:spPr>
        <p:txBody>
          <a:bodyPr/>
          <a:lstStyle/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Case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Protects internal components, aids cooling.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CPU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Central chip for processing (Intel, AMD, ARM). Runs at GHz speeds; multiple cores.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RAM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Temporary working memory (4GB, 8GB, 16GB+).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Motherboard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Connects all components (CPU, RAM, GPU, storage, etc.).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GPU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Specialized for graphics/math-heavy tasks (3D rendering, cryptography).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Storage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HDD vs. SSD vs.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NVMe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Where data is kept when powered off.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gaming PC has a high-end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GPU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to handle intense 3D computations and several fans to keep the CPU and GPU from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overheating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during gaming marathons.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5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A1331-4D8E-CD78-329D-099E9A5D7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Computational Thinking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D3709-D7CC-ABC9-85BC-2851D6F97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84249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Computational Thinking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is a problem-solving approach involving: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Decomposition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– Breaking down a complex task into smaller, more manageable parts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Algorithmic Thinking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– Designing step-by-step instructions or procedures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Abstraction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– Identifying relevant information while ignoring the details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Pattern Recognition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– Finding similarities and repeated elements across problems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Crucial for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analyzing ambiguous or open-ended problems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 many disciplines.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student organizing a charity event applies decomposition (venue, budget, volunteers, publicity), then uses algorithmic thinking to schedule tasks in order.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23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631C5-6BA3-D689-73AE-599D6DD80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Decomposition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4FB9F-8886-93F3-6A2E-912736C32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90688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Decomposition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Splitting a large task (or problem) into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subtasks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Makes complex problems easier to solve, test, and maintain.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Facilitates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team collaboration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each person can handle a different subtask.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 Computer Science, we decompose tasks (e.g., reading data, processing it, outputting results) before coding.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When writing a research paper, you decompose it into sections: introduction, methods, results, discussion, conclusion. Each section can be tackled independently, then combined.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473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6B7C5-9155-AB11-B65B-0C9EF63B8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Algorithmic Thinking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4992B-74E1-D116-2E37-CFCF46A10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45209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Algorithm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Precisely defined instructions for solving a problem (e.g., sorting a list, calculating area).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Algorithmic Thinking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Ability to outline and analyze these steps clearly before coding or implementing.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Flowcharts can visually represent algorithms (decisions, processes, inputs/outputs).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Efficiency matters: We aim for solutions that are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less time- or resource-intensive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bank’s ATM uses an algorithm to read your card, verify your PIN, check your balance, and dispense cash. That sequence of steps ensures a correct, secure transaction.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068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9467-8E0D-2ACE-57D6-B18F1D66A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Abstraction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87631-E440-E4E1-7F2C-4F01DE37C3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Abstraction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Focusing on the essential details of a problem while hiding irrelevant complexity.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Multiple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levels of abstraction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– e.g., giving your exact street address vs. just saying you live in Georgia.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Common in software design (e.g., function calls, APIs) to hide lower-level details.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modern car’s driver only needs to know the steering wheel, pedals, and gear—abstracting away the complexity of the engine’s mechanics beneath the hood.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06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68779-B172-AF79-0BAC-83635AC4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Pattern Recognition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8FEDA-B7F1-7648-41BC-82FED65DE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Pattern Recognition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Identifying common features or trends to simplify problems.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Helps reuse solutions or designs from similar contexts.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Drives efficiency; “don’t reinvent the wheel” if a pattern can be replicated or adapted.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Essential in data science, machine learning, and AI for identifying recurring structures in large datasets.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An e-commerce site recognizes purchasing patterns (e.g., customers who buy a camera often buy a memory card). It then suggests additional items automatically.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041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EE78F-2EEC-D277-4C1E-DB78828AC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Binary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9B08A-DA32-0E2A-746D-96BAE1C42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81785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Computers store all data (numbers, text, images, music) as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binary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—sequences of 0s and 1s.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Positional Notation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Each binary digit (bit) corresponds to a power of 2 (e.g., 2^0, 2^1, 2^2 …).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Converting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between decimal ↔ binary involves either subtracting powers of 2 or dividing by 2 and noting the remainders.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Other number systems include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hexadecimal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(base 16).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 microcontroller in a smart lightbulb interprets the brightness level as 00101100 (binary). Converting that to decimal (44) tells it how bright the LED should shine.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8874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1899</Words>
  <Application>Microsoft Macintosh PowerPoint</Application>
  <PresentationFormat>On-screen Show (4:3)</PresentationFormat>
  <Paragraphs>124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-webkit-standard</vt:lpstr>
      <vt:lpstr>Arial</vt:lpstr>
      <vt:lpstr>Calibri</vt:lpstr>
      <vt:lpstr>PPT2_16to9</vt:lpstr>
      <vt:lpstr>CSE1300</vt:lpstr>
      <vt:lpstr>Intro to Computing (History &amp; Trends)</vt:lpstr>
      <vt:lpstr>Computer Components</vt:lpstr>
      <vt:lpstr>Computational Thinking</vt:lpstr>
      <vt:lpstr>Decomposition</vt:lpstr>
      <vt:lpstr>Algorithmic Thinking</vt:lpstr>
      <vt:lpstr>Abstraction</vt:lpstr>
      <vt:lpstr>Pattern Recognition</vt:lpstr>
      <vt:lpstr>Binary Numbers</vt:lpstr>
      <vt:lpstr>Logic Gates</vt:lpstr>
      <vt:lpstr>Operating Systems (OS)</vt:lpstr>
      <vt:lpstr>Internet &amp; Networking</vt:lpstr>
      <vt:lpstr>Cloud Computing </vt:lpstr>
      <vt:lpstr>Network &amp; System Security or Cyber Security</vt:lpstr>
      <vt:lpstr>Organizing &amp; Analyzing Data</vt:lpstr>
      <vt:lpstr>Introduction to AI</vt:lpstr>
      <vt:lpstr>Ethical Hacking</vt:lpstr>
      <vt:lpstr>Computing &amp; Society</vt:lpstr>
      <vt:lpstr>Compliance (HIPAA, PCI, GDPR)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123</cp:revision>
  <dcterms:modified xsi:type="dcterms:W3CDTF">2025-02-23T01:45:38Z</dcterms:modified>
</cp:coreProperties>
</file>