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66" r:id="rId6"/>
    <p:sldId id="260" r:id="rId7"/>
    <p:sldId id="269" r:id="rId8"/>
    <p:sldId id="272" r:id="rId9"/>
    <p:sldId id="274" r:id="rId10"/>
    <p:sldId id="275" r:id="rId11"/>
    <p:sldId id="280" r:id="rId12"/>
    <p:sldId id="277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21A5A-A88D-93F3-525E-0F6099F5BCDB}" v="2305" dt="2022-07-20T18:23:01.126"/>
    <p1510:client id="{1EF8D2BC-1378-7EDA-00FE-CB32F80A850B}" v="223" dt="2022-04-12T17:13:23.945"/>
    <p1510:client id="{38244E33-D43B-85A8-8E8B-7A746D3B4723}" v="240" dt="2022-04-09T20:37:37.986"/>
    <p1510:client id="{4A6E5DEF-FBF1-4B16-84AC-464FDF868954}" v="283" dt="2022-04-09T17:42:20.946"/>
    <p1510:client id="{4AD7149A-4204-F8AB-282D-534797AE77FA}" v="20" dt="2022-04-13T07:19:47.249"/>
    <p1510:client id="{6FBB8AE0-DCC6-E405-6B84-8575492D1F45}" v="26" dt="2022-04-12T17:16:30.729"/>
    <p1510:client id="{706DFD52-78D2-1CBF-2D3F-74D01C0179D0}" v="371" dt="2022-07-23T03:43:44.122"/>
    <p1510:client id="{8702B744-8942-3458-8491-C1940F166F1E}" v="1" dt="2022-04-12T17:07:08.316"/>
    <p1510:client id="{89D98A7C-4003-068E-4403-8ECCAF5D9922}" v="1" dt="2022-07-21T05:11:01.222"/>
    <p1510:client id="{F5E2F25E-2E29-468F-A9BE-CCE8865B9079}" v="2" dt="2022-07-21T00:36:57.949"/>
    <p1510:client id="{FF3B2E6E-0189-1320-4997-6CEA239967DC}" v="23" dt="2022-04-13T14:40:33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tocodewith.me/posts/algorithmic-thinking/" TargetMode="External"/><Relationship Id="rId3" Type="http://schemas.openxmlformats.org/officeDocument/2006/relationships/hyperlink" Target="https://www.youtube.com/watch?v=e_WfC8HwVB8" TargetMode="External"/><Relationship Id="rId7" Type="http://schemas.openxmlformats.org/officeDocument/2006/relationships/hyperlink" Target="https://medium.com/tech-based-teaching/if-curious-then-learn-a-brief-intro-to-algorithmic-thinking-ba683bf44994" TargetMode="External"/><Relationship Id="rId2" Type="http://schemas.openxmlformats.org/officeDocument/2006/relationships/hyperlink" Target="https://www.youtube.com/watch?v=6hfOvs8pY1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quip.learning.com/algorithmic-thinking-computational-thinking/" TargetMode="External"/><Relationship Id="rId5" Type="http://schemas.openxmlformats.org/officeDocument/2006/relationships/hyperlink" Target="https://www.youtube.com/watch?v=SWRDqTx8d4k" TargetMode="External"/><Relationship Id="rId4" Type="http://schemas.openxmlformats.org/officeDocument/2006/relationships/hyperlink" Target="https://www.youtube.com/watch?v=PY82qqyWJJs" TargetMode="External"/><Relationship Id="rId9" Type="http://schemas.openxmlformats.org/officeDocument/2006/relationships/hyperlink" Target="https://www.invisibly.com/learn-blog/algorithm-examples-everyday-lif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!!Rectangle">
            <a:extLst>
              <a:ext uri="{FF2B5EF4-FFF2-40B4-BE49-F238E27FC236}">
                <a16:creationId xmlns:a16="http://schemas.microsoft.com/office/drawing/2014/main" id="{59C6F201-9216-493E-A634-E73ECB502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DA69AFE-2A76-7FAD-8630-0E5541369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4" name="Rectangle: Rounded Corners 26">
            <a:extLst>
              <a:ext uri="{FF2B5EF4-FFF2-40B4-BE49-F238E27FC236}">
                <a16:creationId xmlns:a16="http://schemas.microsoft.com/office/drawing/2014/main" id="{1D3A3C7D-3C2F-4809-9061-F9D2F44EC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28">
            <a:extLst>
              <a:ext uri="{FF2B5EF4-FFF2-40B4-BE49-F238E27FC236}">
                <a16:creationId xmlns:a16="http://schemas.microsoft.com/office/drawing/2014/main" id="{EB794C42-3DFD-4AE5-92A3-B8F3C8721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22960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576" y="795528"/>
            <a:ext cx="3511296" cy="3008376"/>
          </a:xfrm>
        </p:spPr>
        <p:txBody>
          <a:bodyPr>
            <a:normAutofit/>
          </a:bodyPr>
          <a:lstStyle/>
          <a:p>
            <a:r>
              <a:rPr lang="en-US" sz="4800" b="1">
                <a:cs typeface="Calibri Light"/>
              </a:rPr>
              <a:t>Algorithmic Thinking</a:t>
            </a:r>
            <a:endParaRPr lang="en-US" sz="4800" b="1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2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D5B3F-0C90-C5E7-5BBE-6461788A7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cs typeface="Calibri Light"/>
              </a:rPr>
              <a:t>Flowcharts and Algorithms </a:t>
            </a:r>
          </a:p>
        </p:txBody>
      </p:sp>
      <p:sp>
        <p:nvSpPr>
          <p:cNvPr id="32" name="Arc 2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5EC441B-4B41-39FE-F4E2-3DB521809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2581" y="591344"/>
            <a:ext cx="7506854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a typeface="+mn-lt"/>
                <a:cs typeface="+mn-lt"/>
              </a:rPr>
              <a:t>Flowcharts can be seen as graphical representations of algorithms.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Flowcharts are more intuitive and make it easy to understand the algorithms. (</a:t>
            </a:r>
            <a:r>
              <a:rPr lang="en-US" sz="2400">
                <a:ea typeface="+mn-lt"/>
                <a:cs typeface="+mn-lt"/>
              </a:rPr>
              <a:t>depending on the complexity of the problem however, sometimes algorithms may better represent the steps to solve the problem</a:t>
            </a:r>
            <a:r>
              <a:rPr lang="en-US">
                <a:ea typeface="+mn-lt"/>
                <a:cs typeface="+mn-lt"/>
              </a:rPr>
              <a:t>)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We use standard symbols and shapes in a Flowchart to show the sequential steps of an algorithm. </a:t>
            </a:r>
            <a:endParaRPr lang="en-US"/>
          </a:p>
          <a:p>
            <a:pPr marL="0" indent="0">
              <a:buNone/>
            </a:pPr>
            <a:br>
              <a:rPr lang="en-US" dirty="0"/>
            </a:b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9658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8635A-7476-8646-F3F6-C0DE10E38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cs typeface="Calibri Light"/>
              </a:rPr>
              <a:t>Flowchart Symbols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794DAA-A6BB-EBC5-F6CA-934180F6CC68}"/>
              </a:ext>
            </a:extLst>
          </p:cNvPr>
          <p:cNvSpPr txBox="1"/>
          <p:nvPr/>
        </p:nvSpPr>
        <p:spPr>
          <a:xfrm>
            <a:off x="3496591" y="3054300"/>
            <a:ext cx="13816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Start/ End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8D6FDC-1247-EE26-878B-E89D36B8AEDB}"/>
              </a:ext>
            </a:extLst>
          </p:cNvPr>
          <p:cNvSpPr txBox="1"/>
          <p:nvPr/>
        </p:nvSpPr>
        <p:spPr>
          <a:xfrm>
            <a:off x="3085199" y="5176794"/>
            <a:ext cx="17234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Input / Output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94536B-4B71-85EB-D314-7140E2BA5480}"/>
              </a:ext>
            </a:extLst>
          </p:cNvPr>
          <p:cNvSpPr txBox="1"/>
          <p:nvPr/>
        </p:nvSpPr>
        <p:spPr>
          <a:xfrm>
            <a:off x="5286985" y="5176115"/>
            <a:ext cx="20260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Process/instruction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4F71B5-9BD5-FC1C-A707-ED8D7ED9A43E}"/>
              </a:ext>
            </a:extLst>
          </p:cNvPr>
          <p:cNvSpPr txBox="1"/>
          <p:nvPr/>
        </p:nvSpPr>
        <p:spPr>
          <a:xfrm>
            <a:off x="7509994" y="3161435"/>
            <a:ext cx="20260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Decision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9DFEDC-468F-1881-EE61-90224872EC96}"/>
              </a:ext>
            </a:extLst>
          </p:cNvPr>
          <p:cNvSpPr txBox="1"/>
          <p:nvPr/>
        </p:nvSpPr>
        <p:spPr>
          <a:xfrm>
            <a:off x="7448022" y="5176116"/>
            <a:ext cx="20260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Connecting arrows</a:t>
            </a:r>
          </a:p>
        </p:txBody>
      </p:sp>
      <p:pic>
        <p:nvPicPr>
          <p:cNvPr id="3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CEE2271-0246-6157-A6FE-76886342A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218" y="1643595"/>
            <a:ext cx="6380018" cy="1521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B04A8A-826C-FD8E-6C6B-AE8FB2715DC2}"/>
              </a:ext>
            </a:extLst>
          </p:cNvPr>
          <p:cNvSpPr txBox="1"/>
          <p:nvPr/>
        </p:nvSpPr>
        <p:spPr>
          <a:xfrm>
            <a:off x="5651176" y="3103708"/>
            <a:ext cx="20260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Display</a:t>
            </a:r>
          </a:p>
        </p:txBody>
      </p:sp>
      <p:pic>
        <p:nvPicPr>
          <p:cNvPr id="6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253650F9-0FBF-8BD8-5009-58A9F0855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627" y="3528332"/>
            <a:ext cx="5294745" cy="152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03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337BD1FC-8C1F-6E64-99A2-C7720762D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878" y="563419"/>
            <a:ext cx="3284016" cy="5557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491605-7ACB-FBC0-3E42-83F4DBBF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Flowchart </a:t>
            </a:r>
            <a:r>
              <a:rPr lang="en-US" b="1">
                <a:ea typeface="+mj-lt"/>
                <a:cs typeface="+mj-lt"/>
              </a:rPr>
              <a:t>Example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0FB70-7DC6-F0D7-C599-0C852223E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2642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Let's make a flowchart for the algorithm of finding odd/even numbers: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AF17FF-821A-5AC4-6388-23D5C3096B05}"/>
              </a:ext>
            </a:extLst>
          </p:cNvPr>
          <p:cNvSpPr txBox="1"/>
          <p:nvPr/>
        </p:nvSpPr>
        <p:spPr>
          <a:xfrm>
            <a:off x="1032061" y="3385297"/>
            <a:ext cx="538778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Set variables X with a number between (1 to 9). </a:t>
            </a:r>
            <a:endParaRPr lang="en-US"/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Divide X by 2. </a:t>
            </a:r>
            <a:endParaRPr lang="en-US"/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Store the remainder in variable Y. </a:t>
            </a:r>
            <a:endParaRPr lang="en-US"/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If Y equals 0, print X is even. </a:t>
            </a:r>
            <a:endParaRPr lang="en-US"/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Else, If Y equals 1, print X is odd. </a:t>
            </a:r>
            <a:endParaRPr lang="en-US"/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This algorithm explains in detail how to write a code that determines if an input number is odd or even. </a:t>
            </a:r>
            <a:endParaRPr lang="en-US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001484-F3AB-0D1E-D603-F6214E67AFA4}"/>
              </a:ext>
            </a:extLst>
          </p:cNvPr>
          <p:cNvSpPr txBox="1"/>
          <p:nvPr/>
        </p:nvSpPr>
        <p:spPr>
          <a:xfrm>
            <a:off x="8444753" y="3430121"/>
            <a:ext cx="82699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Yes</a:t>
            </a:r>
            <a:endParaRPr lang="en-US" sz="120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7AB845-C165-D9FC-DD62-7548BC176E03}"/>
              </a:ext>
            </a:extLst>
          </p:cNvPr>
          <p:cNvSpPr txBox="1"/>
          <p:nvPr/>
        </p:nvSpPr>
        <p:spPr>
          <a:xfrm>
            <a:off x="7481047" y="4096871"/>
            <a:ext cx="82699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No</a:t>
            </a:r>
            <a:endParaRPr lang="en-US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923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EFDB6-F4B1-559E-7C12-4D523A58B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890443"/>
            <a:ext cx="5387502" cy="1325563"/>
          </a:xfrm>
        </p:spPr>
        <p:txBody>
          <a:bodyPr>
            <a:normAutofit/>
          </a:bodyPr>
          <a:lstStyle/>
          <a:p>
            <a:r>
              <a:rPr lang="en-US" b="1">
                <a:cs typeface="Calibri Light"/>
              </a:rPr>
              <a:t>Additional Resources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868D3F-D098-B89B-B301-8A231D3A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700" y="2506807"/>
            <a:ext cx="917441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ea typeface="+mn-lt"/>
                <a:cs typeface="+mn-lt"/>
                <a:hlinkClick r:id="rId2"/>
              </a:rPr>
              <a:t>https://www.youtube.com/watch?v=6hfOvs8pY1k</a:t>
            </a:r>
            <a:endParaRPr lang="en-US" sz="1800" dirty="0"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  <a:hlinkClick r:id="rId3"/>
              </a:rPr>
              <a:t>https://www.youtube.com/watch?v=e_WfC8HwVB8</a:t>
            </a:r>
            <a:endParaRPr lang="en-US" sz="1800" dirty="0"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  <a:hlinkClick r:id="rId4"/>
              </a:rPr>
              <a:t>https://www.youtube.com/watch?v=PY82qqyWJJs</a:t>
            </a:r>
            <a:endParaRPr lang="en-US" sz="1800" dirty="0"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  <a:hlinkClick r:id="rId5"/>
              </a:rPr>
              <a:t>https://www.youtube.com/watch?v=SWRDqTx8d4k</a:t>
            </a:r>
            <a:endParaRPr lang="en-US" sz="1800"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  <a:hlinkClick r:id="rId6"/>
              </a:rPr>
              <a:t>https://equip.learning.com/algorithmic-thinking-computational-thinking/</a:t>
            </a:r>
            <a:r>
              <a:rPr lang="en-US" sz="1800" dirty="0">
                <a:ea typeface="+mn-lt"/>
                <a:cs typeface="+mn-lt"/>
              </a:rPr>
              <a:t> </a:t>
            </a:r>
          </a:p>
          <a:p>
            <a:r>
              <a:rPr lang="en-US" sz="1800" dirty="0">
                <a:ea typeface="+mn-lt"/>
                <a:cs typeface="+mn-lt"/>
                <a:hlinkClick r:id="rId7"/>
              </a:rPr>
              <a:t>https://medium.com/tech-based-teaching/if-curious-then-learn-a-brief-intro-to-algorithmic-thinking-ba683bf44994</a:t>
            </a:r>
            <a:r>
              <a:rPr lang="en-US" sz="1800" dirty="0">
                <a:ea typeface="+mn-lt"/>
                <a:cs typeface="+mn-lt"/>
              </a:rPr>
              <a:t> </a:t>
            </a:r>
          </a:p>
          <a:p>
            <a:r>
              <a:rPr lang="en-US" sz="1800" dirty="0">
                <a:ea typeface="+mn-lt"/>
                <a:cs typeface="+mn-lt"/>
                <a:hlinkClick r:id="rId8"/>
              </a:rPr>
              <a:t>https://learntocodewith.me/posts/algorithmic-thinking/</a:t>
            </a:r>
            <a:r>
              <a:rPr lang="en-US" sz="1800" dirty="0">
                <a:ea typeface="+mn-lt"/>
                <a:cs typeface="+mn-lt"/>
              </a:rPr>
              <a:t> </a:t>
            </a:r>
          </a:p>
          <a:p>
            <a:r>
              <a:rPr lang="en-US" sz="1800" dirty="0">
                <a:ea typeface="+mn-lt"/>
                <a:cs typeface="+mn-lt"/>
                <a:hlinkClick r:id="rId9"/>
              </a:rPr>
              <a:t>https://www.invisibly.com/learn-blog/algorithm-examples-everyday-life</a:t>
            </a:r>
            <a:r>
              <a:rPr lang="en-US" sz="1800" dirty="0">
                <a:ea typeface="+mn-lt"/>
                <a:cs typeface="+mn-lt"/>
              </a:rPr>
              <a:t> </a:t>
            </a:r>
            <a:endParaRPr lang="en-US" sz="1800">
              <a:cs typeface="Calibri"/>
            </a:endParaRPr>
          </a:p>
          <a:p>
            <a:endParaRPr lang="en-US" sz="1800" dirty="0">
              <a:ea typeface="+mn-lt"/>
              <a:cs typeface="+mn-lt"/>
            </a:endParaRPr>
          </a:p>
        </p:txBody>
      </p:sp>
      <p:sp>
        <p:nvSpPr>
          <p:cNvPr id="2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31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24ECB2-31A1-913B-08E2-12002BE1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462" y="451478"/>
            <a:ext cx="5458838" cy="1325563"/>
          </a:xfrm>
        </p:spPr>
        <p:txBody>
          <a:bodyPr>
            <a:normAutofit/>
          </a:bodyPr>
          <a:lstStyle/>
          <a:p>
            <a:r>
              <a:rPr lang="en-US" b="1" dirty="0">
                <a:cs typeface="Calibri Light"/>
              </a:rPr>
              <a:t>Learning Objectives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1C925-8850-C2EB-5FA5-900E9DAF5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463" y="1984443"/>
            <a:ext cx="10221337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Understanding Algorithmic thinking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Identify the difference between algorithmic thinking and algorithms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Importance and application of algorithmic thinking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Graphical representation of algorithms by Flowcharts </a:t>
            </a:r>
            <a:endParaRPr lang="en-US"/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965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44621-63C2-807E-CB4A-10E066F9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97" y="434669"/>
            <a:ext cx="8882235" cy="1325563"/>
          </a:xfrm>
        </p:spPr>
        <p:txBody>
          <a:bodyPr>
            <a:normAutofit/>
          </a:bodyPr>
          <a:lstStyle/>
          <a:p>
            <a:r>
              <a:rPr lang="en-US" b="1" dirty="0">
                <a:cs typeface="Calibri Light"/>
              </a:rPr>
              <a:t>What is Algorithmic Thinking?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75713-170F-AB82-F899-94304E510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98" y="1754722"/>
            <a:ext cx="10535102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Let's define Algorithm first: "An Algorithm is a method to solve a problem that consists of exactly defined instructions”[1] </a:t>
            </a:r>
            <a:endParaRPr lang="en-US">
              <a:cs typeface="Calibri"/>
            </a:endParaRPr>
          </a:p>
          <a:p>
            <a:r>
              <a:rPr lang="en-US" sz="2200" dirty="0">
                <a:ea typeface="+mn-lt"/>
                <a:cs typeface="+mn-lt"/>
              </a:rPr>
              <a:t>Algorithmic thinking is a competency that allows us to understand and construct algorithms to solve a problem. </a:t>
            </a:r>
            <a:endParaRPr lang="en-US"/>
          </a:p>
          <a:p>
            <a:r>
              <a:rPr lang="en-US" sz="2200" dirty="0">
                <a:ea typeface="+mn-lt"/>
                <a:cs typeface="+mn-lt"/>
              </a:rPr>
              <a:t>Algorithmic thinking is a key skill in the field of computing that can be developed independently of any programming language. </a:t>
            </a:r>
            <a:endParaRPr lang="en-US"/>
          </a:p>
          <a:p>
            <a:r>
              <a:rPr lang="en-US" sz="2200" dirty="0">
                <a:ea typeface="+mn-lt"/>
                <a:cs typeface="+mn-lt"/>
              </a:rPr>
              <a:t>Algorithmic thinking is not limited to the field of computing and can be applied in other disciplines and daily life. 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28AB26-1915-B95F-F624-7A1BA8A2B9AA}"/>
              </a:ext>
            </a:extLst>
          </p:cNvPr>
          <p:cNvSpPr txBox="1"/>
          <p:nvPr/>
        </p:nvSpPr>
        <p:spPr>
          <a:xfrm>
            <a:off x="2767446" y="6317672"/>
            <a:ext cx="90989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[1]Futschek, G. (2006, November). Algorithmic thinking: the key for understanding computer science. In </a:t>
            </a:r>
            <a:r>
              <a:rPr lang="en-US" sz="1200" i="1"/>
              <a:t>International conference on informatics in secondary schools-evolution and perspectives</a:t>
            </a:r>
            <a:r>
              <a:rPr lang="en-US" sz="1200"/>
              <a:t> (pp. 159-168). Springer, Berlin, Heidelberg.</a:t>
            </a:r>
            <a:r>
              <a:rPr lang="en-US" sz="1200">
                <a:ea typeface="Calibri"/>
                <a:cs typeface="Calibr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88940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44621-63C2-807E-CB4A-10E066F9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97" y="793257"/>
            <a:ext cx="8882235" cy="1325563"/>
          </a:xfrm>
        </p:spPr>
        <p:txBody>
          <a:bodyPr>
            <a:normAutofit/>
          </a:bodyPr>
          <a:lstStyle/>
          <a:p>
            <a:r>
              <a:rPr lang="en-US" b="1" dirty="0">
                <a:cs typeface="Calibri Light"/>
              </a:rPr>
              <a:t>Algorithmic Thinking Includes:</a:t>
            </a:r>
          </a:p>
          <a:p>
            <a:endParaRPr lang="en-US" b="1" dirty="0">
              <a:ea typeface="Calibri Light"/>
              <a:cs typeface="Calibri Ligh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75713-170F-AB82-F899-94304E510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04" y="2023663"/>
            <a:ext cx="10535102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Being able to precisely define the problem </a:t>
            </a:r>
          </a:p>
          <a:p>
            <a:r>
              <a:rPr lang="en-US" sz="2200" dirty="0">
                <a:ea typeface="+mn-lt"/>
                <a:cs typeface="+mn-lt"/>
              </a:rPr>
              <a:t>The ability to analyze a given problem </a:t>
            </a:r>
            <a:endParaRPr lang="en-US"/>
          </a:p>
          <a:p>
            <a:r>
              <a:rPr lang="en-US" sz="2200" dirty="0">
                <a:ea typeface="+mn-lt"/>
                <a:cs typeface="+mn-lt"/>
              </a:rPr>
              <a:t>Identify the fundamental steps required to solve a given problem </a:t>
            </a:r>
            <a:endParaRPr lang="en-US"/>
          </a:p>
          <a:p>
            <a:r>
              <a:rPr lang="en-US" sz="2200" dirty="0">
                <a:ea typeface="+mn-lt"/>
                <a:cs typeface="+mn-lt"/>
              </a:rPr>
              <a:t>Thinking about all scenarios and cases of the given problem </a:t>
            </a:r>
            <a:endParaRPr lang="en-US"/>
          </a:p>
          <a:p>
            <a:r>
              <a:rPr lang="en-US" sz="2200" dirty="0">
                <a:ea typeface="+mn-lt"/>
                <a:cs typeface="+mn-lt"/>
              </a:rPr>
              <a:t>Defining a set of detailed instructions to solve the problem (designing the algorithm) </a:t>
            </a:r>
            <a:endParaRPr lang="en-US"/>
          </a:p>
          <a:p>
            <a:r>
              <a:rPr lang="en-US" sz="2200" dirty="0">
                <a:ea typeface="+mn-lt"/>
                <a:cs typeface="+mn-lt"/>
              </a:rPr>
              <a:t>Examining the developed algorithm and improving its efficiency  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28AB26-1915-B95F-F624-7A1BA8A2B9AA}"/>
              </a:ext>
            </a:extLst>
          </p:cNvPr>
          <p:cNvSpPr txBox="1"/>
          <p:nvPr/>
        </p:nvSpPr>
        <p:spPr>
          <a:xfrm>
            <a:off x="2767446" y="6317672"/>
            <a:ext cx="90989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Futschek</a:t>
            </a:r>
            <a:r>
              <a:rPr lang="en-US" sz="1200">
                <a:ea typeface="+mn-lt"/>
                <a:cs typeface="+mn-lt"/>
              </a:rPr>
              <a:t>, G. (2006, November). Algorithmic thinking: the key for understanding computer science. In </a:t>
            </a:r>
            <a:r>
              <a:rPr lang="en-US" sz="1200" i="1" dirty="0">
                <a:ea typeface="+mn-lt"/>
                <a:cs typeface="+mn-lt"/>
              </a:rPr>
              <a:t>International conference on informatics in secondary schools-evolution and perspectives</a:t>
            </a:r>
            <a:r>
              <a:rPr lang="en-US" sz="1200" dirty="0">
                <a:ea typeface="+mn-lt"/>
                <a:cs typeface="+mn-lt"/>
              </a:rPr>
              <a:t> (pp. 159-168). Springer, Berlin, Heidelberg. </a:t>
            </a:r>
            <a:endParaRPr lang="en-US" sz="1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659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918F223B-135C-7503-46A2-F5FCF350D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73D3AD-1CF9-BC86-F965-DA0613EB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473112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Calibri Light"/>
              </a:rPr>
              <a:t>Importance of Algorithmic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06351-16A8-0AD9-FCA2-C2ACDB045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6260726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There is an algorithm behind any computer program. </a:t>
            </a:r>
            <a:endParaRPr lang="en-US" sz="2200" dirty="0">
              <a:cs typeface="Calibri"/>
            </a:endParaRPr>
          </a:p>
          <a:p>
            <a:r>
              <a:rPr lang="en-US" sz="2200" dirty="0">
                <a:ea typeface="+mn-lt"/>
                <a:cs typeface="+mn-lt"/>
              </a:rPr>
              <a:t>Algorithmic thinking is the core skill required for programming. </a:t>
            </a:r>
            <a:endParaRPr lang="en-US"/>
          </a:p>
          <a:p>
            <a:r>
              <a:rPr lang="en-US" sz="2200" dirty="0">
                <a:ea typeface="+mn-lt"/>
                <a:cs typeface="+mn-lt"/>
              </a:rPr>
              <a:t>To be able to develop robust programs we need to invest time in developing efficient algorithms before coding. </a:t>
            </a:r>
            <a:endParaRPr lang="en-US"/>
          </a:p>
          <a:p>
            <a:r>
              <a:rPr lang="en-US" sz="2200" dirty="0">
                <a:ea typeface="+mn-lt"/>
                <a:cs typeface="+mn-lt"/>
              </a:rPr>
              <a:t>We need to train our brains to understand the algorithmic logic and improve its algorithmic thinking skill to be able to intuitively develop algorithms. </a:t>
            </a:r>
            <a:endParaRPr lang="en-US"/>
          </a:p>
          <a:p>
            <a:endParaRPr lang="en-US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03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230A9-819F-5714-CC29-E908BB66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72" y="1015549"/>
            <a:ext cx="4826709" cy="2414488"/>
          </a:xfrm>
        </p:spPr>
        <p:txBody>
          <a:bodyPr anchor="t">
            <a:normAutofit/>
          </a:bodyPr>
          <a:lstStyle/>
          <a:p>
            <a:r>
              <a:rPr lang="en-US" sz="4200" b="1" dirty="0">
                <a:solidFill>
                  <a:srgbClr val="FFFFFF"/>
                </a:solidFill>
                <a:cs typeface="Calibri Light"/>
              </a:rPr>
              <a:t>Algorithmic Thinking</a:t>
            </a:r>
            <a:br>
              <a:rPr lang="en-US" sz="4200" b="1" dirty="0">
                <a:solidFill>
                  <a:srgbClr val="FFFFFF"/>
                </a:solidFill>
                <a:cs typeface="Calibri Light"/>
              </a:rPr>
            </a:br>
            <a:r>
              <a:rPr lang="en-US" sz="4200" b="1" dirty="0">
                <a:solidFill>
                  <a:srgbClr val="FFFFFF"/>
                </a:solidFill>
                <a:cs typeface="Calibri Light"/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4E1A1-746D-86D7-419F-E9FC0A9BE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81462"/>
            <a:ext cx="5254754" cy="52946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1800" dirty="0">
                <a:ea typeface="+mn-lt"/>
                <a:cs typeface="+mn-lt"/>
              </a:rPr>
              <a:t>For sorting students' papers alphabetically based on their last name, the basic algorithm would be like this: </a:t>
            </a:r>
            <a:endParaRPr lang="en-US" sz="1800">
              <a:cs typeface="Calibri" panose="020F0502020204030204"/>
            </a:endParaRP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Skip the first name </a:t>
            </a:r>
            <a:endParaRPr lang="en-US" sz="1800">
              <a:cs typeface="Calibri" panose="020F0502020204030204"/>
            </a:endParaRP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Take the first character of the last name </a:t>
            </a:r>
            <a:endParaRPr lang="en-US" sz="1800">
              <a:cs typeface="Calibri" panose="020F0502020204030204"/>
            </a:endParaRP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Put it in the list alphabetically </a:t>
            </a:r>
            <a:endParaRPr lang="en-US" sz="1800">
              <a:cs typeface="Calibri" panose="020F0502020204030204"/>
            </a:endParaRP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If another paper exists with the same first letter of the last name, then compare the first letter of the first name and sort accordingly. </a:t>
            </a:r>
            <a:endParaRPr lang="en-US" sz="1800">
              <a:cs typeface="Calibri" panose="020F0502020204030204"/>
            </a:endParaRP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Continue until no paper is left unsorted. </a:t>
            </a:r>
            <a:endParaRPr lang="en-US" sz="1800">
              <a:cs typeface="Calibri" panose="020F0502020204030204"/>
            </a:endParaRPr>
          </a:p>
          <a:p>
            <a:pPr indent="0">
              <a:lnSpc>
                <a:spcPct val="120000"/>
              </a:lnSpc>
              <a:buNone/>
            </a:pPr>
            <a:r>
              <a:rPr lang="en-US" sz="1800" dirty="0">
                <a:ea typeface="+mn-lt"/>
                <a:cs typeface="+mn-lt"/>
              </a:rPr>
              <a:t>Another example of the algorithms in everyday life is when you follow a recipe to make a meal, start the car and drive to school, traffic lights, etc. </a:t>
            </a:r>
            <a:endParaRPr lang="en-US" sz="1800" dirty="0">
              <a:cs typeface="Calibri" panose="020F050202020403020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962937-1F52-7E7F-2B78-6285D2F17FFC}"/>
              </a:ext>
            </a:extLst>
          </p:cNvPr>
          <p:cNvSpPr/>
          <p:nvPr/>
        </p:nvSpPr>
        <p:spPr>
          <a:xfrm>
            <a:off x="549462" y="5363747"/>
            <a:ext cx="5142310" cy="6061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2"/>
                </a:solidFill>
                <a:ea typeface="+mn-lt"/>
                <a:cs typeface="+mn-lt"/>
              </a:rPr>
              <a:t>What other algorithms you follow daily? </a:t>
            </a:r>
            <a:endParaRPr lang="en-US">
              <a:solidFill>
                <a:schemeClr val="accent2"/>
              </a:solidFill>
            </a:endParaRPr>
          </a:p>
          <a:p>
            <a:pPr algn="ctr"/>
            <a:r>
              <a:rPr lang="en-US" sz="2000">
                <a:solidFill>
                  <a:schemeClr val="accent2"/>
                </a:solidFill>
                <a:ea typeface="+mn-lt"/>
                <a:cs typeface="+mn-lt"/>
              </a:rPr>
              <a:t>Name some of them </a:t>
            </a:r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9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D236D-D687-5853-F61F-948371465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Examples of Algorithms in Computer Science</a:t>
            </a:r>
          </a:p>
          <a:p>
            <a:endParaRPr lang="en-US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EF694-C303-63FC-1393-63BCC911B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608" y="1277806"/>
            <a:ext cx="6119442" cy="39352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ea typeface="+mn-lt"/>
                <a:cs typeface="+mn-lt"/>
              </a:rPr>
              <a:t>Algorithms are the core of computer science. </a:t>
            </a:r>
            <a:endParaRPr lang="en-US" sz="2400" dirty="0"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Computers don't think.  We need to think for them by creating the algorithms and providing details for them about what they should do to accomplish a task. </a:t>
            </a:r>
            <a:endParaRPr lang="en-US" sz="2400" dirty="0"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Examples of Algorithm in CS that you use daily are: </a:t>
            </a:r>
            <a:endParaRPr lang="en-US" sz="2400" dirty="0">
              <a:cs typeface="Calibri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Google search 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Google map 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ATM 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Logging into your electronic accounts. </a:t>
            </a:r>
            <a:endParaRPr lang="en-US" sz="2000" dirty="0"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Can you think of more CS algorithms you use daily and explain the steps? </a:t>
            </a: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500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6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8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8E2DE-6217-9ABA-83CD-2108807A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4277888" cy="416601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cs typeface="Calibri Light"/>
              </a:rPr>
              <a:t>Algorithms in Games and Entertainments </a:t>
            </a:r>
          </a:p>
        </p:txBody>
      </p:sp>
      <p:sp>
        <p:nvSpPr>
          <p:cNvPr id="46" name="Freeform: Shape 5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5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5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A66CD-A671-20DB-D0F4-4AACC5FDE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682" y="1248062"/>
            <a:ext cx="6239161" cy="24128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Algorithms play a big role in developing games and the entertainment industry. 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They mostly use specific types of algorithms such as Finite State Machines (FSM), or decision trees. </a:t>
            </a:r>
            <a:endParaRPr lang="en-US" dirty="0"/>
          </a:p>
          <a:p>
            <a:endParaRPr lang="en-US" dirty="0">
              <a:cs typeface="Calibri" panose="020F0502020204030204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52" name="Freeform: Shape 5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6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3035186-31B5-25CD-12D5-3C1BC3876944}"/>
              </a:ext>
            </a:extLst>
          </p:cNvPr>
          <p:cNvSpPr/>
          <p:nvPr/>
        </p:nvSpPr>
        <p:spPr>
          <a:xfrm>
            <a:off x="6360391" y="3831936"/>
            <a:ext cx="4791363" cy="1443181"/>
          </a:xfrm>
          <a:prstGeom prst="roundRect">
            <a:avLst/>
          </a:prstGeom>
          <a:solidFill>
            <a:srgbClr val="60B5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/>
              </a:rPr>
              <a:t>Consider a game that you like to play.  </a:t>
            </a:r>
          </a:p>
          <a:p>
            <a:pPr algn="ctr"/>
            <a:r>
              <a:rPr lang="en-US" dirty="0">
                <a:latin typeface="Calibri"/>
              </a:rPr>
              <a:t>Think about the steps you follow to play it and explain it in the form of itemized steps. 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28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8635A-7476-8646-F3F6-C0DE10E38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cs typeface="Calibri Light"/>
              </a:rPr>
              <a:t>Sample Algorithm: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6AEEB-F590-47ED-99DD-4D5168D6C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>
                <a:ea typeface="+mn-lt"/>
                <a:cs typeface="+mn-lt"/>
              </a:rPr>
              <a:t>Set variables X with a number between (1 to 9). 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Divide X by 2. </a:t>
            </a:r>
            <a:endParaRPr lang="en-US">
              <a:cs typeface="Calibri"/>
            </a:endParaRPr>
          </a:p>
          <a:p>
            <a:pPr lvl="1"/>
            <a:r>
              <a:rPr lang="en-US">
                <a:ea typeface="+mn-lt"/>
                <a:cs typeface="+mn-lt"/>
              </a:rPr>
              <a:t>Store the remainder in variable Y. </a:t>
            </a:r>
            <a:endParaRPr lang="en-US">
              <a:cs typeface="Calibri"/>
            </a:endParaRPr>
          </a:p>
          <a:p>
            <a:pPr lvl="1"/>
            <a:r>
              <a:rPr lang="en-US">
                <a:ea typeface="+mn-lt"/>
                <a:cs typeface="+mn-lt"/>
              </a:rPr>
              <a:t>If Y equals 0, print X is even. 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Else, If Y equals 1, print X is odd. 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This algorithm explains in detail how to write a code that determines if an input integer number between 1 to 9 is odd or even.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1534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931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Algorithmic Thinking</vt:lpstr>
      <vt:lpstr>Learning Objectives</vt:lpstr>
      <vt:lpstr>What is Algorithmic Thinking?</vt:lpstr>
      <vt:lpstr>Algorithmic Thinking Includes: </vt:lpstr>
      <vt:lpstr>Importance of Algorithmic Thinking</vt:lpstr>
      <vt:lpstr>Algorithmic Thinking Example</vt:lpstr>
      <vt:lpstr>Examples of Algorithms in Computer Science </vt:lpstr>
      <vt:lpstr>Algorithms in Games and Entertainments </vt:lpstr>
      <vt:lpstr>Sample Algorithm:</vt:lpstr>
      <vt:lpstr>Flowcharts and Algorithms </vt:lpstr>
      <vt:lpstr>Flowchart Symbols</vt:lpstr>
      <vt:lpstr>Flowchart Example 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Douglas Malcolm</cp:lastModifiedBy>
  <cp:revision>529</cp:revision>
  <dcterms:created xsi:type="dcterms:W3CDTF">2022-04-09T17:15:54Z</dcterms:created>
  <dcterms:modified xsi:type="dcterms:W3CDTF">2022-09-29T18:52:00Z</dcterms:modified>
</cp:coreProperties>
</file>