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4694"/>
  </p:normalViewPr>
  <p:slideViewPr>
    <p:cSldViewPr snapToGrid="0">
      <p:cViewPr varScale="1">
        <p:scale>
          <a:sx n="161" d="100"/>
          <a:sy n="161" d="100"/>
        </p:scale>
        <p:origin x="992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las Malcolm" userId="6fbabce8-ec94-4dd3-b118-672eb69ae1ad" providerId="ADAL" clId="{4849924B-8FCC-2C4E-A68B-5E9F520B7295}"/>
    <pc:docChg chg="modSld">
      <pc:chgData name="Douglas Malcolm" userId="6fbabce8-ec94-4dd3-b118-672eb69ae1ad" providerId="ADAL" clId="{4849924B-8FCC-2C4E-A68B-5E9F520B7295}" dt="2023-01-03T19:00:17.118" v="2" actId="20577"/>
      <pc:docMkLst>
        <pc:docMk/>
      </pc:docMkLst>
      <pc:sldChg chg="modSp mod">
        <pc:chgData name="Douglas Malcolm" userId="6fbabce8-ec94-4dd3-b118-672eb69ae1ad" providerId="ADAL" clId="{4849924B-8FCC-2C4E-A68B-5E9F520B7295}" dt="2023-01-03T19:00:17.118" v="2" actId="20577"/>
        <pc:sldMkLst>
          <pc:docMk/>
          <pc:sldMk cId="0" sldId="256"/>
        </pc:sldMkLst>
        <pc:spChg chg="mod">
          <ac:chgData name="Douglas Malcolm" userId="6fbabce8-ec94-4dd3-b118-672eb69ae1ad" providerId="ADAL" clId="{4849924B-8FCC-2C4E-A68B-5E9F520B7295}" dt="2023-01-03T19:00:17.118" v="2" actId="20577"/>
          <ac:spMkLst>
            <pc:docMk/>
            <pc:sldMk cId="0" sldId="256"/>
            <ac:spMk id="25" creationId="{00000000-0000-0000-0000-000000000000}"/>
          </ac:spMkLst>
        </pc:spChg>
      </pc:sldChg>
    </pc:docChg>
  </pc:docChgLst>
  <pc:docChgLst>
    <pc:chgData name="Douglas Malcolm" userId="6fbabce8-ec94-4dd3-b118-672eb69ae1ad" providerId="ADAL" clId="{368E8629-78D0-E841-A0EF-E266384C6FA3}"/>
    <pc:docChg chg="custSel modSld">
      <pc:chgData name="Douglas Malcolm" userId="6fbabce8-ec94-4dd3-b118-672eb69ae1ad" providerId="ADAL" clId="{368E8629-78D0-E841-A0EF-E266384C6FA3}" dt="2022-09-14T10:44:20.808" v="140" actId="27636"/>
      <pc:docMkLst>
        <pc:docMk/>
      </pc:docMkLst>
      <pc:sldChg chg="modSp mod">
        <pc:chgData name="Douglas Malcolm" userId="6fbabce8-ec94-4dd3-b118-672eb69ae1ad" providerId="ADAL" clId="{368E8629-78D0-E841-A0EF-E266384C6FA3}" dt="2022-09-14T10:41:22.902" v="57" actId="20577"/>
        <pc:sldMkLst>
          <pc:docMk/>
          <pc:sldMk cId="0" sldId="260"/>
        </pc:sldMkLst>
        <pc:spChg chg="mod">
          <ac:chgData name="Douglas Malcolm" userId="6fbabce8-ec94-4dd3-b118-672eb69ae1ad" providerId="ADAL" clId="{368E8629-78D0-E841-A0EF-E266384C6FA3}" dt="2022-09-14T10:41:22.902" v="57" actId="20577"/>
          <ac:spMkLst>
            <pc:docMk/>
            <pc:sldMk cId="0" sldId="260"/>
            <ac:spMk id="49" creationId="{00000000-0000-0000-0000-000000000000}"/>
          </ac:spMkLst>
        </pc:spChg>
      </pc:sldChg>
      <pc:sldChg chg="addSp modSp mod modNotes">
        <pc:chgData name="Douglas Malcolm" userId="6fbabce8-ec94-4dd3-b118-672eb69ae1ad" providerId="ADAL" clId="{368E8629-78D0-E841-A0EF-E266384C6FA3}" dt="2022-09-12T13:58:19.714" v="9" actId="20577"/>
        <pc:sldMkLst>
          <pc:docMk/>
          <pc:sldMk cId="0" sldId="269"/>
        </pc:sldMkLst>
        <pc:spChg chg="add mod">
          <ac:chgData name="Douglas Malcolm" userId="6fbabce8-ec94-4dd3-b118-672eb69ae1ad" providerId="ADAL" clId="{368E8629-78D0-E841-A0EF-E266384C6FA3}" dt="2022-09-12T13:58:11.462" v="5" actId="1076"/>
          <ac:spMkLst>
            <pc:docMk/>
            <pc:sldMk cId="0" sldId="269"/>
            <ac:spMk id="2" creationId="{9696F21D-327F-77F8-E2D7-DB966D28A9A4}"/>
          </ac:spMkLst>
        </pc:spChg>
        <pc:spChg chg="add mod">
          <ac:chgData name="Douglas Malcolm" userId="6fbabce8-ec94-4dd3-b118-672eb69ae1ad" providerId="ADAL" clId="{368E8629-78D0-E841-A0EF-E266384C6FA3}" dt="2022-09-12T13:58:15.098" v="7" actId="1076"/>
          <ac:spMkLst>
            <pc:docMk/>
            <pc:sldMk cId="0" sldId="269"/>
            <ac:spMk id="3" creationId="{E21BDC81-1E5E-C075-51AD-9EC803C46E36}"/>
          </ac:spMkLst>
        </pc:spChg>
        <pc:spChg chg="mod">
          <ac:chgData name="Douglas Malcolm" userId="6fbabce8-ec94-4dd3-b118-672eb69ae1ad" providerId="ADAL" clId="{368E8629-78D0-E841-A0EF-E266384C6FA3}" dt="2022-09-12T13:58:19.714" v="9" actId="20577"/>
          <ac:spMkLst>
            <pc:docMk/>
            <pc:sldMk cId="0" sldId="269"/>
            <ac:spMk id="185" creationId="{00000000-0000-0000-0000-000000000000}"/>
          </ac:spMkLst>
        </pc:spChg>
      </pc:sldChg>
      <pc:sldChg chg="addSp modSp mod">
        <pc:chgData name="Douglas Malcolm" userId="6fbabce8-ec94-4dd3-b118-672eb69ae1ad" providerId="ADAL" clId="{368E8629-78D0-E841-A0EF-E266384C6FA3}" dt="2022-09-12T14:12:20.430" v="11" actId="1076"/>
        <pc:sldMkLst>
          <pc:docMk/>
          <pc:sldMk cId="0" sldId="271"/>
        </pc:sldMkLst>
        <pc:spChg chg="add mod">
          <ac:chgData name="Douglas Malcolm" userId="6fbabce8-ec94-4dd3-b118-672eb69ae1ad" providerId="ADAL" clId="{368E8629-78D0-E841-A0EF-E266384C6FA3}" dt="2022-09-12T14:12:20.430" v="11" actId="1076"/>
          <ac:spMkLst>
            <pc:docMk/>
            <pc:sldMk cId="0" sldId="271"/>
            <ac:spMk id="2" creationId="{1E60C6EC-BEF2-F622-55F5-5D7C0A5FA8B5}"/>
          </ac:spMkLst>
        </pc:spChg>
      </pc:sldChg>
      <pc:sldChg chg="modSp mod">
        <pc:chgData name="Douglas Malcolm" userId="6fbabce8-ec94-4dd3-b118-672eb69ae1ad" providerId="ADAL" clId="{368E8629-78D0-E841-A0EF-E266384C6FA3}" dt="2022-09-12T14:14:11.422" v="30" actId="20577"/>
        <pc:sldMkLst>
          <pc:docMk/>
          <pc:sldMk cId="0" sldId="274"/>
        </pc:sldMkLst>
        <pc:spChg chg="mod">
          <ac:chgData name="Douglas Malcolm" userId="6fbabce8-ec94-4dd3-b118-672eb69ae1ad" providerId="ADAL" clId="{368E8629-78D0-E841-A0EF-E266384C6FA3}" dt="2022-09-12T14:14:11.422" v="30" actId="20577"/>
          <ac:spMkLst>
            <pc:docMk/>
            <pc:sldMk cId="0" sldId="274"/>
            <ac:spMk id="275" creationId="{00000000-0000-0000-0000-000000000000}"/>
          </ac:spMkLst>
        </pc:spChg>
      </pc:sldChg>
      <pc:sldChg chg="modSp mod">
        <pc:chgData name="Douglas Malcolm" userId="6fbabce8-ec94-4dd3-b118-672eb69ae1ad" providerId="ADAL" clId="{368E8629-78D0-E841-A0EF-E266384C6FA3}" dt="2022-09-14T10:41:51.235" v="64" actId="20577"/>
        <pc:sldMkLst>
          <pc:docMk/>
          <pc:sldMk cId="0" sldId="277"/>
        </pc:sldMkLst>
        <pc:spChg chg="mod">
          <ac:chgData name="Douglas Malcolm" userId="6fbabce8-ec94-4dd3-b118-672eb69ae1ad" providerId="ADAL" clId="{368E8629-78D0-E841-A0EF-E266384C6FA3}" dt="2022-09-14T10:41:51.235" v="64" actId="20577"/>
          <ac:spMkLst>
            <pc:docMk/>
            <pc:sldMk cId="0" sldId="277"/>
            <ac:spMk id="333" creationId="{00000000-0000-0000-0000-000000000000}"/>
          </ac:spMkLst>
        </pc:spChg>
      </pc:sldChg>
      <pc:sldChg chg="modSp mod">
        <pc:chgData name="Douglas Malcolm" userId="6fbabce8-ec94-4dd3-b118-672eb69ae1ad" providerId="ADAL" clId="{368E8629-78D0-E841-A0EF-E266384C6FA3}" dt="2022-09-14T10:41:59.663" v="66" actId="20577"/>
        <pc:sldMkLst>
          <pc:docMk/>
          <pc:sldMk cId="0" sldId="278"/>
        </pc:sldMkLst>
        <pc:spChg chg="mod">
          <ac:chgData name="Douglas Malcolm" userId="6fbabce8-ec94-4dd3-b118-672eb69ae1ad" providerId="ADAL" clId="{368E8629-78D0-E841-A0EF-E266384C6FA3}" dt="2022-09-14T10:41:59.663" v="66" actId="20577"/>
          <ac:spMkLst>
            <pc:docMk/>
            <pc:sldMk cId="0" sldId="278"/>
            <ac:spMk id="359" creationId="{00000000-0000-0000-0000-000000000000}"/>
          </ac:spMkLst>
        </pc:spChg>
      </pc:sldChg>
      <pc:sldChg chg="modSp mod">
        <pc:chgData name="Douglas Malcolm" userId="6fbabce8-ec94-4dd3-b118-672eb69ae1ad" providerId="ADAL" clId="{368E8629-78D0-E841-A0EF-E266384C6FA3}" dt="2022-09-14T10:44:20.808" v="140" actId="27636"/>
        <pc:sldMkLst>
          <pc:docMk/>
          <pc:sldMk cId="0" sldId="279"/>
        </pc:sldMkLst>
        <pc:spChg chg="mod">
          <ac:chgData name="Douglas Malcolm" userId="6fbabce8-ec94-4dd3-b118-672eb69ae1ad" providerId="ADAL" clId="{368E8629-78D0-E841-A0EF-E266384C6FA3}" dt="2022-09-14T10:44:20.808" v="140" actId="27636"/>
          <ac:spMkLst>
            <pc:docMk/>
            <pc:sldMk cId="0" sldId="279"/>
            <ac:spMk id="365" creationId="{00000000-0000-0000-0000-000000000000}"/>
          </ac:spMkLst>
        </pc:spChg>
      </pc:sldChg>
      <pc:sldChg chg="modSp mod">
        <pc:chgData name="Douglas Malcolm" userId="6fbabce8-ec94-4dd3-b118-672eb69ae1ad" providerId="ADAL" clId="{368E8629-78D0-E841-A0EF-E266384C6FA3}" dt="2022-09-12T13:58:08.520" v="4" actId="27636"/>
        <pc:sldMkLst>
          <pc:docMk/>
          <pc:sldMk cId="0" sldId="281"/>
        </pc:sldMkLst>
        <pc:spChg chg="mod">
          <ac:chgData name="Douglas Malcolm" userId="6fbabce8-ec94-4dd3-b118-672eb69ae1ad" providerId="ADAL" clId="{368E8629-78D0-E841-A0EF-E266384C6FA3}" dt="2022-09-12T13:58:08.520" v="4" actId="27636"/>
          <ac:spMkLst>
            <pc:docMk/>
            <pc:sldMk cId="0" sldId="281"/>
            <ac:spMk id="3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1c413ed2a7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1c413ed2a7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1c413ed2a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1c413ed2a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1c413ed2a7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1c413ed2a7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1c413ed2a7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1c413ed2a7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1c413ed2a7_0_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1c413ed2a7_0_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1c413ed2a7_0_2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1c413ed2a7_0_2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1c413ed2a7_0_2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1c413ed2a7_0_2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11c413ed2a7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11c413ed2a7_0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11c413ed2a7_0_2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11c413ed2a7_0_2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11c413ed2a7_0_2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11c413ed2a7_0_2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11c413ed2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11c413ed2a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11c413ed2a7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11c413ed2a7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11c413ed2a7_0_3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11c413ed2a7_0_3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11c413ed2a7_0_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11c413ed2a7_0_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1c413ed2a7_0_3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1c413ed2a7_0_3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11c413ed2a7_0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11c413ed2a7_0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11c413ed2a7_0_5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11c413ed2a7_0_5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11c413ed2a7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11c413ed2a7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1c413ed2a7_0_5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11c413ed2a7_0_5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1c413ed2a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11c413ed2a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11c413ed2a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11c413ed2a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11c413ed2a7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11c413ed2a7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c413ed2a7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c413ed2a7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1c413ed2a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1c413ed2a7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1c413ed2a7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1c413ed2a7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1c413ed2a7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1c413ed2a7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46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marL="914400" lvl="1" indent="-381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873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marL="1828800" lvl="3" indent="-355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30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175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Binary Numbers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dirty="0"/>
              <a:t>Module 1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Part 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When you need to convert to or from binary…</a:t>
            </a: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>
            <a:off x="369875" y="9598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Start by drawing a rectangle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Separate it into boxes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Above each box write the powers of 2.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Start with 1 on the right, double it, then double that….</a:t>
            </a:r>
            <a:endParaRPr/>
          </a:p>
        </p:txBody>
      </p:sp>
      <p:cxnSp>
        <p:nvCxnSpPr>
          <p:cNvPr id="81" name="Google Shape;81;p15"/>
          <p:cNvCxnSpPr/>
          <p:nvPr/>
        </p:nvCxnSpPr>
        <p:spPr>
          <a:xfrm>
            <a:off x="6900025" y="4130425"/>
            <a:ext cx="0" cy="625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82" name="Google Shape;82;p15"/>
          <p:cNvGrpSpPr/>
          <p:nvPr/>
        </p:nvGrpSpPr>
        <p:grpSpPr>
          <a:xfrm>
            <a:off x="1012625" y="2770825"/>
            <a:ext cx="6763250" cy="1108300"/>
            <a:chOff x="1012625" y="2770825"/>
            <a:chExt cx="6763250" cy="1108300"/>
          </a:xfrm>
        </p:grpSpPr>
        <p:sp>
          <p:nvSpPr>
            <p:cNvPr id="83" name="Google Shape;83;p15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4" name="Google Shape;84;p15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85" name="Google Shape;85;p15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86" name="Google Shape;86;p15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7" name="Google Shape;87;p15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8" name="Google Shape;88;p15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9" name="Google Shape;89;p15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0" name="Google Shape;90;p15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1" name="Google Shape;91;p15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92" name="Google Shape;92;p15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93" name="Google Shape;93;p15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94" name="Google Shape;94;p15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15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15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15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15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15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15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15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 42 from Decimal to Binary</a:t>
            </a:r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Let’s take the number 42 and convert it to Binary.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Find the largest number that is smaller than or equal to 42 and put a 1 in its box: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32 is the largest number less than or equal to 42</a:t>
            </a:r>
            <a:endParaRPr/>
          </a:p>
        </p:txBody>
      </p:sp>
      <p:grpSp>
        <p:nvGrpSpPr>
          <p:cNvPr id="108" name="Google Shape;108;p16"/>
          <p:cNvGrpSpPr/>
          <p:nvPr/>
        </p:nvGrpSpPr>
        <p:grpSpPr>
          <a:xfrm>
            <a:off x="576900" y="3092900"/>
            <a:ext cx="6763250" cy="1108300"/>
            <a:chOff x="1012625" y="2770825"/>
            <a:chExt cx="6763250" cy="1108300"/>
          </a:xfrm>
        </p:grpSpPr>
        <p:sp>
          <p:nvSpPr>
            <p:cNvPr id="109" name="Google Shape;109;p16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0" name="Google Shape;110;p16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111" name="Google Shape;111;p16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112" name="Google Shape;112;p16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3" name="Google Shape;113;p16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4" name="Google Shape;114;p16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5" name="Google Shape;115;p16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6" name="Google Shape;116;p16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7" name="Google Shape;117;p16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18" name="Google Shape;118;p16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19" name="Google Shape;119;p16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120" name="Google Shape;120;p16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16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16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16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16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16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126" name="Google Shape;126;p16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16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 42 from Decimal to Binary</a:t>
            </a:r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Next, we subtract 32 from 42, this leaves us with 10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Find the largest number that is smaller than or equal to 10 and put a 1 in its box: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8 is the largest number less than or equal to 10</a:t>
            </a:r>
            <a:endParaRPr dirty="0"/>
          </a:p>
        </p:txBody>
      </p:sp>
      <p:grpSp>
        <p:nvGrpSpPr>
          <p:cNvPr id="134" name="Google Shape;134;p17"/>
          <p:cNvGrpSpPr/>
          <p:nvPr/>
        </p:nvGrpSpPr>
        <p:grpSpPr>
          <a:xfrm>
            <a:off x="576900" y="3092900"/>
            <a:ext cx="6763250" cy="1108300"/>
            <a:chOff x="1012625" y="2770825"/>
            <a:chExt cx="6763250" cy="1108300"/>
          </a:xfrm>
        </p:grpSpPr>
        <p:sp>
          <p:nvSpPr>
            <p:cNvPr id="135" name="Google Shape;135;p17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6" name="Google Shape;136;p17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137" name="Google Shape;137;p17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138" name="Google Shape;138;p17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39" name="Google Shape;139;p17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0" name="Google Shape;140;p17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1" name="Google Shape;141;p17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2" name="Google Shape;142;p17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3" name="Google Shape;143;p17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44" name="Google Shape;144;p17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45" name="Google Shape;145;p17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146" name="Google Shape;146;p17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7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17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17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150" name="Google Shape;150;p17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7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152" name="Google Shape;152;p17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7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 42 from Decimal to Binary</a:t>
            </a:r>
            <a:endParaRPr/>
          </a:p>
        </p:txBody>
      </p:sp>
      <p:sp>
        <p:nvSpPr>
          <p:cNvPr id="159" name="Google Shape;159;p18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Next, we subtract 8 from 10, this leaves us with 2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Find the largest number that is smaller than or equal to 2 and put a 1 in its box: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2 is the largest number less than or equal to 2</a:t>
            </a:r>
            <a:endParaRPr dirty="0"/>
          </a:p>
        </p:txBody>
      </p:sp>
      <p:grpSp>
        <p:nvGrpSpPr>
          <p:cNvPr id="160" name="Google Shape;160;p18"/>
          <p:cNvGrpSpPr/>
          <p:nvPr/>
        </p:nvGrpSpPr>
        <p:grpSpPr>
          <a:xfrm>
            <a:off x="576900" y="3092900"/>
            <a:ext cx="6763250" cy="1108300"/>
            <a:chOff x="1012625" y="2770825"/>
            <a:chExt cx="6763250" cy="1108300"/>
          </a:xfrm>
        </p:grpSpPr>
        <p:sp>
          <p:nvSpPr>
            <p:cNvPr id="161" name="Google Shape;161;p18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2" name="Google Shape;162;p18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163" name="Google Shape;163;p18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164" name="Google Shape;164;p18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5" name="Google Shape;165;p18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6" name="Google Shape;166;p18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7" name="Google Shape;167;p18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8" name="Google Shape;168;p18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69" name="Google Shape;169;p18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70" name="Google Shape;170;p18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71" name="Google Shape;171;p18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172" name="Google Shape;172;p18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8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174" name="Google Shape;174;p18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8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176" name="Google Shape;176;p18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8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178" name="Google Shape;178;p18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18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Convert 42 from Decimal to Binary</a:t>
            </a:r>
            <a:endParaRPr/>
          </a:p>
        </p:txBody>
      </p:sp>
      <p:sp>
        <p:nvSpPr>
          <p:cNvPr id="185" name="Google Shape;185;p19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Finally, fill 0’s into all the remaining cells.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Thus 42 in decimal is 00101010 in binary.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Notice if you add the numbers than have a 1 in their cells, you get 42!</a:t>
            </a:r>
            <a:endParaRPr dirty="0"/>
          </a:p>
        </p:txBody>
      </p:sp>
      <p:grpSp>
        <p:nvGrpSpPr>
          <p:cNvPr id="186" name="Google Shape;186;p19"/>
          <p:cNvGrpSpPr/>
          <p:nvPr/>
        </p:nvGrpSpPr>
        <p:grpSpPr>
          <a:xfrm>
            <a:off x="1190375" y="1463450"/>
            <a:ext cx="6763250" cy="1108300"/>
            <a:chOff x="1012625" y="2770825"/>
            <a:chExt cx="6763250" cy="1108300"/>
          </a:xfrm>
        </p:grpSpPr>
        <p:sp>
          <p:nvSpPr>
            <p:cNvPr id="187" name="Google Shape;187;p19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8" name="Google Shape;188;p19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189" name="Google Shape;189;p19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190" name="Google Shape;190;p19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1" name="Google Shape;191;p19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2" name="Google Shape;192;p19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3" name="Google Shape;193;p19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4" name="Google Shape;194;p19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5" name="Google Shape;195;p19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196" name="Google Shape;196;p19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197" name="Google Shape;197;p19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198" name="Google Shape;198;p19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 0</a:t>
                </a:r>
                <a:endParaRPr/>
              </a:p>
            </p:txBody>
          </p:sp>
          <p:sp>
            <p:nvSpPr>
              <p:cNvPr id="199" name="Google Shape;199;p19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200" name="Google Shape;200;p19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0</a:t>
                </a:r>
                <a:endParaRPr/>
              </a:p>
            </p:txBody>
          </p:sp>
          <p:sp>
            <p:nvSpPr>
              <p:cNvPr id="201" name="Google Shape;201;p19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02" name="Google Shape;202;p19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203" name="Google Shape;203;p19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04" name="Google Shape;204;p19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9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Google Shape;202;p19">
            <a:extLst>
              <a:ext uri="{FF2B5EF4-FFF2-40B4-BE49-F238E27FC236}">
                <a16:creationId xmlns:a16="http://schemas.microsoft.com/office/drawing/2014/main" id="{9696F21D-327F-77F8-E2D7-DB966D28A9A4}"/>
              </a:ext>
            </a:extLst>
          </p:cNvPr>
          <p:cNvSpPr txBox="1"/>
          <p:nvPr/>
        </p:nvSpPr>
        <p:spPr>
          <a:xfrm>
            <a:off x="1183936" y="1960625"/>
            <a:ext cx="77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 0</a:t>
            </a:r>
            <a:endParaRPr/>
          </a:p>
        </p:txBody>
      </p:sp>
      <p:sp>
        <p:nvSpPr>
          <p:cNvPr id="3" name="Google Shape;202;p19">
            <a:extLst>
              <a:ext uri="{FF2B5EF4-FFF2-40B4-BE49-F238E27FC236}">
                <a16:creationId xmlns:a16="http://schemas.microsoft.com/office/drawing/2014/main" id="{E21BDC81-1E5E-C075-51AD-9EC803C46E36}"/>
              </a:ext>
            </a:extLst>
          </p:cNvPr>
          <p:cNvSpPr txBox="1"/>
          <p:nvPr/>
        </p:nvSpPr>
        <p:spPr>
          <a:xfrm>
            <a:off x="2210287" y="1960625"/>
            <a:ext cx="77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     0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0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do more practice</a:t>
            </a:r>
            <a:endParaRPr/>
          </a:p>
        </p:txBody>
      </p:sp>
      <p:sp>
        <p:nvSpPr>
          <p:cNvPr id="211" name="Google Shape;211;p20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each of these to binary: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100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150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75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38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24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3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convert 100</a:t>
            </a:r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750"/>
              </a:spcBef>
              <a:spcAft>
                <a:spcPts val="0"/>
              </a:spcAft>
              <a:buSzPts val="1800"/>
              <a:buChar char="●"/>
            </a:pPr>
            <a:r>
              <a:rPr lang="en-US" sz="2100"/>
              <a:t>Step 1:  64 is the largest number that is less than or equal to 100.</a:t>
            </a:r>
            <a:endParaRPr sz="21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sz="1900"/>
              <a:t>Place a 1 in 64 column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sz="1900"/>
              <a:t>Subtract 64 from 100, we get 36</a:t>
            </a:r>
            <a:endParaRPr sz="19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sz="2100"/>
              <a:t>Step 2:  32 is the largest number that is less than or equal to 36</a:t>
            </a:r>
            <a:endParaRPr sz="21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sz="1900"/>
              <a:t>Place a 1 in 32 column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sz="1900"/>
              <a:t>Subtract 32 from 36, we get 4</a:t>
            </a:r>
            <a:endParaRPr sz="1900"/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-US" sz="1900"/>
              <a:t>Step 3:  4 is the largest number that is less than or equal to 4.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sz="1900"/>
              <a:t>Place a 1 in the 4 column</a:t>
            </a:r>
            <a:endParaRPr sz="1900"/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en-US" sz="1900"/>
              <a:t>Subtract 4 from 4, we get 0.  We are done!</a:t>
            </a:r>
            <a:endParaRPr sz="1900"/>
          </a:p>
        </p:txBody>
      </p:sp>
      <p:grpSp>
        <p:nvGrpSpPr>
          <p:cNvPr id="218" name="Google Shape;218;p21"/>
          <p:cNvGrpSpPr/>
          <p:nvPr/>
        </p:nvGrpSpPr>
        <p:grpSpPr>
          <a:xfrm>
            <a:off x="877800" y="3470799"/>
            <a:ext cx="6744375" cy="985951"/>
            <a:chOff x="1012625" y="2893174"/>
            <a:chExt cx="6744375" cy="985951"/>
          </a:xfrm>
        </p:grpSpPr>
        <p:sp>
          <p:nvSpPr>
            <p:cNvPr id="219" name="Google Shape;219;p21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0" name="Google Shape;220;p21"/>
            <p:cNvGrpSpPr/>
            <p:nvPr/>
          </p:nvGrpSpPr>
          <p:grpSpPr>
            <a:xfrm>
              <a:off x="1079000" y="2893174"/>
              <a:ext cx="6678000" cy="985951"/>
              <a:chOff x="993800" y="2874199"/>
              <a:chExt cx="6678000" cy="985951"/>
            </a:xfrm>
          </p:grpSpPr>
          <p:grpSp>
            <p:nvGrpSpPr>
              <p:cNvPr id="221" name="Google Shape;221;p21"/>
              <p:cNvGrpSpPr/>
              <p:nvPr/>
            </p:nvGrpSpPr>
            <p:grpSpPr>
              <a:xfrm>
                <a:off x="993800" y="2874199"/>
                <a:ext cx="6678000" cy="967026"/>
                <a:chOff x="974800" y="2874199"/>
                <a:chExt cx="6678000" cy="967026"/>
              </a:xfrm>
            </p:grpSpPr>
            <p:cxnSp>
              <p:nvCxnSpPr>
                <p:cNvPr id="222" name="Google Shape;222;p21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3" name="Google Shape;223;p21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4" name="Google Shape;224;p21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5" name="Google Shape;225;p21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6" name="Google Shape;226;p21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7" name="Google Shape;227;p21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28" name="Google Shape;228;p21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229" name="Google Shape;229;p21"/>
                <p:cNvSpPr txBox="1"/>
                <p:nvPr/>
              </p:nvSpPr>
              <p:spPr>
                <a:xfrm>
                  <a:off x="974800" y="2874199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dirty="0"/>
                    <a:t>    128           64              32              16           8               4              2                1</a:t>
                  </a:r>
                  <a:endParaRPr dirty="0"/>
                </a:p>
              </p:txBody>
            </p:sp>
          </p:grpSp>
          <p:sp>
            <p:nvSpPr>
              <p:cNvPr id="230" name="Google Shape;230;p21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 0</a:t>
                </a:r>
                <a:endParaRPr/>
              </a:p>
            </p:txBody>
          </p:sp>
          <p:sp>
            <p:nvSpPr>
              <p:cNvPr id="231" name="Google Shape;231;p21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232" name="Google Shape;232;p21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233" name="Google Shape;233;p21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234" name="Google Shape;234;p21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/>
                  <a:t>     0</a:t>
                </a:r>
                <a:endParaRPr dirty="0"/>
              </a:p>
            </p:txBody>
          </p:sp>
          <p:sp>
            <p:nvSpPr>
              <p:cNvPr id="235" name="Google Shape;235;p21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36" name="Google Shape;236;p21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237" name="Google Shape;237;p21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Google Shape;234;p21">
            <a:extLst>
              <a:ext uri="{FF2B5EF4-FFF2-40B4-BE49-F238E27FC236}">
                <a16:creationId xmlns:a16="http://schemas.microsoft.com/office/drawing/2014/main" id="{1E60C6EC-BEF2-F622-55F5-5D7C0A5FA8B5}"/>
              </a:ext>
            </a:extLst>
          </p:cNvPr>
          <p:cNvSpPr txBox="1"/>
          <p:nvPr/>
        </p:nvSpPr>
        <p:spPr>
          <a:xfrm>
            <a:off x="935075" y="3831550"/>
            <a:ext cx="7767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     0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2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Let’s convert 150</a:t>
            </a:r>
            <a:endParaRPr/>
          </a:p>
        </p:txBody>
      </p:sp>
      <p:sp>
        <p:nvSpPr>
          <p:cNvPr id="243" name="Google Shape;243;p22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3850" algn="l" rtl="0">
              <a:spcBef>
                <a:spcPts val="750"/>
              </a:spcBef>
              <a:spcAft>
                <a:spcPts val="0"/>
              </a:spcAft>
              <a:buSzPts val="1500"/>
              <a:buChar char="●"/>
            </a:pPr>
            <a:r>
              <a:rPr lang="en-US" sz="1800"/>
              <a:t>Step 1:  128 is the largest number that is less than or equal to 150.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Place a 1 in 128 column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Subtract 128 from 150, we get 22</a:t>
            </a:r>
            <a:endParaRPr sz="160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sz="1800"/>
              <a:t>Step 2:  16 is the largest number that is less than or equal to 22</a:t>
            </a:r>
            <a:endParaRPr sz="18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Place a 1 in 16 column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Subtract 16 from 22, we get 6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1600"/>
              <a:t>Step 3:  4 is the largest number that is less than or equal to 6.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Place a 1 in the 4 column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Subtract 4 from 6, we get 2.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-US" sz="1600"/>
              <a:t>Step 4:  2 is the largest number that is less than or equal to 2.</a:t>
            </a:r>
            <a:endParaRPr sz="1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-US" sz="1600"/>
              <a:t>Place a 1 in the 2 column</a:t>
            </a:r>
            <a:endParaRPr sz="1600"/>
          </a:p>
        </p:txBody>
      </p:sp>
      <p:grpSp>
        <p:nvGrpSpPr>
          <p:cNvPr id="244" name="Google Shape;244;p22"/>
          <p:cNvGrpSpPr/>
          <p:nvPr/>
        </p:nvGrpSpPr>
        <p:grpSpPr>
          <a:xfrm>
            <a:off x="877800" y="3558749"/>
            <a:ext cx="6807525" cy="898001"/>
            <a:chOff x="1012625" y="2981124"/>
            <a:chExt cx="6807525" cy="898001"/>
          </a:xfrm>
        </p:grpSpPr>
        <p:sp>
          <p:nvSpPr>
            <p:cNvPr id="245" name="Google Shape;245;p22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6" name="Google Shape;246;p22"/>
            <p:cNvGrpSpPr/>
            <p:nvPr/>
          </p:nvGrpSpPr>
          <p:grpSpPr>
            <a:xfrm>
              <a:off x="1142150" y="2981124"/>
              <a:ext cx="6678000" cy="898001"/>
              <a:chOff x="1056950" y="2962149"/>
              <a:chExt cx="6678000" cy="898001"/>
            </a:xfrm>
          </p:grpSpPr>
          <p:grpSp>
            <p:nvGrpSpPr>
              <p:cNvPr id="247" name="Google Shape;247;p22"/>
              <p:cNvGrpSpPr/>
              <p:nvPr/>
            </p:nvGrpSpPr>
            <p:grpSpPr>
              <a:xfrm>
                <a:off x="1056950" y="2962149"/>
                <a:ext cx="6678000" cy="879076"/>
                <a:chOff x="1037950" y="2962149"/>
                <a:chExt cx="6678000" cy="879076"/>
              </a:xfrm>
            </p:grpSpPr>
            <p:cxnSp>
              <p:nvCxnSpPr>
                <p:cNvPr id="248" name="Google Shape;248;p22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49" name="Google Shape;249;p22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50" name="Google Shape;250;p22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51" name="Google Shape;251;p22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52" name="Google Shape;252;p22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53" name="Google Shape;253;p22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54" name="Google Shape;254;p22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255" name="Google Shape;255;p22"/>
                <p:cNvSpPr txBox="1"/>
                <p:nvPr/>
              </p:nvSpPr>
              <p:spPr>
                <a:xfrm>
                  <a:off x="1037950" y="2962149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dirty="0"/>
                    <a:t>    128           64              32              16           8               4              2                1</a:t>
                  </a:r>
                  <a:endParaRPr dirty="0"/>
                </a:p>
              </p:txBody>
            </p:sp>
          </p:grpSp>
          <p:sp>
            <p:nvSpPr>
              <p:cNvPr id="256" name="Google Shape;256;p22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 0</a:t>
                </a:r>
                <a:endParaRPr/>
              </a:p>
            </p:txBody>
          </p:sp>
          <p:sp>
            <p:nvSpPr>
              <p:cNvPr id="257" name="Google Shape;257;p22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58" name="Google Shape;258;p22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259" name="Google Shape;259;p22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260" name="Google Shape;260;p22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61" name="Google Shape;261;p22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262" name="Google Shape;262;p22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0</a:t>
                </a:r>
                <a:endParaRPr/>
              </a:p>
            </p:txBody>
          </p:sp>
          <p:sp>
            <p:nvSpPr>
              <p:cNvPr id="263" name="Google Shape;263;p22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3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turn!</a:t>
            </a:r>
            <a:endParaRPr/>
          </a:p>
        </p:txBody>
      </p:sp>
      <p:sp>
        <p:nvSpPr>
          <p:cNvPr id="269" name="Google Shape;269;p23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each of these to binary: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75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38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24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3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4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Answers</a:t>
            </a:r>
            <a:endParaRPr/>
          </a:p>
        </p:txBody>
      </p:sp>
      <p:sp>
        <p:nvSpPr>
          <p:cNvPr id="275" name="Google Shape;275;p24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Convert each of these to binary: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75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01001011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38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00100110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24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00011000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3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00000011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1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00000001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Decimal</a:t>
            </a:r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We use 10 digits: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0, 1, 2, 3, 4, 5, 6, 7, 8, 9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Why?</a:t>
            </a:r>
            <a:endParaRPr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Because we have 10 fingers.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we need to count beyond 9 we use positional notation.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rightmost digit is the 0-9 digit.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Moving left, we reach the 10’s digit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Then the 100’s digit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Then the 1000’s digit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And so on.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5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Going the other way</a:t>
            </a:r>
            <a:endParaRPr/>
          </a:p>
        </p:txBody>
      </p:sp>
      <p:sp>
        <p:nvSpPr>
          <p:cNvPr id="281" name="Google Shape;281;p25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if you are asked to convert 11011011 to decimal.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Fill it into the same grid:</a:t>
            </a:r>
            <a:endParaRPr/>
          </a:p>
        </p:txBody>
      </p:sp>
      <p:grpSp>
        <p:nvGrpSpPr>
          <p:cNvPr id="282" name="Google Shape;282;p25"/>
          <p:cNvGrpSpPr/>
          <p:nvPr/>
        </p:nvGrpSpPr>
        <p:grpSpPr>
          <a:xfrm>
            <a:off x="811475" y="2391750"/>
            <a:ext cx="6763250" cy="1108300"/>
            <a:chOff x="1012625" y="2770825"/>
            <a:chExt cx="6763250" cy="1108300"/>
          </a:xfrm>
        </p:grpSpPr>
        <p:sp>
          <p:nvSpPr>
            <p:cNvPr id="283" name="Google Shape;283;p25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4" name="Google Shape;284;p25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285" name="Google Shape;285;p25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286" name="Google Shape;286;p25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7" name="Google Shape;287;p25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8" name="Google Shape;288;p25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89" name="Google Shape;289;p25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0" name="Google Shape;290;p25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1" name="Google Shape;291;p25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2" name="Google Shape;292;p25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293" name="Google Shape;293;p25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294" name="Google Shape;294;p25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 1</a:t>
                </a:r>
                <a:endParaRPr/>
              </a:p>
            </p:txBody>
          </p:sp>
          <p:sp>
            <p:nvSpPr>
              <p:cNvPr id="295" name="Google Shape;295;p25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96" name="Google Shape;296;p25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0</a:t>
                </a:r>
                <a:endParaRPr/>
              </a:p>
            </p:txBody>
          </p:sp>
          <p:sp>
            <p:nvSpPr>
              <p:cNvPr id="297" name="Google Shape;297;p25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98" name="Google Shape;298;p25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299" name="Google Shape;299;p25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300" name="Google Shape;300;p25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301" name="Google Shape;301;p25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6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Going the other way</a:t>
            </a:r>
            <a:endParaRPr/>
          </a:p>
        </p:txBody>
      </p:sp>
      <p:sp>
        <p:nvSpPr>
          <p:cNvPr id="307" name="Google Shape;307;p26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Add the numbers that have 1’s: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128+64+16+8+2+1 = 219</a:t>
            </a:r>
            <a:endParaRPr/>
          </a:p>
        </p:txBody>
      </p:sp>
      <p:grpSp>
        <p:nvGrpSpPr>
          <p:cNvPr id="308" name="Google Shape;308;p26"/>
          <p:cNvGrpSpPr/>
          <p:nvPr/>
        </p:nvGrpSpPr>
        <p:grpSpPr>
          <a:xfrm>
            <a:off x="811475" y="2391750"/>
            <a:ext cx="6763250" cy="1108300"/>
            <a:chOff x="1012625" y="2770825"/>
            <a:chExt cx="6763250" cy="1108300"/>
          </a:xfrm>
        </p:grpSpPr>
        <p:sp>
          <p:nvSpPr>
            <p:cNvPr id="309" name="Google Shape;309;p26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0" name="Google Shape;310;p26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311" name="Google Shape;311;p26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312" name="Google Shape;312;p26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3" name="Google Shape;313;p26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4" name="Google Shape;314;p26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5" name="Google Shape;315;p26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6" name="Google Shape;316;p26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7" name="Google Shape;317;p26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18" name="Google Shape;318;p26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319" name="Google Shape;319;p26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320" name="Google Shape;320;p26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 1</a:t>
                </a:r>
                <a:endParaRPr/>
              </a:p>
            </p:txBody>
          </p:sp>
          <p:sp>
            <p:nvSpPr>
              <p:cNvPr id="321" name="Google Shape;321;p26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322" name="Google Shape;322;p26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0</a:t>
                </a:r>
                <a:endParaRPr/>
              </a:p>
            </p:txBody>
          </p:sp>
          <p:sp>
            <p:nvSpPr>
              <p:cNvPr id="323" name="Google Shape;323;p26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324" name="Google Shape;324;p26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  <p:sp>
            <p:nvSpPr>
              <p:cNvPr id="325" name="Google Shape;325;p26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0</a:t>
                </a:r>
                <a:endParaRPr/>
              </a:p>
            </p:txBody>
          </p:sp>
          <p:sp>
            <p:nvSpPr>
              <p:cNvPr id="326" name="Google Shape;326;p26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1</a:t>
                </a:r>
                <a:endParaRPr/>
              </a:p>
            </p:txBody>
          </p:sp>
          <p:sp>
            <p:nvSpPr>
              <p:cNvPr id="327" name="Google Shape;327;p26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1</a:t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7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turn</a:t>
            </a:r>
            <a:endParaRPr/>
          </a:p>
        </p:txBody>
      </p:sp>
      <p:sp>
        <p:nvSpPr>
          <p:cNvPr id="333" name="Google Shape;333;p27"/>
          <p:cNvSpPr txBox="1">
            <a:spLocks noGrp="1"/>
          </p:cNvSpPr>
          <p:nvPr>
            <p:ph type="body" idx="1"/>
          </p:nvPr>
        </p:nvSpPr>
        <p:spPr>
          <a:xfrm>
            <a:off x="369875" y="940000"/>
            <a:ext cx="8418300" cy="2238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Convert the following: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00100100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00100001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00111111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01010101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00000011</a:t>
            </a:r>
            <a:endParaRPr dirty="0"/>
          </a:p>
        </p:txBody>
      </p:sp>
      <p:grpSp>
        <p:nvGrpSpPr>
          <p:cNvPr id="334" name="Google Shape;334;p27"/>
          <p:cNvGrpSpPr/>
          <p:nvPr/>
        </p:nvGrpSpPr>
        <p:grpSpPr>
          <a:xfrm>
            <a:off x="792550" y="3064275"/>
            <a:ext cx="6763250" cy="1108300"/>
            <a:chOff x="1012625" y="2770825"/>
            <a:chExt cx="6763250" cy="1108300"/>
          </a:xfrm>
        </p:grpSpPr>
        <p:sp>
          <p:nvSpPr>
            <p:cNvPr id="335" name="Google Shape;335;p27"/>
            <p:cNvSpPr/>
            <p:nvPr/>
          </p:nvSpPr>
          <p:spPr>
            <a:xfrm>
              <a:off x="1012625" y="3253925"/>
              <a:ext cx="6640200" cy="6252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6" name="Google Shape;336;p27"/>
            <p:cNvGrpSpPr/>
            <p:nvPr/>
          </p:nvGrpSpPr>
          <p:grpSpPr>
            <a:xfrm>
              <a:off x="1097875" y="2770825"/>
              <a:ext cx="6678000" cy="1108300"/>
              <a:chOff x="1012675" y="2751850"/>
              <a:chExt cx="6678000" cy="1108300"/>
            </a:xfrm>
          </p:grpSpPr>
          <p:grpSp>
            <p:nvGrpSpPr>
              <p:cNvPr id="337" name="Google Shape;337;p27"/>
              <p:cNvGrpSpPr/>
              <p:nvPr/>
            </p:nvGrpSpPr>
            <p:grpSpPr>
              <a:xfrm>
                <a:off x="1012675" y="2751850"/>
                <a:ext cx="6678000" cy="1089375"/>
                <a:chOff x="993675" y="2751850"/>
                <a:chExt cx="6678000" cy="1089375"/>
              </a:xfrm>
            </p:grpSpPr>
            <p:cxnSp>
              <p:nvCxnSpPr>
                <p:cNvPr id="338" name="Google Shape;338;p27"/>
                <p:cNvCxnSpPr/>
                <p:nvPr/>
              </p:nvCxnSpPr>
              <p:spPr>
                <a:xfrm>
                  <a:off x="5985625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39" name="Google Shape;339;p27"/>
                <p:cNvCxnSpPr/>
                <p:nvPr/>
              </p:nvCxnSpPr>
              <p:spPr>
                <a:xfrm>
                  <a:off x="6810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0" name="Google Shape;340;p27"/>
                <p:cNvCxnSpPr/>
                <p:nvPr/>
              </p:nvCxnSpPr>
              <p:spPr>
                <a:xfrm>
                  <a:off x="516070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1" name="Google Shape;341;p27"/>
                <p:cNvCxnSpPr/>
                <p:nvPr/>
              </p:nvCxnSpPr>
              <p:spPr>
                <a:xfrm>
                  <a:off x="43959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2" name="Google Shape;342;p27"/>
                <p:cNvCxnSpPr/>
                <p:nvPr/>
              </p:nvCxnSpPr>
              <p:spPr>
                <a:xfrm>
                  <a:off x="35537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3" name="Google Shape;343;p27"/>
                <p:cNvCxnSpPr/>
                <p:nvPr/>
              </p:nvCxnSpPr>
              <p:spPr>
                <a:xfrm>
                  <a:off x="27115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4" name="Google Shape;344;p27"/>
                <p:cNvCxnSpPr/>
                <p:nvPr/>
              </p:nvCxnSpPr>
              <p:spPr>
                <a:xfrm>
                  <a:off x="1869350" y="3216025"/>
                  <a:ext cx="0" cy="6252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sp>
              <p:nvSpPr>
                <p:cNvPr id="345" name="Google Shape;345;p27"/>
                <p:cNvSpPr txBox="1"/>
                <p:nvPr/>
              </p:nvSpPr>
              <p:spPr>
                <a:xfrm>
                  <a:off x="993675" y="2751850"/>
                  <a:ext cx="6678000" cy="46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norm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/>
                    <a:t>    128           64              32              16           8               4              2                1</a:t>
                  </a:r>
                  <a:endParaRPr/>
                </a:p>
              </p:txBody>
            </p:sp>
          </p:grpSp>
          <p:sp>
            <p:nvSpPr>
              <p:cNvPr id="346" name="Google Shape;346;p27"/>
              <p:cNvSpPr txBox="1"/>
              <p:nvPr/>
            </p:nvSpPr>
            <p:spPr>
              <a:xfrm>
                <a:off x="600457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</a:t>
                </a:r>
                <a:endParaRPr/>
              </a:p>
            </p:txBody>
          </p:sp>
          <p:sp>
            <p:nvSpPr>
              <p:cNvPr id="347" name="Google Shape;347;p27"/>
              <p:cNvSpPr txBox="1"/>
              <p:nvPr/>
            </p:nvSpPr>
            <p:spPr>
              <a:xfrm>
                <a:off x="5227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</a:t>
                </a:r>
                <a:endParaRPr/>
              </a:p>
            </p:txBody>
          </p:sp>
          <p:sp>
            <p:nvSpPr>
              <p:cNvPr id="348" name="Google Shape;348;p27"/>
              <p:cNvSpPr txBox="1"/>
              <p:nvPr/>
            </p:nvSpPr>
            <p:spPr>
              <a:xfrm>
                <a:off x="439595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</a:t>
                </a:r>
                <a:endParaRPr/>
              </a:p>
            </p:txBody>
          </p:sp>
          <p:sp>
            <p:nvSpPr>
              <p:cNvPr id="349" name="Google Shape;349;p27"/>
              <p:cNvSpPr txBox="1"/>
              <p:nvPr/>
            </p:nvSpPr>
            <p:spPr>
              <a:xfrm>
                <a:off x="3636550" y="322087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</a:t>
                </a:r>
                <a:endParaRPr/>
              </a:p>
            </p:txBody>
          </p:sp>
          <p:sp>
            <p:nvSpPr>
              <p:cNvPr id="350" name="Google Shape;350;p27"/>
              <p:cNvSpPr txBox="1"/>
              <p:nvPr/>
            </p:nvSpPr>
            <p:spPr>
              <a:xfrm>
                <a:off x="2787325" y="3234950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</a:t>
                </a:r>
                <a:endParaRPr/>
              </a:p>
            </p:txBody>
          </p:sp>
          <p:sp>
            <p:nvSpPr>
              <p:cNvPr id="351" name="Google Shape;351;p27"/>
              <p:cNvSpPr txBox="1"/>
              <p:nvPr/>
            </p:nvSpPr>
            <p:spPr>
              <a:xfrm>
                <a:off x="1938100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</a:t>
                </a:r>
                <a:endParaRPr/>
              </a:p>
            </p:txBody>
          </p:sp>
          <p:sp>
            <p:nvSpPr>
              <p:cNvPr id="352" name="Google Shape;352;p27"/>
              <p:cNvSpPr txBox="1"/>
              <p:nvPr/>
            </p:nvSpPr>
            <p:spPr>
              <a:xfrm>
                <a:off x="1088875" y="3216025"/>
                <a:ext cx="776700" cy="62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</a:t>
                </a:r>
                <a:endParaRPr/>
              </a:p>
            </p:txBody>
          </p:sp>
          <p:sp>
            <p:nvSpPr>
              <p:cNvPr id="353" name="Google Shape;353;p27"/>
              <p:cNvSpPr txBox="1"/>
              <p:nvPr/>
            </p:nvSpPr>
            <p:spPr>
              <a:xfrm>
                <a:off x="6819200" y="3244425"/>
                <a:ext cx="852600" cy="57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rm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/>
                  <a:t>      </a:t>
                </a:r>
                <a:endParaRPr/>
              </a:p>
            </p:txBody>
          </p:sp>
        </p:grp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8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Answers!</a:t>
            </a:r>
            <a:endParaRPr/>
          </a:p>
        </p:txBody>
      </p:sp>
      <p:sp>
        <p:nvSpPr>
          <p:cNvPr id="359" name="Google Shape;359;p28"/>
          <p:cNvSpPr txBox="1">
            <a:spLocks noGrp="1"/>
          </p:cNvSpPr>
          <p:nvPr>
            <p:ph type="body" idx="1"/>
          </p:nvPr>
        </p:nvSpPr>
        <p:spPr>
          <a:xfrm>
            <a:off x="369875" y="940000"/>
            <a:ext cx="8418300" cy="3791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Convert all of the following: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00100100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36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00100001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33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00111111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63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01010101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85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00000011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3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9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Other method to convert to binary</a:t>
            </a:r>
            <a:endParaRPr/>
          </a:p>
        </p:txBody>
      </p:sp>
      <p:sp>
        <p:nvSpPr>
          <p:cNvPr id="365" name="Google Shape;365;p29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52335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Let’s convert 171 to decimal using this other method.</a:t>
            </a:r>
            <a:endParaRPr dirty="0"/>
          </a:p>
          <a:p>
            <a:pPr marL="457200" lvl="0" indent="-341788" algn="l" rtl="0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1, divide 171 by 2.  Answer is 85, and remainder is 1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2, divide 85 by 2.  Answer is 42, and remainder is 1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3, divide 42 by 2.  Answer is 21, and remainder is 0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4, divide 21 by 2.  Answer is 10, and remainder is 1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5, divide 10 by 2.  Answer is 5, remainder is 0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6, divide 5 by 2.  Answer is 2, remainder is 1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7, divide 2 by 2.  Answer is 1, remainder is 0</a:t>
            </a:r>
            <a:endParaRPr dirty="0"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 dirty="0"/>
              <a:t>Step 8, divide 1 by 2.  Answer is 0, remainder is 1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Reading back just the remainders, starting from the first step as the 1’s place:  10101011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0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Try this method for yourself</a:t>
            </a:r>
            <a:endParaRPr/>
          </a:p>
        </p:txBody>
      </p:sp>
      <p:sp>
        <p:nvSpPr>
          <p:cNvPr id="371" name="Google Shape;371;p30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all these to binary using the new method: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133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52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17</a:t>
            </a:r>
            <a:br>
              <a:rPr lang="en-US"/>
            </a:br>
            <a:br>
              <a:rPr lang="en-US"/>
            </a:b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Now decide which method made more sense to you.  Memorize that one, and don’t worry about the other.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1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Other number systems</a:t>
            </a:r>
            <a:endParaRPr/>
          </a:p>
        </p:txBody>
      </p:sp>
      <p:sp>
        <p:nvSpPr>
          <p:cNvPr id="377" name="Google Shape;377;p31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Hexadecimal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Instead of having 10 digits, we have 16:</a:t>
            </a:r>
            <a:endParaRPr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0,1,2,3,4,5,6,7,8,9,A,B,C,D,E,F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Works the same way as decimal:</a:t>
            </a:r>
            <a:endParaRPr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F, 10, 11, 12, 13…1D, 1E, 1F, 20, 21…2E, 2F…30</a:t>
            </a:r>
            <a:endParaRPr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FD, FE, FF, 100, 101…FFF, 1000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Main benefit we can represent larger numbers with fewer digits.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could define any such system.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Binary, Octal, Decimal, and Hexadecimal are most popular</a:t>
            </a: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2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class problems</a:t>
            </a:r>
            <a:endParaRPr/>
          </a:p>
        </p:txBody>
      </p:sp>
      <p:sp>
        <p:nvSpPr>
          <p:cNvPr id="383" name="Google Shape;383;p32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decimal 18 to binary and hex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binary 100100100 to decimal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hex CF to decimal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Convert decimal 101 to hex</a:t>
            </a:r>
            <a:endParaRPr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Counting in Decimal</a:t>
            </a:r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As long as we are counting up to 9, we can do it with one digit.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When we run out of digits, we “increment” the digit to the left.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You could write it like this: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00, 01, 02, 03, 04, 05, 06, 07, 08, 09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10, 11, 12, 13, 14, 15, 16, 17, 18, 19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20, 21, 22, 23, 24, 25, 26, 27, 28, 29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30, 31, 32, 33, 34, 35, 36, 37, 38, 39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Simple rules, very scalable</a:t>
            </a:r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Likewise, when we get to 99, we increment the implicit 0 that is on front of it.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098, 099, 100, 101, 102, 103…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And the same at other boundaries: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998, 999, 1000, 1001, 1002, 1003….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We can keep going, our system is infinitely scalable.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999,999,999  -&gt;  1,000,000,000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999,999,999,999,999 -&gt; 1,000,000,000,000,000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Each position in Decimal is a power of 10</a:t>
            </a:r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The first position is 10^0 = 1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The second position is 10^1 = 10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The third position is 10^2 = 100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The fourth position is 10^3 = 1000</a:t>
            </a: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75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if you only had 2 digits</a:t>
            </a:r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69875" y="940000"/>
            <a:ext cx="61872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This system is called Binary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It’s useful to represent things.  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Think of a light switch: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There are only 2 states the switch can be in, on or off.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To phrase it another way:</a:t>
            </a:r>
            <a:endParaRPr dirty="0"/>
          </a:p>
          <a:p>
            <a:pPr marL="1371600" lvl="2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 dirty="0"/>
              <a:t>The switch allows electricity to pass, or it doesn’t.</a:t>
            </a:r>
            <a:endParaRPr dirty="0"/>
          </a:p>
          <a:p>
            <a:pPr marL="457200" lvl="0" indent="0" algn="l" rtl="0">
              <a:spcBef>
                <a:spcPts val="750"/>
              </a:spcBef>
              <a:spcAft>
                <a:spcPts val="0"/>
              </a:spcAft>
              <a:buNone/>
            </a:pPr>
            <a:r>
              <a:rPr lang="en-US" dirty="0"/>
              <a:t> </a:t>
            </a:r>
            <a:endParaRPr dirty="0"/>
          </a:p>
        </p:txBody>
      </p:sp>
      <p:pic>
        <p:nvPicPr>
          <p:cNvPr id="56" name="Google Shape;56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825" y="1173025"/>
            <a:ext cx="1485900" cy="236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Computers run on electricity</a:t>
            </a:r>
            <a:endParaRPr dirty="0"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All current computers operate on binary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To put it a different way, all computations is done by allowing electricity to flow or not.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Thus, for a computer to work, everything must be converted to binary.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Numbers (e.g. 97) must become binary (1100001)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Letters (e.g. A) must become binary (1000001)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Music, Videos, PDFs, Word Docs all must become binary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Counting in Binary</a:t>
            </a:r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This works the same way as decimal, but there are only 2 digits.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0, 1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If we need a bigger number than 1, we need to use positional notation to indicate we’ve moved past a single digit.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00, 01, 10, 11</a:t>
            </a:r>
            <a:endParaRPr dirty="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 dirty="0"/>
              <a:t>Likewise, once we pass 3, we’ll need 3 digits</a:t>
            </a:r>
            <a:endParaRPr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dirty="0"/>
              <a:t>00, 01, 10, 11, 100, 101, 110, 111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Think of it another way</a:t>
            </a:r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74650" algn="l" rtl="0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Each position in Binary is a power of 2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first position is 2^0 = 1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second position is 2^1 = 2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third position is 2^2 = 4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fourth position is 2^3 = 8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fifth position is 2^4 = 16</a:t>
            </a:r>
            <a:endParaRPr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Notice each time we are doubling the answer:</a:t>
            </a:r>
            <a:endParaRPr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1, 2, 4, 8, 16, 32, 64, 128, 256, 512, 1024, 2048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1691</Words>
  <Application>Microsoft Macintosh PowerPoint</Application>
  <PresentationFormat>On-screen Show (16:9)</PresentationFormat>
  <Paragraphs>263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Office Theme</vt:lpstr>
      <vt:lpstr>Binary Numbers</vt:lpstr>
      <vt:lpstr>Decimal</vt:lpstr>
      <vt:lpstr>Counting in Decimal</vt:lpstr>
      <vt:lpstr>Simple rules, very scalable</vt:lpstr>
      <vt:lpstr>Each position in Decimal is a power of 10</vt:lpstr>
      <vt:lpstr>What if you only had 2 digits</vt:lpstr>
      <vt:lpstr>Computers run on electricity</vt:lpstr>
      <vt:lpstr>Counting in Binary</vt:lpstr>
      <vt:lpstr>Think of it another way</vt:lpstr>
      <vt:lpstr>When you need to convert to or from binary…</vt:lpstr>
      <vt:lpstr>Convert 42 from Decimal to Binary</vt:lpstr>
      <vt:lpstr>Convert 42 from Decimal to Binary</vt:lpstr>
      <vt:lpstr>Convert 42 from Decimal to Binary</vt:lpstr>
      <vt:lpstr>Convert 42 from Decimal to Binary</vt:lpstr>
      <vt:lpstr>Let’s do more practice</vt:lpstr>
      <vt:lpstr>Let’s convert 100</vt:lpstr>
      <vt:lpstr>Let’s convert 150</vt:lpstr>
      <vt:lpstr>Your turn!</vt:lpstr>
      <vt:lpstr>Answers</vt:lpstr>
      <vt:lpstr>Going the other way</vt:lpstr>
      <vt:lpstr>Going the other way</vt:lpstr>
      <vt:lpstr>Your turn</vt:lpstr>
      <vt:lpstr>Answers!</vt:lpstr>
      <vt:lpstr>Other method to convert to binary</vt:lpstr>
      <vt:lpstr>Try this method for yourself</vt:lpstr>
      <vt:lpstr>Other number systems</vt:lpstr>
      <vt:lpstr>In class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Numbers</dc:title>
  <cp:lastModifiedBy>Microsoft Office User</cp:lastModifiedBy>
  <cp:revision>3</cp:revision>
  <dcterms:modified xsi:type="dcterms:W3CDTF">2023-01-03T19:00:18Z</dcterms:modified>
</cp:coreProperties>
</file>