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p:restoredTop sz="94694"/>
  </p:normalViewPr>
  <p:slideViewPr>
    <p:cSldViewPr snapToGrid="0">
      <p:cViewPr varScale="1">
        <p:scale>
          <a:sx n="161" d="100"/>
          <a:sy n="161" d="100"/>
        </p:scale>
        <p:origin x="114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lcolm" userId="6fbabce8-ec94-4dd3-b118-672eb69ae1ad" providerId="ADAL" clId="{2E5B2885-856E-C54D-8AEF-D07A936FA454}"/>
    <pc:docChg chg="modSld">
      <pc:chgData name="Douglas Malcolm" userId="6fbabce8-ec94-4dd3-b118-672eb69ae1ad" providerId="ADAL" clId="{2E5B2885-856E-C54D-8AEF-D07A936FA454}" dt="2022-08-22T14:25:17.689" v="8" actId="20577"/>
      <pc:docMkLst>
        <pc:docMk/>
      </pc:docMkLst>
      <pc:sldChg chg="modSp mod">
        <pc:chgData name="Douglas Malcolm" userId="6fbabce8-ec94-4dd3-b118-672eb69ae1ad" providerId="ADAL" clId="{2E5B2885-856E-C54D-8AEF-D07A936FA454}" dt="2022-08-22T14:25:17.689" v="8" actId="20577"/>
        <pc:sldMkLst>
          <pc:docMk/>
          <pc:sldMk cId="0" sldId="256"/>
        </pc:sldMkLst>
        <pc:spChg chg="mod">
          <ac:chgData name="Douglas Malcolm" userId="6fbabce8-ec94-4dd3-b118-672eb69ae1ad" providerId="ADAL" clId="{2E5B2885-856E-C54D-8AEF-D07A936FA454}" dt="2022-08-22T14:25:17.689" v="8" actId="20577"/>
          <ac:spMkLst>
            <pc:docMk/>
            <pc:sldMk cId="0" sldId="256"/>
            <ac:spMk id="25" creationId="{00000000-0000-0000-0000-000000000000}"/>
          </ac:spMkLst>
        </pc:spChg>
      </pc:sldChg>
      <pc:sldChg chg="modSp mod">
        <pc:chgData name="Douglas Malcolm" userId="6fbabce8-ec94-4dd3-b118-672eb69ae1ad" providerId="ADAL" clId="{2E5B2885-856E-C54D-8AEF-D07A936FA454}" dt="2022-08-22T14:10:37.813" v="6" actId="1076"/>
        <pc:sldMkLst>
          <pc:docMk/>
          <pc:sldMk cId="0" sldId="277"/>
        </pc:sldMkLst>
        <pc:picChg chg="mod">
          <ac:chgData name="Douglas Malcolm" userId="6fbabce8-ec94-4dd3-b118-672eb69ae1ad" providerId="ADAL" clId="{2E5B2885-856E-C54D-8AEF-D07A936FA454}" dt="2022-08-22T14:10:35.392" v="5" actId="1076"/>
          <ac:picMkLst>
            <pc:docMk/>
            <pc:sldMk cId="0" sldId="277"/>
            <ac:picMk id="165" creationId="{00000000-0000-0000-0000-000000000000}"/>
          </ac:picMkLst>
        </pc:picChg>
        <pc:picChg chg="mod">
          <ac:chgData name="Douglas Malcolm" userId="6fbabce8-ec94-4dd3-b118-672eb69ae1ad" providerId="ADAL" clId="{2E5B2885-856E-C54D-8AEF-D07A936FA454}" dt="2022-08-22T14:10:37.813" v="6" actId="1076"/>
          <ac:picMkLst>
            <pc:docMk/>
            <pc:sldMk cId="0" sldId="277"/>
            <ac:picMk id="166" creationId="{00000000-0000-0000-0000-000000000000}"/>
          </ac:picMkLst>
        </pc:picChg>
      </pc:sldChg>
    </pc:docChg>
  </pc:docChgLst>
  <pc:docChgLst>
    <pc:chgData name="Douglas Malcolm" userId="6fbabce8-ec94-4dd3-b118-672eb69ae1ad" providerId="ADAL" clId="{E481521A-A780-4241-9FFF-B77F71CB40D6}"/>
    <pc:docChg chg="modSld">
      <pc:chgData name="Douglas Malcolm" userId="6fbabce8-ec94-4dd3-b118-672eb69ae1ad" providerId="ADAL" clId="{E481521A-A780-4241-9FFF-B77F71CB40D6}" dt="2023-01-03T18:59:31.805" v="13" actId="20577"/>
      <pc:docMkLst>
        <pc:docMk/>
      </pc:docMkLst>
      <pc:sldChg chg="modSp mod">
        <pc:chgData name="Douglas Malcolm" userId="6fbabce8-ec94-4dd3-b118-672eb69ae1ad" providerId="ADAL" clId="{E481521A-A780-4241-9FFF-B77F71CB40D6}" dt="2023-01-03T18:58:43.346" v="6" actId="20577"/>
        <pc:sldMkLst>
          <pc:docMk/>
          <pc:sldMk cId="0" sldId="256"/>
        </pc:sldMkLst>
        <pc:spChg chg="mod">
          <ac:chgData name="Douglas Malcolm" userId="6fbabce8-ec94-4dd3-b118-672eb69ae1ad" providerId="ADAL" clId="{E481521A-A780-4241-9FFF-B77F71CB40D6}" dt="2023-01-03T18:58:43.346" v="6" actId="20577"/>
          <ac:spMkLst>
            <pc:docMk/>
            <pc:sldMk cId="0" sldId="256"/>
            <ac:spMk id="25" creationId="{00000000-0000-0000-0000-000000000000}"/>
          </ac:spMkLst>
        </pc:spChg>
      </pc:sldChg>
      <pc:sldChg chg="modSp mod">
        <pc:chgData name="Douglas Malcolm" userId="6fbabce8-ec94-4dd3-b118-672eb69ae1ad" providerId="ADAL" clId="{E481521A-A780-4241-9FFF-B77F71CB40D6}" dt="2023-01-03T18:59:31.805" v="13" actId="20577"/>
        <pc:sldMkLst>
          <pc:docMk/>
          <pc:sldMk cId="0" sldId="282"/>
        </pc:sldMkLst>
        <pc:spChg chg="mod">
          <ac:chgData name="Douglas Malcolm" userId="6fbabce8-ec94-4dd3-b118-672eb69ae1ad" providerId="ADAL" clId="{E481521A-A780-4241-9FFF-B77F71CB40D6}" dt="2023-01-03T18:59:31.805" v="13" actId="20577"/>
          <ac:spMkLst>
            <pc:docMk/>
            <pc:sldMk cId="0" sldId="282"/>
            <ac:spMk id="199" creationId="{00000000-0000-0000-0000-000000000000}"/>
          </ac:spMkLst>
        </pc:spChg>
      </pc:sldChg>
      <pc:sldChg chg="modSp mod">
        <pc:chgData name="Douglas Malcolm" userId="6fbabce8-ec94-4dd3-b118-672eb69ae1ad" providerId="ADAL" clId="{E481521A-A780-4241-9FFF-B77F71CB40D6}" dt="2023-01-03T18:59:27.167" v="9" actId="20577"/>
        <pc:sldMkLst>
          <pc:docMk/>
          <pc:sldMk cId="0" sldId="283"/>
        </pc:sldMkLst>
        <pc:spChg chg="mod">
          <ac:chgData name="Douglas Malcolm" userId="6fbabce8-ec94-4dd3-b118-672eb69ae1ad" providerId="ADAL" clId="{E481521A-A780-4241-9FFF-B77F71CB40D6}" dt="2023-01-03T18:59:27.167" v="9" actId="20577"/>
          <ac:spMkLst>
            <pc:docMk/>
            <pc:sldMk cId="0" sldId="283"/>
            <ac:spMk id="2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 name="Google Shape;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2a44e6a80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2a44e6a80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2a44e6a80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2a44e6a80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a44e6a804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a44e6a80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a44e6a80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a44e6a8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a44e6a804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2a44e6a8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2a44e6a80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2a44e6a80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a44e6a804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a44e6a80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87e3cee3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87e3cee3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87e3cee3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87e3cee3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2a44e6a80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2a44e6a80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87e3cee3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87e3cee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a44e6a80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2a44e6a80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a44e6a804_0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2a44e6a80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a44e6a80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2a44e6a80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a44e6a804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a44e6a80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2a44e6a804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2a44e6a80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a44e6a80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a44e6a80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a44e6a804_0_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a44e6a80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2a44e6a804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2a44e6a80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a44e6a804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2a44e6a80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a44e6a804_0_1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2a44e6a80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287e3cee3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1287e3cee3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a44e6a804_0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2a44e6a80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2a44e6a804_0_1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2a44e6a80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a44e6a80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2a44e6a80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a44e6a804_0_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2a44e6a80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287e3cee3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287e3cee3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1287e3cee35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1287e3cee3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287e3cee3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1287e3cee3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87e3cee35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87e3cee3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287e3cee35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287e3cee3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287e3cee3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287e3cee3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69875" y="381700"/>
            <a:ext cx="8418300" cy="57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369875" y="940001"/>
            <a:ext cx="8418300" cy="3761400"/>
          </a:xfrm>
          <a:prstGeom prst="rect">
            <a:avLst/>
          </a:prstGeom>
          <a:noFill/>
          <a:ln>
            <a:noFill/>
          </a:ln>
        </p:spPr>
        <p:txBody>
          <a:bodyPr spcFirstLastPara="1" wrap="square" lIns="91425" tIns="45700" rIns="91425" bIns="45700" anchor="t" anchorCtr="0">
            <a:normAutofit/>
          </a:bodyPr>
          <a:lstStyle>
            <a:lvl1pPr marL="457200" lvl="0" indent="-374650" algn="l">
              <a:lnSpc>
                <a:spcPct val="90000"/>
              </a:lnSpc>
              <a:spcBef>
                <a:spcPts val="750"/>
              </a:spcBef>
              <a:spcAft>
                <a:spcPts val="0"/>
              </a:spcAft>
              <a:buClr>
                <a:schemeClr val="dk1"/>
              </a:buClr>
              <a:buSzPts val="2300"/>
              <a:buChar char="•"/>
              <a:defRPr sz="2600"/>
            </a:lvl1pPr>
            <a:lvl2pPr marL="914400" lvl="1" indent="-381000" algn="l">
              <a:lnSpc>
                <a:spcPct val="90000"/>
              </a:lnSpc>
              <a:spcBef>
                <a:spcPts val="375"/>
              </a:spcBef>
              <a:spcAft>
                <a:spcPts val="0"/>
              </a:spcAft>
              <a:buClr>
                <a:schemeClr val="dk1"/>
              </a:buClr>
              <a:buSzPts val="2400"/>
              <a:buChar char="•"/>
              <a:defRPr sz="2400"/>
            </a:lvl2pPr>
            <a:lvl3pPr marL="1371600" lvl="2" indent="-387350" algn="l">
              <a:lnSpc>
                <a:spcPct val="90000"/>
              </a:lnSpc>
              <a:spcBef>
                <a:spcPts val="375"/>
              </a:spcBef>
              <a:spcAft>
                <a:spcPts val="0"/>
              </a:spcAft>
              <a:buClr>
                <a:schemeClr val="dk1"/>
              </a:buClr>
              <a:buSzPts val="2500"/>
              <a:buChar char="•"/>
              <a:defRPr sz="2200"/>
            </a:lvl3pPr>
            <a:lvl4pPr marL="1828800" lvl="3" indent="-355600" algn="l">
              <a:lnSpc>
                <a:spcPct val="90000"/>
              </a:lnSpc>
              <a:spcBef>
                <a:spcPts val="375"/>
              </a:spcBef>
              <a:spcAft>
                <a:spcPts val="0"/>
              </a:spcAft>
              <a:buClr>
                <a:schemeClr val="dk1"/>
              </a:buClr>
              <a:buSzPts val="2000"/>
              <a:buChar char="•"/>
              <a:defRPr sz="2000"/>
            </a:lvl4pPr>
            <a:lvl5pPr marL="2286000" lvl="4" indent="-342900" algn="l">
              <a:lnSpc>
                <a:spcPct val="90000"/>
              </a:lnSpc>
              <a:spcBef>
                <a:spcPts val="375"/>
              </a:spcBef>
              <a:spcAft>
                <a:spcPts val="0"/>
              </a:spcAft>
              <a:buClr>
                <a:schemeClr val="dk1"/>
              </a:buClr>
              <a:buSzPts val="1800"/>
              <a:buChar char="•"/>
              <a:defRPr sz="1800"/>
            </a:lvl5pPr>
            <a:lvl6pPr marL="2743200" lvl="5" indent="-330200" algn="l">
              <a:lnSpc>
                <a:spcPct val="90000"/>
              </a:lnSpc>
              <a:spcBef>
                <a:spcPts val="375"/>
              </a:spcBef>
              <a:spcAft>
                <a:spcPts val="0"/>
              </a:spcAft>
              <a:buClr>
                <a:schemeClr val="dk1"/>
              </a:buClr>
              <a:buSzPts val="1600"/>
              <a:buChar char="•"/>
              <a:defRPr sz="1600"/>
            </a:lvl6pPr>
            <a:lvl7pPr marL="3200400" lvl="6" indent="-317500" algn="l">
              <a:lnSpc>
                <a:spcPct val="90000"/>
              </a:lnSpc>
              <a:spcBef>
                <a:spcPts val="375"/>
              </a:spcBef>
              <a:spcAft>
                <a:spcPts val="0"/>
              </a:spcAft>
              <a:buClr>
                <a:schemeClr val="dk1"/>
              </a:buClr>
              <a:buSzPts val="1400"/>
              <a:buChar char="•"/>
              <a:defRPr sz="1400"/>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88200" y="366625"/>
            <a:ext cx="8400000" cy="571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628650" y="4936311"/>
            <a:ext cx="2057400" cy="14283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028950" y="4936311"/>
            <a:ext cx="3086100" cy="14283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457950" y="4936311"/>
            <a:ext cx="2057400" cy="14283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Arial"/>
                <a:ea typeface="Arial"/>
                <a:cs typeface="Arial"/>
                <a:sym typeface="Arial"/>
              </a:defRPr>
            </a:lvl1pPr>
            <a:lvl2pPr marL="0" marR="0" lvl="1" indent="0" algn="r" rtl="0">
              <a:spcBef>
                <a:spcPts val="0"/>
              </a:spcBef>
              <a:buNone/>
              <a:defRPr sz="800" b="0" i="0" u="none" strike="noStrike" cap="none">
                <a:solidFill>
                  <a:srgbClr val="888888"/>
                </a:solidFill>
                <a:latin typeface="Arial"/>
                <a:ea typeface="Arial"/>
                <a:cs typeface="Arial"/>
                <a:sym typeface="Arial"/>
              </a:defRPr>
            </a:lvl2pPr>
            <a:lvl3pPr marL="0" marR="0" lvl="2" indent="0" algn="r" rtl="0">
              <a:spcBef>
                <a:spcPts val="0"/>
              </a:spcBef>
              <a:buNone/>
              <a:defRPr sz="800" b="0" i="0" u="none" strike="noStrike" cap="none">
                <a:solidFill>
                  <a:srgbClr val="888888"/>
                </a:solidFill>
                <a:latin typeface="Arial"/>
                <a:ea typeface="Arial"/>
                <a:cs typeface="Arial"/>
                <a:sym typeface="Arial"/>
              </a:defRPr>
            </a:lvl3pPr>
            <a:lvl4pPr marL="0" marR="0" lvl="3" indent="0" algn="r" rtl="0">
              <a:spcBef>
                <a:spcPts val="0"/>
              </a:spcBef>
              <a:buNone/>
              <a:defRPr sz="800" b="0" i="0" u="none" strike="noStrike" cap="none">
                <a:solidFill>
                  <a:srgbClr val="888888"/>
                </a:solidFill>
                <a:latin typeface="Arial"/>
                <a:ea typeface="Arial"/>
                <a:cs typeface="Arial"/>
                <a:sym typeface="Arial"/>
              </a:defRPr>
            </a:lvl4pPr>
            <a:lvl5pPr marL="0" marR="0" lvl="4" indent="0" algn="r" rtl="0">
              <a:spcBef>
                <a:spcPts val="0"/>
              </a:spcBef>
              <a:buNone/>
              <a:defRPr sz="800" b="0" i="0" u="none" strike="noStrike" cap="none">
                <a:solidFill>
                  <a:srgbClr val="888888"/>
                </a:solidFill>
                <a:latin typeface="Arial"/>
                <a:ea typeface="Arial"/>
                <a:cs typeface="Arial"/>
                <a:sym typeface="Arial"/>
              </a:defRPr>
            </a:lvl5pPr>
            <a:lvl6pPr marL="0" marR="0" lvl="5" indent="0" algn="r" rtl="0">
              <a:spcBef>
                <a:spcPts val="0"/>
              </a:spcBef>
              <a:buNone/>
              <a:defRPr sz="800" b="0" i="0" u="none" strike="noStrike" cap="none">
                <a:solidFill>
                  <a:srgbClr val="888888"/>
                </a:solidFill>
                <a:latin typeface="Arial"/>
                <a:ea typeface="Arial"/>
                <a:cs typeface="Arial"/>
                <a:sym typeface="Arial"/>
              </a:defRPr>
            </a:lvl6pPr>
            <a:lvl7pPr marL="0" marR="0" lvl="6" indent="0" algn="r" rtl="0">
              <a:spcBef>
                <a:spcPts val="0"/>
              </a:spcBef>
              <a:buNone/>
              <a:defRPr sz="800" b="0" i="0" u="none" strike="noStrike" cap="none">
                <a:solidFill>
                  <a:srgbClr val="888888"/>
                </a:solidFill>
                <a:latin typeface="Arial"/>
                <a:ea typeface="Arial"/>
                <a:cs typeface="Arial"/>
                <a:sym typeface="Arial"/>
              </a:defRPr>
            </a:lvl7pPr>
            <a:lvl8pPr marL="0" marR="0" lvl="7" indent="0" algn="r" rtl="0">
              <a:spcBef>
                <a:spcPts val="0"/>
              </a:spcBef>
              <a:buNone/>
              <a:defRPr sz="800" b="0" i="0" u="none" strike="noStrike" cap="none">
                <a:solidFill>
                  <a:srgbClr val="888888"/>
                </a:solidFill>
                <a:latin typeface="Arial"/>
                <a:ea typeface="Arial"/>
                <a:cs typeface="Arial"/>
                <a:sym typeface="Arial"/>
              </a:defRPr>
            </a:lvl8pPr>
            <a:lvl9pPr marL="0" marR="0" lvl="8" indent="0" algn="r" rtl="0">
              <a:spcBef>
                <a:spcPts val="0"/>
              </a:spcBef>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Arial"/>
              <a:buNone/>
            </a:pPr>
            <a:r>
              <a:rPr lang="en-US"/>
              <a:t>Computer Components</a:t>
            </a:r>
            <a:endParaRPr/>
          </a:p>
        </p:txBody>
      </p:sp>
      <p:sp>
        <p:nvSpPr>
          <p:cNvPr id="25" name="Google Shape;25;p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dirty="0"/>
              <a:t>Module 1</a:t>
            </a:r>
          </a:p>
          <a:p>
            <a:pPr marL="0" lvl="0" indent="0" algn="ctr" rtl="0">
              <a:lnSpc>
                <a:spcPct val="90000"/>
              </a:lnSpc>
              <a:spcBef>
                <a:spcPts val="0"/>
              </a:spcBef>
              <a:spcAft>
                <a:spcPts val="0"/>
              </a:spcAft>
              <a:buClr>
                <a:schemeClr val="dk1"/>
              </a:buClr>
              <a:buSzPts val="1800"/>
              <a:buNone/>
            </a:pPr>
            <a:r>
              <a:rPr lang="en-US" dirty="0"/>
              <a:t>Part 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Cores and speed</a:t>
            </a:r>
            <a:endParaRPr/>
          </a:p>
        </p:txBody>
      </p:sp>
      <p:sp>
        <p:nvSpPr>
          <p:cNvPr id="84" name="Google Shape;84;p15"/>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Each CPU operates at a particular clock speed.</a:t>
            </a:r>
            <a:endParaRPr dirty="0"/>
          </a:p>
          <a:p>
            <a:pPr marL="914400" lvl="1" indent="-381000" algn="l" rtl="0">
              <a:spcBef>
                <a:spcPts val="0"/>
              </a:spcBef>
              <a:spcAft>
                <a:spcPts val="0"/>
              </a:spcAft>
              <a:buSzPts val="2400"/>
              <a:buChar char="○"/>
            </a:pPr>
            <a:r>
              <a:rPr lang="en-US" dirty="0"/>
              <a:t>You may have a 3.2Ghz CPU, which means its clock runs at 3,200,000,000 ticks per second.</a:t>
            </a:r>
            <a:endParaRPr dirty="0"/>
          </a:p>
          <a:p>
            <a:pPr marL="914400" lvl="1" indent="-381000" algn="l" rtl="0">
              <a:spcBef>
                <a:spcPts val="0"/>
              </a:spcBef>
              <a:spcAft>
                <a:spcPts val="0"/>
              </a:spcAft>
              <a:buSzPts val="2400"/>
              <a:buChar char="○"/>
            </a:pPr>
            <a:r>
              <a:rPr lang="en-US" dirty="0"/>
              <a:t>A CPU can generally do one operation per tick of the clock.  So, a 3.2Ghz CPU can perform 3.2 billion additions per second.</a:t>
            </a:r>
            <a:endParaRPr dirty="0"/>
          </a:p>
          <a:p>
            <a:pPr marL="457200" lvl="0" indent="-374650" algn="l" rtl="0">
              <a:spcBef>
                <a:spcPts val="0"/>
              </a:spcBef>
              <a:spcAft>
                <a:spcPts val="0"/>
              </a:spcAft>
              <a:buSzPts val="2300"/>
              <a:buChar char="●"/>
            </a:pPr>
            <a:r>
              <a:rPr lang="en-US" dirty="0"/>
              <a:t>Additionally modern CPUs often have multiple cores.  Each core acts as an independent CPU.  Thus a 4 core CPU that runs at 3.2Ghz can do 4x3.2 billion additions per second</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RAM - Random Access Memory</a:t>
            </a:r>
            <a:endParaRPr/>
          </a:p>
        </p:txBody>
      </p:sp>
      <p:sp>
        <p:nvSpPr>
          <p:cNvPr id="90" name="Google Shape;90;p16"/>
          <p:cNvSpPr txBox="1">
            <a:spLocks noGrp="1"/>
          </p:cNvSpPr>
          <p:nvPr>
            <p:ph type="body" idx="1"/>
          </p:nvPr>
        </p:nvSpPr>
        <p:spPr>
          <a:xfrm>
            <a:off x="369875" y="940000"/>
            <a:ext cx="5463600" cy="3815100"/>
          </a:xfrm>
          <a:prstGeom prst="rect">
            <a:avLst/>
          </a:prstGeom>
        </p:spPr>
        <p:txBody>
          <a:bodyPr spcFirstLastPara="1" wrap="square" lIns="91425" tIns="45700" rIns="91425" bIns="45700" anchor="t" anchorCtr="0">
            <a:normAutofit fontScale="92500"/>
          </a:bodyPr>
          <a:lstStyle/>
          <a:p>
            <a:pPr marL="457200" lvl="0" indent="-374650" algn="l" rtl="0">
              <a:spcBef>
                <a:spcPts val="750"/>
              </a:spcBef>
              <a:spcAft>
                <a:spcPts val="0"/>
              </a:spcAft>
              <a:buSzPts val="2300"/>
              <a:buChar char="●"/>
            </a:pPr>
            <a:r>
              <a:rPr lang="en-US" dirty="0"/>
              <a:t>RAM is where the computer holds information while it’s booted.</a:t>
            </a:r>
            <a:endParaRPr dirty="0"/>
          </a:p>
          <a:p>
            <a:pPr marL="457200" lvl="0" indent="-374650" algn="l" rtl="0">
              <a:spcBef>
                <a:spcPts val="0"/>
              </a:spcBef>
              <a:spcAft>
                <a:spcPts val="0"/>
              </a:spcAft>
              <a:buSzPts val="2300"/>
              <a:buChar char="●"/>
            </a:pPr>
            <a:r>
              <a:rPr lang="en-US" dirty="0"/>
              <a:t>Think of it this way:  It’s how much the computer can think about at once.</a:t>
            </a:r>
            <a:endParaRPr dirty="0"/>
          </a:p>
          <a:p>
            <a:pPr marL="457200" lvl="0" indent="-374650" algn="l" rtl="0">
              <a:spcBef>
                <a:spcPts val="0"/>
              </a:spcBef>
              <a:spcAft>
                <a:spcPts val="0"/>
              </a:spcAft>
              <a:buSzPts val="2300"/>
              <a:buChar char="●"/>
            </a:pPr>
            <a:r>
              <a:rPr lang="en-US" dirty="0"/>
              <a:t>Typically, 4GB, 8GB, 16GB, 32GB</a:t>
            </a:r>
            <a:endParaRPr dirty="0"/>
          </a:p>
          <a:p>
            <a:pPr marL="457200" lvl="0" indent="-374650" algn="l" rtl="0">
              <a:spcBef>
                <a:spcPts val="0"/>
              </a:spcBef>
              <a:spcAft>
                <a:spcPts val="0"/>
              </a:spcAft>
              <a:buSzPts val="2300"/>
              <a:buChar char="●"/>
            </a:pPr>
            <a:r>
              <a:rPr lang="en-US" dirty="0"/>
              <a:t>Each application you open (e.g.: Chrome/Safari uses some amount of RAM while you are using it)</a:t>
            </a:r>
            <a:endParaRPr dirty="0"/>
          </a:p>
        </p:txBody>
      </p:sp>
      <p:pic>
        <p:nvPicPr>
          <p:cNvPr id="91" name="Google Shape;91;p16"/>
          <p:cNvPicPr preferRelativeResize="0"/>
          <p:nvPr/>
        </p:nvPicPr>
        <p:blipFill>
          <a:blip r:embed="rId3">
            <a:alphaModFix/>
          </a:blip>
          <a:stretch>
            <a:fillRect/>
          </a:stretch>
        </p:blipFill>
        <p:spPr>
          <a:xfrm>
            <a:off x="5966750" y="1650525"/>
            <a:ext cx="2821424" cy="2116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Motherboard</a:t>
            </a:r>
            <a:endParaRPr/>
          </a:p>
        </p:txBody>
      </p:sp>
      <p:sp>
        <p:nvSpPr>
          <p:cNvPr id="97" name="Google Shape;97;p17"/>
          <p:cNvSpPr txBox="1">
            <a:spLocks noGrp="1"/>
          </p:cNvSpPr>
          <p:nvPr>
            <p:ph type="body" idx="1"/>
          </p:nvPr>
        </p:nvSpPr>
        <p:spPr>
          <a:xfrm>
            <a:off x="369875" y="940000"/>
            <a:ext cx="51009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Most of the components in a computer plug into a main board called a motherboard.</a:t>
            </a:r>
            <a:endParaRPr/>
          </a:p>
          <a:p>
            <a:pPr marL="457200" lvl="0" indent="-374650" algn="l" rtl="0">
              <a:spcBef>
                <a:spcPts val="0"/>
              </a:spcBef>
              <a:spcAft>
                <a:spcPts val="0"/>
              </a:spcAft>
              <a:buSzPts val="2300"/>
              <a:buChar char="●"/>
            </a:pPr>
            <a:r>
              <a:rPr lang="en-US"/>
              <a:t>It’s responsible for moving information from one device to the next</a:t>
            </a:r>
            <a:endParaRPr/>
          </a:p>
        </p:txBody>
      </p:sp>
      <p:pic>
        <p:nvPicPr>
          <p:cNvPr id="98" name="Google Shape;98;p17"/>
          <p:cNvPicPr preferRelativeResize="0"/>
          <p:nvPr/>
        </p:nvPicPr>
        <p:blipFill>
          <a:blip r:embed="rId3">
            <a:alphaModFix/>
          </a:blip>
          <a:stretch>
            <a:fillRect/>
          </a:stretch>
        </p:blipFill>
        <p:spPr>
          <a:xfrm>
            <a:off x="5384825" y="577000"/>
            <a:ext cx="3403350" cy="2552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GPU - Graphics Processing Unit</a:t>
            </a:r>
            <a:endParaRPr/>
          </a:p>
        </p:txBody>
      </p:sp>
      <p:sp>
        <p:nvSpPr>
          <p:cNvPr id="104" name="Google Shape;104;p18"/>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Drawing games, rendering video, doing 3D modeling all requires the computer to be able to draw things.</a:t>
            </a:r>
            <a:endParaRPr/>
          </a:p>
          <a:p>
            <a:pPr marL="457200" lvl="0" indent="-374650" algn="l" rtl="0">
              <a:spcBef>
                <a:spcPts val="0"/>
              </a:spcBef>
              <a:spcAft>
                <a:spcPts val="0"/>
              </a:spcAft>
              <a:buSzPts val="2300"/>
              <a:buChar char="●"/>
            </a:pPr>
            <a:r>
              <a:rPr lang="en-US"/>
              <a:t>Computer graphics involve a lot of math.</a:t>
            </a:r>
            <a:endParaRPr/>
          </a:p>
          <a:p>
            <a:pPr marL="914400" lvl="1" indent="-381000" algn="l" rtl="0">
              <a:spcBef>
                <a:spcPts val="0"/>
              </a:spcBef>
              <a:spcAft>
                <a:spcPts val="0"/>
              </a:spcAft>
              <a:buSzPts val="2400"/>
              <a:buChar char="○"/>
            </a:pPr>
            <a:r>
              <a:rPr lang="en-US"/>
              <a:t>Matrix math is used a lot to calculate how objects move on the screen</a:t>
            </a:r>
            <a:endParaRPr/>
          </a:p>
          <a:p>
            <a:pPr marL="457200" lvl="0" indent="-374650" algn="l" rtl="0">
              <a:spcBef>
                <a:spcPts val="0"/>
              </a:spcBef>
              <a:spcAft>
                <a:spcPts val="0"/>
              </a:spcAft>
              <a:buSzPts val="2300"/>
              <a:buChar char="●"/>
            </a:pPr>
            <a:r>
              <a:rPr lang="en-US"/>
              <a:t>As such, there are operations that you have to do over and over.  While they can be done on the CPU, it would be better if you had specialized hardware that’s dedicated to these types of operations</a:t>
            </a:r>
            <a:endParaRPr/>
          </a:p>
          <a:p>
            <a:pPr marL="457200" lvl="0" indent="-374650" algn="l" rtl="0">
              <a:spcBef>
                <a:spcPts val="0"/>
              </a:spcBef>
              <a:spcAft>
                <a:spcPts val="0"/>
              </a:spcAft>
              <a:buSzPts val="2300"/>
              <a:buChar char="●"/>
            </a:pPr>
            <a:r>
              <a:rPr lang="en-US"/>
              <a:t>Introducing graphics cards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Graphics Cards</a:t>
            </a:r>
            <a:endParaRPr/>
          </a:p>
        </p:txBody>
      </p:sp>
      <p:sp>
        <p:nvSpPr>
          <p:cNvPr id="110" name="Google Shape;110;p19"/>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Pretty much all computers have a GPU, sometimes it’s built into the CPU, sometimes it’s a separate card.</a:t>
            </a:r>
            <a:endParaRPr/>
          </a:p>
          <a:p>
            <a:pPr marL="457200" lvl="0" indent="-374650" algn="l" rtl="0">
              <a:spcBef>
                <a:spcPts val="0"/>
              </a:spcBef>
              <a:spcAft>
                <a:spcPts val="0"/>
              </a:spcAft>
              <a:buSzPts val="2300"/>
              <a:buChar char="●"/>
            </a:pPr>
            <a:r>
              <a:rPr lang="en-US"/>
              <a:t>These cards typically have ports</a:t>
            </a:r>
            <a:br>
              <a:rPr lang="en-US"/>
            </a:br>
            <a:r>
              <a:rPr lang="en-US"/>
              <a:t>to connector monitors on the side</a:t>
            </a:r>
            <a:endParaRPr/>
          </a:p>
          <a:p>
            <a:pPr marL="457200" lvl="0" indent="-374650" algn="l" rtl="0">
              <a:spcBef>
                <a:spcPts val="0"/>
              </a:spcBef>
              <a:spcAft>
                <a:spcPts val="0"/>
              </a:spcAft>
              <a:buSzPts val="2300"/>
              <a:buChar char="●"/>
            </a:pPr>
            <a:r>
              <a:rPr lang="en-US"/>
              <a:t>They often have lots of fans to </a:t>
            </a:r>
            <a:br>
              <a:rPr lang="en-US"/>
            </a:br>
            <a:r>
              <a:rPr lang="en-US"/>
              <a:t>keep them cool</a:t>
            </a:r>
            <a:endParaRPr/>
          </a:p>
          <a:p>
            <a:pPr marL="457200" lvl="0" indent="-374650" algn="l" rtl="0">
              <a:spcBef>
                <a:spcPts val="0"/>
              </a:spcBef>
              <a:spcAft>
                <a:spcPts val="0"/>
              </a:spcAft>
              <a:buSzPts val="2300"/>
              <a:buChar char="●"/>
            </a:pPr>
            <a:r>
              <a:rPr lang="en-US"/>
              <a:t>Due to their specialized math capabilities, they are also useful for various cryptographic problems.</a:t>
            </a:r>
            <a:endParaRPr/>
          </a:p>
        </p:txBody>
      </p:sp>
      <p:pic>
        <p:nvPicPr>
          <p:cNvPr id="111" name="Google Shape;111;p19"/>
          <p:cNvPicPr preferRelativeResize="0"/>
          <p:nvPr/>
        </p:nvPicPr>
        <p:blipFill>
          <a:blip r:embed="rId3">
            <a:alphaModFix/>
          </a:blip>
          <a:stretch>
            <a:fillRect/>
          </a:stretch>
        </p:blipFill>
        <p:spPr>
          <a:xfrm>
            <a:off x="6069575" y="1801225"/>
            <a:ext cx="2485050" cy="1593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Storage Devices</a:t>
            </a:r>
            <a:endParaRPr/>
          </a:p>
        </p:txBody>
      </p:sp>
      <p:sp>
        <p:nvSpPr>
          <p:cNvPr id="117" name="Google Shape;117;p20"/>
          <p:cNvSpPr txBox="1">
            <a:spLocks noGrp="1"/>
          </p:cNvSpPr>
          <p:nvPr>
            <p:ph type="body" idx="1"/>
          </p:nvPr>
        </p:nvSpPr>
        <p:spPr>
          <a:xfrm>
            <a:off x="369875" y="940000"/>
            <a:ext cx="53790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Hold information while the computer is off</a:t>
            </a:r>
            <a:endParaRPr dirty="0"/>
          </a:p>
          <a:p>
            <a:pPr marL="914400" lvl="1" indent="-381000" algn="l" rtl="0">
              <a:spcBef>
                <a:spcPts val="0"/>
              </a:spcBef>
              <a:spcAft>
                <a:spcPts val="0"/>
              </a:spcAft>
              <a:buSzPts val="2400"/>
              <a:buChar char="○"/>
            </a:pPr>
            <a:r>
              <a:rPr lang="en-US" dirty="0"/>
              <a:t>This is where all your documents, games and other stuff is stored.</a:t>
            </a:r>
            <a:endParaRPr dirty="0"/>
          </a:p>
          <a:p>
            <a:pPr marL="914400" lvl="1" indent="-381000" algn="l" rtl="0">
              <a:spcBef>
                <a:spcPts val="0"/>
              </a:spcBef>
              <a:spcAft>
                <a:spcPts val="0"/>
              </a:spcAft>
              <a:buSzPts val="2400"/>
              <a:buChar char="○"/>
            </a:pPr>
            <a:r>
              <a:rPr lang="en-US" dirty="0"/>
              <a:t>Typically, sizes are in TB</a:t>
            </a:r>
            <a:endParaRPr dirty="0"/>
          </a:p>
          <a:p>
            <a:pPr marL="457200" lvl="0" indent="-374650" algn="l" rtl="0">
              <a:spcBef>
                <a:spcPts val="0"/>
              </a:spcBef>
              <a:spcAft>
                <a:spcPts val="0"/>
              </a:spcAft>
              <a:buSzPts val="2300"/>
              <a:buChar char="●"/>
            </a:pPr>
            <a:r>
              <a:rPr lang="en-US" dirty="0"/>
              <a:t>Old style Hard Disk Drive</a:t>
            </a:r>
            <a:endParaRPr dirty="0"/>
          </a:p>
          <a:p>
            <a:pPr marL="457200" lvl="0" indent="-374650" algn="l" rtl="0">
              <a:spcBef>
                <a:spcPts val="0"/>
              </a:spcBef>
              <a:spcAft>
                <a:spcPts val="0"/>
              </a:spcAft>
              <a:buSzPts val="2300"/>
              <a:buChar char="●"/>
            </a:pPr>
            <a:r>
              <a:rPr lang="en-US" dirty="0"/>
              <a:t>More modern SSD or </a:t>
            </a:r>
            <a:r>
              <a:rPr lang="en-US" dirty="0" err="1"/>
              <a:t>NVMe</a:t>
            </a:r>
            <a:endParaRPr dirty="0"/>
          </a:p>
        </p:txBody>
      </p:sp>
      <p:pic>
        <p:nvPicPr>
          <p:cNvPr id="118" name="Google Shape;118;p20"/>
          <p:cNvPicPr preferRelativeResize="0"/>
          <p:nvPr/>
        </p:nvPicPr>
        <p:blipFill>
          <a:blip r:embed="rId3">
            <a:alphaModFix/>
          </a:blip>
          <a:stretch>
            <a:fillRect/>
          </a:stretch>
        </p:blipFill>
        <p:spPr>
          <a:xfrm>
            <a:off x="6653813" y="381700"/>
            <a:ext cx="2072525" cy="1554401"/>
          </a:xfrm>
          <a:prstGeom prst="rect">
            <a:avLst/>
          </a:prstGeom>
          <a:noFill/>
          <a:ln>
            <a:noFill/>
          </a:ln>
        </p:spPr>
      </p:pic>
      <p:pic>
        <p:nvPicPr>
          <p:cNvPr id="119" name="Google Shape;119;p20"/>
          <p:cNvPicPr preferRelativeResize="0"/>
          <p:nvPr/>
        </p:nvPicPr>
        <p:blipFill>
          <a:blip r:embed="rId4">
            <a:alphaModFix/>
          </a:blip>
          <a:stretch>
            <a:fillRect/>
          </a:stretch>
        </p:blipFill>
        <p:spPr>
          <a:xfrm>
            <a:off x="6522975" y="1421675"/>
            <a:ext cx="2203376" cy="1652527"/>
          </a:xfrm>
          <a:prstGeom prst="rect">
            <a:avLst/>
          </a:prstGeom>
          <a:noFill/>
          <a:ln>
            <a:noFill/>
          </a:ln>
        </p:spPr>
      </p:pic>
      <p:pic>
        <p:nvPicPr>
          <p:cNvPr id="120" name="Google Shape;120;p20"/>
          <p:cNvPicPr preferRelativeResize="0"/>
          <p:nvPr/>
        </p:nvPicPr>
        <p:blipFill>
          <a:blip r:embed="rId5">
            <a:alphaModFix/>
          </a:blip>
          <a:stretch>
            <a:fillRect/>
          </a:stretch>
        </p:blipFill>
        <p:spPr>
          <a:xfrm>
            <a:off x="6989175" y="2996925"/>
            <a:ext cx="1630899" cy="12231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Additional parts</a:t>
            </a:r>
            <a:endParaRPr/>
          </a:p>
        </p:txBody>
      </p:sp>
      <p:sp>
        <p:nvSpPr>
          <p:cNvPr id="126" name="Google Shape;126;p21"/>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lnSpcReduction="10000"/>
          </a:bodyPr>
          <a:lstStyle/>
          <a:p>
            <a:pPr marL="457200" lvl="0" indent="-374650" algn="l" rtl="0">
              <a:spcBef>
                <a:spcPts val="750"/>
              </a:spcBef>
              <a:spcAft>
                <a:spcPts val="0"/>
              </a:spcAft>
              <a:buSzPts val="2300"/>
              <a:buChar char="●"/>
            </a:pPr>
            <a:r>
              <a:rPr lang="en-US"/>
              <a:t>Depending on the needs of the computer, there can be other cards or chips added:</a:t>
            </a:r>
            <a:endParaRPr/>
          </a:p>
          <a:p>
            <a:pPr marL="914400" lvl="1" indent="-381000" algn="l" rtl="0">
              <a:spcBef>
                <a:spcPts val="0"/>
              </a:spcBef>
              <a:spcAft>
                <a:spcPts val="0"/>
              </a:spcAft>
              <a:buSzPts val="2400"/>
              <a:buChar char="○"/>
            </a:pPr>
            <a:r>
              <a:rPr lang="en-US"/>
              <a:t>Battery (Internal in Phones/Laptops, UPS etc.)</a:t>
            </a:r>
            <a:endParaRPr/>
          </a:p>
          <a:p>
            <a:pPr marL="914400" lvl="1" indent="-381000" algn="l" rtl="0">
              <a:spcBef>
                <a:spcPts val="0"/>
              </a:spcBef>
              <a:spcAft>
                <a:spcPts val="0"/>
              </a:spcAft>
              <a:buSzPts val="2400"/>
              <a:buChar char="○"/>
            </a:pPr>
            <a:r>
              <a:rPr lang="en-US"/>
              <a:t>Network cards (Ethernet, Wifi, 4G/5G etc)</a:t>
            </a:r>
            <a:endParaRPr/>
          </a:p>
          <a:p>
            <a:pPr marL="914400" lvl="1" indent="-381000" algn="l" rtl="0">
              <a:spcBef>
                <a:spcPts val="0"/>
              </a:spcBef>
              <a:spcAft>
                <a:spcPts val="0"/>
              </a:spcAft>
              <a:buSzPts val="2400"/>
              <a:buChar char="○"/>
            </a:pPr>
            <a:r>
              <a:rPr lang="en-US"/>
              <a:t>GPS, NFC, Bluetooth</a:t>
            </a:r>
            <a:endParaRPr/>
          </a:p>
          <a:p>
            <a:pPr marL="914400" lvl="1" indent="-381000" algn="l" rtl="0">
              <a:spcBef>
                <a:spcPts val="0"/>
              </a:spcBef>
              <a:spcAft>
                <a:spcPts val="0"/>
              </a:spcAft>
              <a:buSzPts val="2400"/>
              <a:buChar char="○"/>
            </a:pPr>
            <a:r>
              <a:rPr lang="en-US"/>
              <a:t>Sound cards (high definition audio, DAC etc.)</a:t>
            </a:r>
            <a:endParaRPr/>
          </a:p>
          <a:p>
            <a:pPr marL="914400" lvl="1" indent="-381000" algn="l" rtl="0">
              <a:spcBef>
                <a:spcPts val="0"/>
              </a:spcBef>
              <a:spcAft>
                <a:spcPts val="0"/>
              </a:spcAft>
              <a:buSzPts val="2400"/>
              <a:buChar char="○"/>
            </a:pPr>
            <a:r>
              <a:rPr lang="en-US"/>
              <a:t>Connectivity ports (USB, Serial, Specialized)</a:t>
            </a:r>
            <a:endParaRPr/>
          </a:p>
          <a:p>
            <a:pPr marL="914400" lvl="1" indent="-381000" algn="l" rtl="0">
              <a:spcBef>
                <a:spcPts val="0"/>
              </a:spcBef>
              <a:spcAft>
                <a:spcPts val="0"/>
              </a:spcAft>
              <a:buSzPts val="2400"/>
              <a:buChar char="○"/>
            </a:pPr>
            <a:r>
              <a:rPr lang="en-US"/>
              <a:t>Cameras, Microphones, Sensors (gyroscopes, temp, heartbeat, speed, acceleration etc.)</a:t>
            </a:r>
            <a:endParaRPr/>
          </a:p>
          <a:p>
            <a:pPr marL="914400" lvl="1" indent="-381000" algn="l" rtl="0">
              <a:spcBef>
                <a:spcPts val="0"/>
              </a:spcBef>
              <a:spcAft>
                <a:spcPts val="0"/>
              </a:spcAft>
              <a:buSzPts val="2400"/>
              <a:buChar char="○"/>
            </a:pPr>
            <a:r>
              <a:rPr lang="en-US"/>
              <a:t>Raid Cards (make more redundant storage)</a:t>
            </a:r>
            <a:endParaRPr/>
          </a:p>
          <a:p>
            <a:pPr marL="914400" lvl="1" indent="-381000" algn="l" rtl="0">
              <a:spcBef>
                <a:spcPts val="0"/>
              </a:spcBef>
              <a:spcAft>
                <a:spcPts val="0"/>
              </a:spcAft>
              <a:buSzPts val="2400"/>
              <a:buChar char="○"/>
            </a:pPr>
            <a:r>
              <a:rPr lang="en-US"/>
              <a:t>Optical Drives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Heat</a:t>
            </a:r>
            <a:endParaRPr/>
          </a:p>
        </p:txBody>
      </p:sp>
      <p:sp>
        <p:nvSpPr>
          <p:cNvPr id="132" name="Google Shape;132;p22"/>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There are a few places that produce heat in your computer.</a:t>
            </a:r>
            <a:endParaRPr dirty="0"/>
          </a:p>
          <a:p>
            <a:pPr marL="914400" lvl="1" indent="-381000" algn="l" rtl="0">
              <a:spcBef>
                <a:spcPts val="0"/>
              </a:spcBef>
              <a:spcAft>
                <a:spcPts val="0"/>
              </a:spcAft>
              <a:buSzPts val="2400"/>
              <a:buChar char="○"/>
            </a:pPr>
            <a:r>
              <a:rPr lang="en-US" dirty="0"/>
              <a:t>Power supply</a:t>
            </a:r>
            <a:endParaRPr dirty="0"/>
          </a:p>
          <a:p>
            <a:pPr marL="1371600" lvl="2" indent="-387350" algn="l" rtl="0">
              <a:spcBef>
                <a:spcPts val="0"/>
              </a:spcBef>
              <a:spcAft>
                <a:spcPts val="0"/>
              </a:spcAft>
              <a:buSzPts val="2500"/>
              <a:buChar char="■"/>
            </a:pPr>
            <a:r>
              <a:rPr lang="en-US" dirty="0"/>
              <a:t>Converts AC power to DC power, this causes heat (lots of heat).</a:t>
            </a:r>
            <a:endParaRPr dirty="0"/>
          </a:p>
          <a:p>
            <a:pPr marL="914400" lvl="1" indent="-381000" algn="l" rtl="0">
              <a:spcBef>
                <a:spcPts val="0"/>
              </a:spcBef>
              <a:spcAft>
                <a:spcPts val="0"/>
              </a:spcAft>
              <a:buSzPts val="2400"/>
              <a:buChar char="○"/>
            </a:pPr>
            <a:r>
              <a:rPr lang="en-US" dirty="0"/>
              <a:t>CPU (Central Processing Unit)</a:t>
            </a:r>
            <a:endParaRPr dirty="0"/>
          </a:p>
          <a:p>
            <a:pPr marL="1371600" lvl="2" indent="-387350" algn="l" rtl="0">
              <a:spcBef>
                <a:spcPts val="0"/>
              </a:spcBef>
              <a:spcAft>
                <a:spcPts val="0"/>
              </a:spcAft>
              <a:buSzPts val="2500"/>
              <a:buChar char="■"/>
            </a:pPr>
            <a:r>
              <a:rPr lang="en-US" dirty="0"/>
              <a:t>Power flows through CPU in many many paths.  Each path encounters resistance and causes heat.</a:t>
            </a:r>
            <a:endParaRPr dirty="0"/>
          </a:p>
          <a:p>
            <a:pPr marL="914400" lvl="1" indent="-381000" algn="l" rtl="0">
              <a:spcBef>
                <a:spcPts val="0"/>
              </a:spcBef>
              <a:spcAft>
                <a:spcPts val="0"/>
              </a:spcAft>
              <a:buSzPts val="2400"/>
              <a:buChar char="○"/>
            </a:pPr>
            <a:r>
              <a:rPr lang="en-US" dirty="0"/>
              <a:t>GPU (Graphics Processing Unit - Graphics Card)</a:t>
            </a:r>
            <a:endParaRPr dirty="0"/>
          </a:p>
          <a:p>
            <a:pPr marL="1371600" lvl="2" indent="-387350" algn="l" rtl="0">
              <a:spcBef>
                <a:spcPts val="0"/>
              </a:spcBef>
              <a:spcAft>
                <a:spcPts val="0"/>
              </a:spcAft>
              <a:buSzPts val="2500"/>
              <a:buChar char="■"/>
            </a:pPr>
            <a:r>
              <a:rPr lang="en-US" dirty="0"/>
              <a:t>Again, lots of paths with resistance.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Overheating</a:t>
            </a:r>
            <a:endParaRPr/>
          </a:p>
        </p:txBody>
      </p:sp>
      <p:sp>
        <p:nvSpPr>
          <p:cNvPr id="138" name="Google Shape;138;p23"/>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If components in your computer get too hot, they can be damaged.</a:t>
            </a:r>
            <a:endParaRPr dirty="0"/>
          </a:p>
          <a:p>
            <a:pPr marL="457200" lvl="0" indent="-374650" algn="l" rtl="0">
              <a:spcBef>
                <a:spcPts val="0"/>
              </a:spcBef>
              <a:spcAft>
                <a:spcPts val="0"/>
              </a:spcAft>
              <a:buSzPts val="2300"/>
              <a:buChar char="●"/>
            </a:pPr>
            <a:r>
              <a:rPr lang="en-US" dirty="0"/>
              <a:t>Thus, a big part of computer design is getting rid of heat</a:t>
            </a:r>
            <a:endParaRPr dirty="0"/>
          </a:p>
          <a:p>
            <a:pPr marL="914400" lvl="1" indent="-381000" algn="l" rtl="0">
              <a:spcBef>
                <a:spcPts val="0"/>
              </a:spcBef>
              <a:spcAft>
                <a:spcPts val="0"/>
              </a:spcAft>
              <a:buSzPts val="2400"/>
              <a:buChar char="○"/>
            </a:pPr>
            <a:r>
              <a:rPr lang="en-US" dirty="0"/>
              <a:t>Fans are noisy, but effective</a:t>
            </a:r>
            <a:endParaRPr dirty="0"/>
          </a:p>
          <a:p>
            <a:pPr marL="914400" lvl="1" indent="-381000" algn="l" rtl="0">
              <a:spcBef>
                <a:spcPts val="0"/>
              </a:spcBef>
              <a:spcAft>
                <a:spcPts val="0"/>
              </a:spcAft>
              <a:buSzPts val="2400"/>
              <a:buChar char="○"/>
            </a:pPr>
            <a:r>
              <a:rPr lang="en-US" dirty="0"/>
              <a:t>Heatsinks are silent, but large</a:t>
            </a:r>
            <a:endParaRPr dirty="0"/>
          </a:p>
          <a:p>
            <a:pPr marL="914400" lvl="1" indent="-381000" algn="l" rtl="0">
              <a:spcBef>
                <a:spcPts val="0"/>
              </a:spcBef>
              <a:spcAft>
                <a:spcPts val="0"/>
              </a:spcAft>
              <a:buSzPts val="2400"/>
              <a:buChar char="○"/>
            </a:pPr>
            <a:r>
              <a:rPr lang="en-US" dirty="0"/>
              <a:t>The case material in phones are often chosen to help dissipate heat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Cables</a:t>
            </a:r>
            <a:endParaRPr/>
          </a:p>
        </p:txBody>
      </p:sp>
      <p:sp>
        <p:nvSpPr>
          <p:cNvPr id="144" name="Google Shape;144;p24"/>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All computers have a power cord.</a:t>
            </a:r>
            <a:endParaRPr dirty="0"/>
          </a:p>
          <a:p>
            <a:pPr marL="914400" lvl="1" indent="-381000" algn="l" rtl="0">
              <a:spcBef>
                <a:spcPts val="0"/>
              </a:spcBef>
              <a:spcAft>
                <a:spcPts val="0"/>
              </a:spcAft>
              <a:buSzPts val="2400"/>
              <a:buChar char="○"/>
            </a:pPr>
            <a:r>
              <a:rPr lang="en-US" dirty="0"/>
              <a:t>Typically, 110v AC in the case of desktops</a:t>
            </a:r>
            <a:endParaRPr dirty="0"/>
          </a:p>
          <a:p>
            <a:pPr marL="914400" lvl="1" indent="-381000" algn="l" rtl="0">
              <a:spcBef>
                <a:spcPts val="0"/>
              </a:spcBef>
              <a:spcAft>
                <a:spcPts val="0"/>
              </a:spcAft>
              <a:buSzPts val="2400"/>
              <a:buChar char="○"/>
            </a:pPr>
            <a:r>
              <a:rPr lang="en-US" dirty="0"/>
              <a:t>Typically, some voltage of DC in the case of phones, tablets, laptops</a:t>
            </a:r>
            <a:endParaRPr dirty="0"/>
          </a:p>
          <a:p>
            <a:pPr marL="914400" lvl="1" indent="-381000" algn="l" rtl="0">
              <a:spcBef>
                <a:spcPts val="0"/>
              </a:spcBef>
              <a:spcAft>
                <a:spcPts val="0"/>
              </a:spcAft>
              <a:buSzPts val="2400"/>
              <a:buChar char="○"/>
            </a:pPr>
            <a:r>
              <a:rPr lang="en-US" dirty="0"/>
              <a:t>Some use wireless charging</a:t>
            </a:r>
            <a:endParaRPr dirty="0"/>
          </a:p>
          <a:p>
            <a:pPr marL="457200" lvl="0" indent="-374650" algn="l" rtl="0">
              <a:spcBef>
                <a:spcPts val="0"/>
              </a:spcBef>
              <a:spcAft>
                <a:spcPts val="0"/>
              </a:spcAft>
              <a:buSzPts val="2300"/>
              <a:buChar char="●"/>
            </a:pPr>
            <a:r>
              <a:rPr lang="en-US" dirty="0"/>
              <a:t>Many devices plug in via USB (Universal Serial Bus)</a:t>
            </a:r>
            <a:endParaRPr dirty="0"/>
          </a:p>
          <a:p>
            <a:pPr marL="914400" lvl="1" indent="-381000" algn="l" rtl="0">
              <a:spcBef>
                <a:spcPts val="0"/>
              </a:spcBef>
              <a:spcAft>
                <a:spcPts val="0"/>
              </a:spcAft>
              <a:buSzPts val="2400"/>
              <a:buChar char="○"/>
            </a:pPr>
            <a:r>
              <a:rPr lang="en-US" dirty="0"/>
              <a:t>Keyboards, Mice, Printers, Scanners, Headphones, Cameras, Mics, Flash Drives, Game Controllers, Decorations (LED Lights), even sometimes monitors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Computers are ubiquitous</a:t>
            </a:r>
            <a:endParaRPr/>
          </a:p>
        </p:txBody>
      </p:sp>
      <p:sp>
        <p:nvSpPr>
          <p:cNvPr id="31" name="Google Shape;31;p7"/>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lnSpcReduction="10000"/>
          </a:bodyPr>
          <a:lstStyle/>
          <a:p>
            <a:pPr marL="457200" lvl="0" indent="-374650" algn="l" rtl="0">
              <a:spcBef>
                <a:spcPts val="750"/>
              </a:spcBef>
              <a:spcAft>
                <a:spcPts val="0"/>
              </a:spcAft>
              <a:buSzPts val="2300"/>
              <a:buChar char="●"/>
            </a:pPr>
            <a:r>
              <a:rPr lang="en-US"/>
              <a:t>Almost all devices you own have at least a small computer built in.  </a:t>
            </a:r>
            <a:endParaRPr/>
          </a:p>
          <a:p>
            <a:pPr marL="914400" lvl="1" indent="-381000" algn="l" rtl="0">
              <a:spcBef>
                <a:spcPts val="0"/>
              </a:spcBef>
              <a:spcAft>
                <a:spcPts val="0"/>
              </a:spcAft>
              <a:buSzPts val="2400"/>
              <a:buChar char="○"/>
            </a:pPr>
            <a:r>
              <a:rPr lang="en-US"/>
              <a:t>Your laptop/computer and phone/watch are obvious</a:t>
            </a:r>
            <a:endParaRPr/>
          </a:p>
          <a:p>
            <a:pPr marL="914400" lvl="1" indent="-381000" algn="l" rtl="0">
              <a:spcBef>
                <a:spcPts val="0"/>
              </a:spcBef>
              <a:spcAft>
                <a:spcPts val="0"/>
              </a:spcAft>
              <a:buSzPts val="2400"/>
              <a:buChar char="○"/>
            </a:pPr>
            <a:r>
              <a:rPr lang="en-US"/>
              <a:t>Your car, tv, microwave, fridge, smart devices are maybe less obvious.</a:t>
            </a:r>
            <a:endParaRPr/>
          </a:p>
          <a:p>
            <a:pPr marL="457200" lvl="0" indent="-374650" algn="l" rtl="0">
              <a:spcBef>
                <a:spcPts val="0"/>
              </a:spcBef>
              <a:spcAft>
                <a:spcPts val="0"/>
              </a:spcAft>
              <a:buSzPts val="2300"/>
              <a:buChar char="●"/>
            </a:pPr>
            <a:r>
              <a:rPr lang="en-US"/>
              <a:t>All these have parts in common. </a:t>
            </a:r>
            <a:endParaRPr/>
          </a:p>
          <a:p>
            <a:pPr marL="914400" lvl="1" indent="-381000" algn="l" rtl="0">
              <a:spcBef>
                <a:spcPts val="0"/>
              </a:spcBef>
              <a:spcAft>
                <a:spcPts val="0"/>
              </a:spcAft>
              <a:buSzPts val="2400"/>
              <a:buChar char="○"/>
            </a:pPr>
            <a:r>
              <a:rPr lang="en-US"/>
              <a:t>We are going to look at the parts of a computer, or computing device.</a:t>
            </a:r>
            <a:endParaRPr/>
          </a:p>
          <a:p>
            <a:pPr marL="914400" lvl="1" indent="-381000" algn="l" rtl="0">
              <a:spcBef>
                <a:spcPts val="0"/>
              </a:spcBef>
              <a:spcAft>
                <a:spcPts val="0"/>
              </a:spcAft>
              <a:buSzPts val="2400"/>
              <a:buChar char="○"/>
            </a:pPr>
            <a:r>
              <a:rPr lang="en-US"/>
              <a:t>These are the physical (hardware) parts.  There is a separate discussion to talk about software.</a:t>
            </a:r>
            <a:endParaRPr/>
          </a:p>
          <a:p>
            <a:pPr marL="914400" lvl="0" indent="0" algn="l" rtl="0">
              <a:spcBef>
                <a:spcPts val="75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USB</a:t>
            </a:r>
            <a:endParaRPr/>
          </a:p>
        </p:txBody>
      </p:sp>
      <p:sp>
        <p:nvSpPr>
          <p:cNvPr id="150" name="Google Shape;150;p25"/>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lnSpcReduction="20000"/>
          </a:bodyPr>
          <a:lstStyle/>
          <a:p>
            <a:pPr marL="457200" lvl="0" indent="-374650" algn="l" rtl="0">
              <a:spcBef>
                <a:spcPts val="750"/>
              </a:spcBef>
              <a:spcAft>
                <a:spcPts val="0"/>
              </a:spcAft>
              <a:buSzPts val="2300"/>
              <a:buChar char="●"/>
            </a:pPr>
            <a:r>
              <a:rPr lang="en-US"/>
              <a:t>Designed to simplify peripherals so everyone uses the same standard, USB has become ubiquitous</a:t>
            </a:r>
            <a:endParaRPr/>
          </a:p>
          <a:p>
            <a:pPr marL="457200" lvl="0" indent="-374650" algn="l" rtl="0">
              <a:spcBef>
                <a:spcPts val="0"/>
              </a:spcBef>
              <a:spcAft>
                <a:spcPts val="0"/>
              </a:spcAft>
              <a:buSzPts val="2300"/>
              <a:buChar char="●"/>
            </a:pPr>
            <a:r>
              <a:rPr lang="en-US"/>
              <a:t>Physically there are many different USB plugs.  </a:t>
            </a:r>
            <a:endParaRPr/>
          </a:p>
          <a:p>
            <a:pPr marL="914400" lvl="1" indent="-381000" algn="l" rtl="0">
              <a:spcBef>
                <a:spcPts val="0"/>
              </a:spcBef>
              <a:spcAft>
                <a:spcPts val="0"/>
              </a:spcAft>
              <a:buSzPts val="2400"/>
              <a:buChar char="○"/>
            </a:pPr>
            <a:r>
              <a:rPr lang="en-US"/>
              <a:t>Wikipedia has this chart:</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457200" lvl="0" indent="-374650" algn="l" rtl="0">
              <a:spcBef>
                <a:spcPts val="750"/>
              </a:spcBef>
              <a:spcAft>
                <a:spcPts val="0"/>
              </a:spcAft>
              <a:buSzPts val="2300"/>
              <a:buChar char="●"/>
            </a:pPr>
            <a:r>
              <a:rPr lang="en-US"/>
              <a:t>Today USB-C is the standard that everyone should be moving towards, however lots of older equipment still uses A and B.</a:t>
            </a:r>
            <a:endParaRPr/>
          </a:p>
          <a:p>
            <a:pPr marL="0" lvl="0" indent="0" algn="l" rtl="0">
              <a:spcBef>
                <a:spcPts val="750"/>
              </a:spcBef>
              <a:spcAft>
                <a:spcPts val="0"/>
              </a:spcAft>
              <a:buNone/>
            </a:pPr>
            <a:endParaRPr/>
          </a:p>
        </p:txBody>
      </p:sp>
      <p:pic>
        <p:nvPicPr>
          <p:cNvPr id="151" name="Google Shape;151;p25"/>
          <p:cNvPicPr preferRelativeResize="0"/>
          <p:nvPr/>
        </p:nvPicPr>
        <p:blipFill>
          <a:blip r:embed="rId3">
            <a:alphaModFix/>
          </a:blip>
          <a:stretch>
            <a:fillRect/>
          </a:stretch>
        </p:blipFill>
        <p:spPr>
          <a:xfrm>
            <a:off x="395287" y="2211278"/>
            <a:ext cx="8353425" cy="1000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USB can do many things</a:t>
            </a:r>
            <a:endParaRPr/>
          </a:p>
        </p:txBody>
      </p:sp>
      <p:sp>
        <p:nvSpPr>
          <p:cNvPr id="157" name="Google Shape;157;p26"/>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Provide power</a:t>
            </a:r>
            <a:endParaRPr/>
          </a:p>
          <a:p>
            <a:pPr marL="914400" lvl="1" indent="-381000" algn="l" rtl="0">
              <a:spcBef>
                <a:spcPts val="0"/>
              </a:spcBef>
              <a:spcAft>
                <a:spcPts val="0"/>
              </a:spcAft>
              <a:buSzPts val="2400"/>
              <a:buChar char="○"/>
            </a:pPr>
            <a:r>
              <a:rPr lang="en-US"/>
              <a:t>Many laptops, tablets and phones charge of USB-C now</a:t>
            </a:r>
            <a:endParaRPr/>
          </a:p>
          <a:p>
            <a:pPr marL="914400" lvl="1" indent="-381000" algn="l" rtl="0">
              <a:spcBef>
                <a:spcPts val="0"/>
              </a:spcBef>
              <a:spcAft>
                <a:spcPts val="0"/>
              </a:spcAft>
              <a:buSzPts val="2400"/>
              <a:buChar char="○"/>
            </a:pPr>
            <a:r>
              <a:rPr lang="en-US"/>
              <a:t>Lights, fans, and many decorations can be powered of USB</a:t>
            </a:r>
            <a:endParaRPr/>
          </a:p>
          <a:p>
            <a:pPr marL="457200" lvl="0" indent="-374650" algn="l" rtl="0">
              <a:spcBef>
                <a:spcPts val="0"/>
              </a:spcBef>
              <a:spcAft>
                <a:spcPts val="0"/>
              </a:spcAft>
              <a:buSzPts val="2300"/>
              <a:buChar char="●"/>
            </a:pPr>
            <a:r>
              <a:rPr lang="en-US"/>
              <a:t>Send and receive any type of data</a:t>
            </a:r>
            <a:endParaRPr/>
          </a:p>
          <a:p>
            <a:pPr marL="914400" lvl="1" indent="-381000" algn="l" rtl="0">
              <a:spcBef>
                <a:spcPts val="0"/>
              </a:spcBef>
              <a:spcAft>
                <a:spcPts val="0"/>
              </a:spcAft>
              <a:buSzPts val="2400"/>
              <a:buChar char="○"/>
            </a:pPr>
            <a:r>
              <a:rPr lang="en-US"/>
              <a:t>Audio, Video, Control signals for just about any device.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Hooking up displays</a:t>
            </a:r>
            <a:endParaRPr/>
          </a:p>
        </p:txBody>
      </p:sp>
      <p:sp>
        <p:nvSpPr>
          <p:cNvPr id="163" name="Google Shape;163;p27"/>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Monitors can be connected to computers in a variety of ways:</a:t>
            </a:r>
            <a:endParaRPr dirty="0"/>
          </a:p>
          <a:p>
            <a:pPr marL="914400" lvl="1" indent="-381000" algn="l" rtl="0">
              <a:spcBef>
                <a:spcPts val="0"/>
              </a:spcBef>
              <a:spcAft>
                <a:spcPts val="0"/>
              </a:spcAft>
              <a:buSzPts val="2400"/>
              <a:buChar char="○"/>
            </a:pPr>
            <a:r>
              <a:rPr lang="en-US" dirty="0"/>
              <a:t>Internal (typical for phones, laptops </a:t>
            </a:r>
            <a:r>
              <a:rPr lang="en-US" dirty="0" err="1"/>
              <a:t>etc</a:t>
            </a:r>
            <a:r>
              <a:rPr lang="en-US" dirty="0"/>
              <a:t>)</a:t>
            </a:r>
            <a:endParaRPr dirty="0"/>
          </a:p>
          <a:p>
            <a:pPr marL="914400" lvl="1" indent="-381000" algn="l" rtl="0">
              <a:spcBef>
                <a:spcPts val="0"/>
              </a:spcBef>
              <a:spcAft>
                <a:spcPts val="0"/>
              </a:spcAft>
              <a:buSzPts val="2400"/>
              <a:buChar char="○"/>
            </a:pPr>
            <a:r>
              <a:rPr lang="en-US" dirty="0"/>
              <a:t>External:</a:t>
            </a:r>
            <a:endParaRPr dirty="0"/>
          </a:p>
          <a:p>
            <a:pPr marL="0" lvl="0" indent="0" algn="l" rtl="0">
              <a:spcBef>
                <a:spcPts val="750"/>
              </a:spcBef>
              <a:spcAft>
                <a:spcPts val="0"/>
              </a:spcAft>
              <a:buNone/>
            </a:pPr>
            <a:r>
              <a:rPr lang="en-US" dirty="0"/>
              <a:t>HDMI							DVI		Display Port		VGA</a:t>
            </a:r>
            <a:endParaRPr dirty="0"/>
          </a:p>
        </p:txBody>
      </p:sp>
      <p:pic>
        <p:nvPicPr>
          <p:cNvPr id="164" name="Google Shape;164;p27"/>
          <p:cNvPicPr preferRelativeResize="0"/>
          <p:nvPr/>
        </p:nvPicPr>
        <p:blipFill>
          <a:blip r:embed="rId3">
            <a:alphaModFix/>
          </a:blip>
          <a:stretch>
            <a:fillRect/>
          </a:stretch>
        </p:blipFill>
        <p:spPr>
          <a:xfrm>
            <a:off x="5596625" y="3299324"/>
            <a:ext cx="1212275" cy="456621"/>
          </a:xfrm>
          <a:prstGeom prst="rect">
            <a:avLst/>
          </a:prstGeom>
          <a:noFill/>
          <a:ln>
            <a:noFill/>
          </a:ln>
        </p:spPr>
      </p:pic>
      <p:pic>
        <p:nvPicPr>
          <p:cNvPr id="165" name="Google Shape;165;p27"/>
          <p:cNvPicPr preferRelativeResize="0"/>
          <p:nvPr/>
        </p:nvPicPr>
        <p:blipFill>
          <a:blip r:embed="rId4">
            <a:alphaModFix/>
          </a:blip>
          <a:stretch>
            <a:fillRect/>
          </a:stretch>
        </p:blipFill>
        <p:spPr>
          <a:xfrm>
            <a:off x="4223488" y="3307307"/>
            <a:ext cx="1212275" cy="909175"/>
          </a:xfrm>
          <a:prstGeom prst="rect">
            <a:avLst/>
          </a:prstGeom>
          <a:noFill/>
          <a:ln>
            <a:noFill/>
          </a:ln>
        </p:spPr>
      </p:pic>
      <p:pic>
        <p:nvPicPr>
          <p:cNvPr id="166" name="Google Shape;166;p27"/>
          <p:cNvPicPr preferRelativeResize="0"/>
          <p:nvPr/>
        </p:nvPicPr>
        <p:blipFill>
          <a:blip r:embed="rId5">
            <a:alphaModFix/>
          </a:blip>
          <a:stretch>
            <a:fillRect/>
          </a:stretch>
        </p:blipFill>
        <p:spPr>
          <a:xfrm>
            <a:off x="7085223" y="3271026"/>
            <a:ext cx="1212276" cy="969837"/>
          </a:xfrm>
          <a:prstGeom prst="rect">
            <a:avLst/>
          </a:prstGeom>
          <a:noFill/>
          <a:ln>
            <a:noFill/>
          </a:ln>
        </p:spPr>
      </p:pic>
      <p:pic>
        <p:nvPicPr>
          <p:cNvPr id="167" name="Google Shape;167;p27"/>
          <p:cNvPicPr preferRelativeResize="0"/>
          <p:nvPr/>
        </p:nvPicPr>
        <p:blipFill>
          <a:blip r:embed="rId6">
            <a:alphaModFix/>
          </a:blip>
          <a:stretch>
            <a:fillRect/>
          </a:stretch>
        </p:blipFill>
        <p:spPr>
          <a:xfrm>
            <a:off x="369875" y="2922375"/>
            <a:ext cx="3738151" cy="1590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Computer Networking</a:t>
            </a:r>
            <a:endParaRPr/>
          </a:p>
        </p:txBody>
      </p:sp>
      <p:sp>
        <p:nvSpPr>
          <p:cNvPr id="173" name="Google Shape;173;p28"/>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While stand alone computers can do amazing things, once you connect many computers together you can do incredible things.</a:t>
            </a:r>
            <a:endParaRPr/>
          </a:p>
          <a:p>
            <a:pPr marL="457200" lvl="0" indent="-374650" algn="l" rtl="0">
              <a:spcBef>
                <a:spcPts val="0"/>
              </a:spcBef>
              <a:spcAft>
                <a:spcPts val="0"/>
              </a:spcAft>
              <a:buSzPts val="2300"/>
              <a:buChar char="●"/>
            </a:pPr>
            <a:r>
              <a:rPr lang="en-US"/>
              <a:t>Computers can be connected to neighbouring computers (LAN)</a:t>
            </a:r>
            <a:endParaRPr/>
          </a:p>
          <a:p>
            <a:pPr marL="457200" lvl="0" indent="-374650" algn="l" rtl="0">
              <a:spcBef>
                <a:spcPts val="0"/>
              </a:spcBef>
              <a:spcAft>
                <a:spcPts val="0"/>
              </a:spcAft>
              <a:buSzPts val="2300"/>
              <a:buChar char="●"/>
            </a:pPr>
            <a:r>
              <a:rPr lang="en-US"/>
              <a:t>And they can be connected to computers far away (WAN).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Local Connections</a:t>
            </a:r>
            <a:endParaRPr/>
          </a:p>
        </p:txBody>
      </p:sp>
      <p:sp>
        <p:nvSpPr>
          <p:cNvPr id="179" name="Google Shape;179;p29"/>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Most computer are connected to their neighbours via either wifi, or an ethernet cable</a:t>
            </a:r>
            <a:endParaRPr/>
          </a:p>
          <a:p>
            <a:pPr marL="457200" lvl="0" indent="-374650" algn="l" rtl="0">
              <a:spcBef>
                <a:spcPts val="0"/>
              </a:spcBef>
              <a:spcAft>
                <a:spcPts val="0"/>
              </a:spcAft>
              <a:buSzPts val="2300"/>
              <a:buChar char="●"/>
            </a:pPr>
            <a:r>
              <a:rPr lang="en-US"/>
              <a:t>Ethernet cable is often referred to as</a:t>
            </a:r>
            <a:br>
              <a:rPr lang="en-US"/>
            </a:br>
            <a:r>
              <a:rPr lang="en-US"/>
              <a:t>cat5, cat5e, cat6, cat7</a:t>
            </a:r>
            <a:endParaRPr/>
          </a:p>
          <a:p>
            <a:pPr marL="914400" lvl="1" indent="-381000" algn="l" rtl="0">
              <a:spcBef>
                <a:spcPts val="0"/>
              </a:spcBef>
              <a:spcAft>
                <a:spcPts val="0"/>
              </a:spcAft>
              <a:buSzPts val="2400"/>
              <a:buChar char="○"/>
            </a:pPr>
            <a:r>
              <a:rPr lang="en-US"/>
              <a:t>These standards specify max speed</a:t>
            </a:r>
            <a:endParaRPr/>
          </a:p>
          <a:p>
            <a:pPr marL="457200" lvl="0" indent="-374650" algn="l" rtl="0">
              <a:spcBef>
                <a:spcPts val="0"/>
              </a:spcBef>
              <a:spcAft>
                <a:spcPts val="0"/>
              </a:spcAft>
              <a:buSzPts val="2300"/>
              <a:buChar char="●"/>
            </a:pPr>
            <a:r>
              <a:rPr lang="en-US"/>
              <a:t>Ethernet cables are typically plugged</a:t>
            </a:r>
            <a:br>
              <a:rPr lang="en-US"/>
            </a:br>
            <a:r>
              <a:rPr lang="en-US"/>
              <a:t>into a switch</a:t>
            </a:r>
            <a:endParaRPr/>
          </a:p>
        </p:txBody>
      </p:sp>
      <p:pic>
        <p:nvPicPr>
          <p:cNvPr id="180" name="Google Shape;180;p29"/>
          <p:cNvPicPr preferRelativeResize="0"/>
          <p:nvPr/>
        </p:nvPicPr>
        <p:blipFill>
          <a:blip r:embed="rId3">
            <a:alphaModFix/>
          </a:blip>
          <a:stretch>
            <a:fillRect/>
          </a:stretch>
        </p:blipFill>
        <p:spPr>
          <a:xfrm>
            <a:off x="6326625" y="1335625"/>
            <a:ext cx="2406000" cy="1804476"/>
          </a:xfrm>
          <a:prstGeom prst="rect">
            <a:avLst/>
          </a:prstGeom>
          <a:noFill/>
          <a:ln>
            <a:noFill/>
          </a:ln>
        </p:spPr>
      </p:pic>
      <p:pic>
        <p:nvPicPr>
          <p:cNvPr id="181" name="Google Shape;181;p29"/>
          <p:cNvPicPr preferRelativeResize="0"/>
          <p:nvPr/>
        </p:nvPicPr>
        <p:blipFill>
          <a:blip r:embed="rId4">
            <a:alphaModFix/>
          </a:blip>
          <a:stretch>
            <a:fillRect/>
          </a:stretch>
        </p:blipFill>
        <p:spPr>
          <a:xfrm>
            <a:off x="2782575" y="3140100"/>
            <a:ext cx="2081725" cy="1561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IP address</a:t>
            </a:r>
            <a:endParaRPr/>
          </a:p>
        </p:txBody>
      </p:sp>
      <p:sp>
        <p:nvSpPr>
          <p:cNvPr id="187" name="Google Shape;187;p30"/>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lnSpcReduction="10000"/>
          </a:bodyPr>
          <a:lstStyle/>
          <a:p>
            <a:pPr marL="457200" lvl="0" indent="-374650" algn="l" rtl="0">
              <a:spcBef>
                <a:spcPts val="750"/>
              </a:spcBef>
              <a:spcAft>
                <a:spcPts val="0"/>
              </a:spcAft>
              <a:buSzPts val="2300"/>
              <a:buChar char="●"/>
            </a:pPr>
            <a:r>
              <a:rPr lang="en-US" dirty="0"/>
              <a:t>Each computer has an IP address.  </a:t>
            </a:r>
            <a:endParaRPr dirty="0"/>
          </a:p>
          <a:p>
            <a:pPr marL="914400" lvl="1" indent="-381000" algn="l" rtl="0">
              <a:spcBef>
                <a:spcPts val="0"/>
              </a:spcBef>
              <a:spcAft>
                <a:spcPts val="0"/>
              </a:spcAft>
              <a:buSzPts val="2400"/>
              <a:buChar char="○"/>
            </a:pPr>
            <a:r>
              <a:rPr lang="en-US" dirty="0"/>
              <a:t>e.g.: 10.0.0.1</a:t>
            </a:r>
            <a:endParaRPr dirty="0"/>
          </a:p>
          <a:p>
            <a:pPr marL="457200" lvl="0" indent="-374650" algn="l" rtl="0">
              <a:spcBef>
                <a:spcPts val="0"/>
              </a:spcBef>
              <a:spcAft>
                <a:spcPts val="0"/>
              </a:spcAft>
              <a:buSzPts val="2300"/>
              <a:buChar char="●"/>
            </a:pPr>
            <a:r>
              <a:rPr lang="en-US" dirty="0"/>
              <a:t>When one computer wishes to speak to another it creates “packets” of data, which have the address they are destined for at the top of the packet</a:t>
            </a:r>
            <a:endParaRPr dirty="0"/>
          </a:p>
          <a:p>
            <a:pPr marL="457200" lvl="0" indent="-374650" algn="l" rtl="0">
              <a:spcBef>
                <a:spcPts val="0"/>
              </a:spcBef>
              <a:spcAft>
                <a:spcPts val="0"/>
              </a:spcAft>
              <a:buSzPts val="2300"/>
              <a:buChar char="●"/>
            </a:pPr>
            <a:r>
              <a:rPr lang="en-US" dirty="0"/>
              <a:t>The network switch knows which physical port a given computer is plugged into, so it knows to send the packets to a particular port/cable to get it to the destination.</a:t>
            </a:r>
            <a:endParaRPr dirty="0"/>
          </a:p>
          <a:p>
            <a:pPr marL="457200" lvl="0" indent="-374650" algn="l" rtl="0">
              <a:spcBef>
                <a:spcPts val="0"/>
              </a:spcBef>
              <a:spcAft>
                <a:spcPts val="0"/>
              </a:spcAft>
              <a:buSzPts val="2300"/>
              <a:buChar char="●"/>
            </a:pPr>
            <a:r>
              <a:rPr lang="en-US" dirty="0"/>
              <a:t>IP addresses must be unique</a:t>
            </a:r>
            <a:endParaRPr dirty="0"/>
          </a:p>
          <a:p>
            <a:pPr marL="914400" lvl="1" indent="-381000" algn="l" rtl="0">
              <a:spcBef>
                <a:spcPts val="0"/>
              </a:spcBef>
              <a:spcAft>
                <a:spcPts val="0"/>
              </a:spcAft>
              <a:buSzPts val="2400"/>
              <a:buChar char="○"/>
            </a:pPr>
            <a:r>
              <a:rPr lang="en-US" dirty="0"/>
              <a:t>Unless they are </a:t>
            </a:r>
            <a:r>
              <a:rPr lang="en-US" dirty="0" err="1"/>
              <a:t>NATed</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More than one switch</a:t>
            </a:r>
            <a:endParaRPr/>
          </a:p>
        </p:txBody>
      </p:sp>
      <p:sp>
        <p:nvSpPr>
          <p:cNvPr id="193" name="Google Shape;193;p31"/>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A large building such as the Atrium building, may have 10, 20 of more switches</a:t>
            </a:r>
            <a:endParaRPr/>
          </a:p>
          <a:p>
            <a:pPr marL="457200" lvl="0" indent="-374650" algn="l" rtl="0">
              <a:spcBef>
                <a:spcPts val="0"/>
              </a:spcBef>
              <a:spcAft>
                <a:spcPts val="0"/>
              </a:spcAft>
              <a:buSzPts val="2300"/>
              <a:buChar char="●"/>
            </a:pPr>
            <a:r>
              <a:rPr lang="en-US"/>
              <a:t>Each switch has an “uplink” to another switch.  Often one switch is a central switch, and all the other switches hang off it.  </a:t>
            </a:r>
            <a:endParaRPr/>
          </a:p>
          <a:p>
            <a:pPr marL="914400" lvl="1" indent="-381000" algn="l" rtl="0">
              <a:spcBef>
                <a:spcPts val="0"/>
              </a:spcBef>
              <a:spcAft>
                <a:spcPts val="0"/>
              </a:spcAft>
              <a:buSzPts val="2400"/>
              <a:buChar char="○"/>
            </a:pPr>
            <a:r>
              <a:rPr lang="en-US"/>
              <a:t>Each of those switches may have 8, 16, 32, 64 or more computers connected to it.</a:t>
            </a:r>
            <a:endParaRPr/>
          </a:p>
          <a:p>
            <a:pPr marL="457200" lvl="0" indent="-374650" algn="l" rtl="0">
              <a:spcBef>
                <a:spcPts val="0"/>
              </a:spcBef>
              <a:spcAft>
                <a:spcPts val="0"/>
              </a:spcAft>
              <a:buSzPts val="2300"/>
              <a:buChar char="●"/>
            </a:pPr>
            <a:r>
              <a:rPr lang="en-US"/>
              <a:t>This pattern can be repeated to connect thousands of computers together.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Wireless works the same way</a:t>
            </a:r>
            <a:endParaRPr dirty="0"/>
          </a:p>
        </p:txBody>
      </p:sp>
      <p:sp>
        <p:nvSpPr>
          <p:cNvPr id="199" name="Google Shape;199;p32"/>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On the ceiling of most rooms in the university, there are access </a:t>
            </a:r>
            <a:r>
              <a:rPr lang="en-US" dirty="0" err="1"/>
              <a:t>Wifi</a:t>
            </a:r>
            <a:r>
              <a:rPr lang="en-US" dirty="0"/>
              <a:t> access points.</a:t>
            </a:r>
            <a:endParaRPr dirty="0"/>
          </a:p>
          <a:p>
            <a:pPr marL="457200" lvl="0" indent="-374650" algn="l" rtl="0">
              <a:spcBef>
                <a:spcPts val="0"/>
              </a:spcBef>
              <a:spcAft>
                <a:spcPts val="0"/>
              </a:spcAft>
              <a:buSzPts val="2300"/>
              <a:buChar char="●"/>
            </a:pPr>
            <a:r>
              <a:rPr lang="en-US" dirty="0"/>
              <a:t>When a computer is in range of the access point, it can authenticate (username/password) to the access point and be given an IP address.</a:t>
            </a:r>
            <a:endParaRPr dirty="0"/>
          </a:p>
          <a:p>
            <a:pPr marL="457200" lvl="0" indent="-374650" algn="l" rtl="0">
              <a:spcBef>
                <a:spcPts val="0"/>
              </a:spcBef>
              <a:spcAft>
                <a:spcPts val="0"/>
              </a:spcAft>
              <a:buSzPts val="2300"/>
              <a:buChar char="●"/>
            </a:pPr>
            <a:r>
              <a:rPr lang="en-US" dirty="0"/>
              <a:t>That access point is plugged into switches just like other computers.</a:t>
            </a:r>
            <a:endParaRPr dirty="0"/>
          </a:p>
          <a:p>
            <a:pPr marL="457200" lvl="0" indent="-374650" algn="l" rtl="0">
              <a:spcBef>
                <a:spcPts val="0"/>
              </a:spcBef>
              <a:spcAft>
                <a:spcPts val="0"/>
              </a:spcAft>
              <a:buSzPts val="2300"/>
              <a:buChar char="●"/>
            </a:pPr>
            <a:r>
              <a:rPr lang="en-US" dirty="0"/>
              <a:t>Now computers on wireless networks can talk to computers that are physically wired.</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Connecting to the internet</a:t>
            </a:r>
            <a:endParaRPr/>
          </a:p>
        </p:txBody>
      </p:sp>
      <p:sp>
        <p:nvSpPr>
          <p:cNvPr id="205" name="Google Shape;205;p33"/>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One switch in your LAN connects to your internet connection.</a:t>
            </a:r>
            <a:endParaRPr dirty="0"/>
          </a:p>
          <a:p>
            <a:pPr marL="914400" lvl="1" indent="-381000" algn="l" rtl="0">
              <a:spcBef>
                <a:spcPts val="0"/>
              </a:spcBef>
              <a:spcAft>
                <a:spcPts val="0"/>
              </a:spcAft>
              <a:buSzPts val="2400"/>
              <a:buChar char="○"/>
            </a:pPr>
            <a:r>
              <a:rPr lang="en-US" dirty="0"/>
              <a:t>Internet connection is typically a fiber, coax, or ethernet line, via a router.</a:t>
            </a:r>
            <a:endParaRPr dirty="0"/>
          </a:p>
          <a:p>
            <a:pPr marL="914400" lvl="1" indent="-381000" algn="l" rtl="0">
              <a:spcBef>
                <a:spcPts val="0"/>
              </a:spcBef>
              <a:spcAft>
                <a:spcPts val="0"/>
              </a:spcAft>
              <a:buSzPts val="2400"/>
              <a:buChar char="○"/>
            </a:pPr>
            <a:r>
              <a:rPr lang="en-US" dirty="0"/>
              <a:t>Your Internet Service Provider (ISP) provides you service up to this router.</a:t>
            </a:r>
            <a:endParaRPr dirty="0"/>
          </a:p>
          <a:p>
            <a:pPr marL="457200" lvl="0" indent="-374650" algn="l" rtl="0">
              <a:spcBef>
                <a:spcPts val="0"/>
              </a:spcBef>
              <a:spcAft>
                <a:spcPts val="0"/>
              </a:spcAft>
              <a:buSzPts val="2300"/>
              <a:buChar char="●"/>
            </a:pPr>
            <a:r>
              <a:rPr lang="en-US" dirty="0"/>
              <a:t>ISPs are like giant LANs.  They connect buildings of people together via their own high-level switches. </a:t>
            </a:r>
            <a:endParaRPr dirty="0"/>
          </a:p>
          <a:p>
            <a:pPr marL="457200" lvl="0" indent="-374650" algn="l" rtl="0">
              <a:spcBef>
                <a:spcPts val="0"/>
              </a:spcBef>
              <a:spcAft>
                <a:spcPts val="0"/>
              </a:spcAft>
              <a:buSzPts val="2300"/>
              <a:buChar char="●"/>
            </a:pPr>
            <a:r>
              <a:rPr lang="en-US" dirty="0"/>
              <a:t>They also connect to other ISPs to allow you to talk to other networks.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Routing</a:t>
            </a:r>
            <a:endParaRPr/>
          </a:p>
        </p:txBody>
      </p:sp>
      <p:sp>
        <p:nvSpPr>
          <p:cNvPr id="211" name="Google Shape;211;p34"/>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So how does your computer download information from let’s say wikipedia?</a:t>
            </a:r>
            <a:endParaRPr/>
          </a:p>
          <a:p>
            <a:pPr marL="457200" lvl="0" indent="-374650" algn="l" rtl="0">
              <a:spcBef>
                <a:spcPts val="0"/>
              </a:spcBef>
              <a:spcAft>
                <a:spcPts val="0"/>
              </a:spcAft>
              <a:buSzPts val="2300"/>
              <a:buChar char="●"/>
            </a:pPr>
            <a:r>
              <a:rPr lang="en-US"/>
              <a:t>Wikipedia has servers which hosts the data</a:t>
            </a:r>
            <a:endParaRPr/>
          </a:p>
          <a:p>
            <a:pPr marL="457200" lvl="0" indent="-374650" algn="l" rtl="0">
              <a:spcBef>
                <a:spcPts val="0"/>
              </a:spcBef>
              <a:spcAft>
                <a:spcPts val="0"/>
              </a:spcAft>
              <a:buSzPts val="2300"/>
              <a:buChar char="●"/>
            </a:pPr>
            <a:r>
              <a:rPr lang="en-US"/>
              <a:t>They pay an ISP to connect their servers to the internet</a:t>
            </a:r>
            <a:endParaRPr/>
          </a:p>
          <a:p>
            <a:pPr marL="457200" lvl="0" indent="-374650" algn="l" rtl="0">
              <a:spcBef>
                <a:spcPts val="0"/>
              </a:spcBef>
              <a:spcAft>
                <a:spcPts val="0"/>
              </a:spcAft>
              <a:buSzPts val="2300"/>
              <a:buChar char="●"/>
            </a:pPr>
            <a:r>
              <a:rPr lang="en-US"/>
              <a:t>You pay an ISP to connect to the internet.  </a:t>
            </a:r>
            <a:endParaRPr/>
          </a:p>
          <a:p>
            <a:pPr marL="457200" lvl="0" indent="-374650" algn="l" rtl="0">
              <a:spcBef>
                <a:spcPts val="0"/>
              </a:spcBef>
              <a:spcAft>
                <a:spcPts val="0"/>
              </a:spcAft>
              <a:buSzPts val="2300"/>
              <a:buChar char="●"/>
            </a:pPr>
            <a:r>
              <a:rPr lang="en-US"/>
              <a:t>While your ISP is likely different from Wikipedia’s ISP, they are connected together via multiple other ISPs.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Cases</a:t>
            </a:r>
            <a:endParaRPr/>
          </a:p>
        </p:txBody>
      </p:sp>
      <p:sp>
        <p:nvSpPr>
          <p:cNvPr id="37" name="Google Shape;37;p8"/>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Typically, computers are in a case.  </a:t>
            </a:r>
            <a:endParaRPr dirty="0"/>
          </a:p>
          <a:p>
            <a:pPr marL="914400" lvl="1" indent="-381000" algn="l" rtl="0">
              <a:spcBef>
                <a:spcPts val="0"/>
              </a:spcBef>
              <a:spcAft>
                <a:spcPts val="0"/>
              </a:spcAft>
              <a:buSzPts val="2400"/>
              <a:buChar char="○"/>
            </a:pPr>
            <a:r>
              <a:rPr lang="en-US" dirty="0"/>
              <a:t>Laptops</a:t>
            </a:r>
            <a:endParaRPr dirty="0"/>
          </a:p>
          <a:p>
            <a:pPr marL="1371600" lvl="2" indent="-387350" algn="l" rtl="0">
              <a:spcBef>
                <a:spcPts val="0"/>
              </a:spcBef>
              <a:spcAft>
                <a:spcPts val="0"/>
              </a:spcAft>
              <a:buSzPts val="2500"/>
              <a:buChar char="■"/>
            </a:pPr>
            <a:r>
              <a:rPr lang="en-US" dirty="0"/>
              <a:t>The case is the device you are used to holding</a:t>
            </a:r>
            <a:endParaRPr dirty="0"/>
          </a:p>
          <a:p>
            <a:pPr marL="914400" lvl="1" indent="-381000" algn="l" rtl="0">
              <a:spcBef>
                <a:spcPts val="0"/>
              </a:spcBef>
              <a:spcAft>
                <a:spcPts val="0"/>
              </a:spcAft>
              <a:buSzPts val="2400"/>
              <a:buChar char="○"/>
            </a:pPr>
            <a:r>
              <a:rPr lang="en-US" dirty="0"/>
              <a:t>Phones</a:t>
            </a:r>
            <a:endParaRPr dirty="0"/>
          </a:p>
          <a:p>
            <a:pPr marL="1371600" lvl="2" indent="-387350" algn="l" rtl="0">
              <a:spcBef>
                <a:spcPts val="0"/>
              </a:spcBef>
              <a:spcAft>
                <a:spcPts val="0"/>
              </a:spcAft>
              <a:buSzPts val="2500"/>
              <a:buChar char="■"/>
            </a:pPr>
            <a:r>
              <a:rPr lang="en-US" dirty="0"/>
              <a:t>The case is what you hold</a:t>
            </a:r>
            <a:endParaRPr dirty="0"/>
          </a:p>
          <a:p>
            <a:pPr marL="914400" lvl="1" indent="-381000" algn="l" rtl="0">
              <a:spcBef>
                <a:spcPts val="0"/>
              </a:spcBef>
              <a:spcAft>
                <a:spcPts val="0"/>
              </a:spcAft>
              <a:buSzPts val="2400"/>
              <a:buChar char="○"/>
            </a:pPr>
            <a:r>
              <a:rPr lang="en-US" dirty="0"/>
              <a:t>Desktop Computers</a:t>
            </a:r>
            <a:endParaRPr dirty="0"/>
          </a:p>
          <a:p>
            <a:pPr marL="1371600" lvl="2" indent="-387350" algn="l" rtl="0">
              <a:spcBef>
                <a:spcPts val="0"/>
              </a:spcBef>
              <a:spcAft>
                <a:spcPts val="0"/>
              </a:spcAft>
              <a:buSzPts val="2500"/>
              <a:buChar char="■"/>
            </a:pPr>
            <a:r>
              <a:rPr lang="en-US" dirty="0"/>
              <a:t>Look like the picture to the right →</a:t>
            </a:r>
            <a:endParaRPr dirty="0"/>
          </a:p>
          <a:p>
            <a:pPr marL="914400" lvl="1" indent="-381000" algn="l" rtl="0">
              <a:spcBef>
                <a:spcPts val="0"/>
              </a:spcBef>
              <a:spcAft>
                <a:spcPts val="0"/>
              </a:spcAft>
              <a:buSzPts val="2400"/>
              <a:buChar char="○"/>
            </a:pPr>
            <a:r>
              <a:rPr lang="en-US" dirty="0"/>
              <a:t>Servers</a:t>
            </a:r>
            <a:endParaRPr dirty="0"/>
          </a:p>
        </p:txBody>
      </p:sp>
      <p:pic>
        <p:nvPicPr>
          <p:cNvPr id="38" name="Google Shape;38;p8" descr="Case/Chassis, front and back view."/>
          <p:cNvPicPr preferRelativeResize="0"/>
          <p:nvPr/>
        </p:nvPicPr>
        <p:blipFill rotWithShape="1">
          <a:blip r:embed="rId3">
            <a:alphaModFix/>
          </a:blip>
          <a:srcRect/>
          <a:stretch/>
        </p:blipFill>
        <p:spPr>
          <a:xfrm>
            <a:off x="6879946" y="2343680"/>
            <a:ext cx="1435500" cy="1487700"/>
          </a:xfrm>
          <a:prstGeom prst="rect">
            <a:avLst/>
          </a:prstGeom>
          <a:noFill/>
          <a:ln>
            <a:noFill/>
          </a:ln>
        </p:spPr>
      </p:pic>
      <p:pic>
        <p:nvPicPr>
          <p:cNvPr id="39" name="Google Shape;39;p8"/>
          <p:cNvPicPr preferRelativeResize="0"/>
          <p:nvPr/>
        </p:nvPicPr>
        <p:blipFill>
          <a:blip r:embed="rId4">
            <a:alphaModFix/>
          </a:blip>
          <a:stretch>
            <a:fillRect/>
          </a:stretch>
        </p:blipFill>
        <p:spPr>
          <a:xfrm>
            <a:off x="465675" y="3663073"/>
            <a:ext cx="5939999" cy="1038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Fiber</a:t>
            </a:r>
            <a:endParaRPr/>
          </a:p>
        </p:txBody>
      </p:sp>
      <p:sp>
        <p:nvSpPr>
          <p:cNvPr id="217" name="Google Shape;217;p35"/>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ISPs typically connect to each other with fiber optic cable.</a:t>
            </a:r>
            <a:endParaRPr/>
          </a:p>
          <a:p>
            <a:pPr marL="457200" lvl="0" indent="-374650" algn="l" rtl="0">
              <a:spcBef>
                <a:spcPts val="0"/>
              </a:spcBef>
              <a:spcAft>
                <a:spcPts val="0"/>
              </a:spcAft>
              <a:buSzPts val="2300"/>
              <a:buChar char="●"/>
            </a:pPr>
            <a:r>
              <a:rPr lang="en-US"/>
              <a:t>Fiber optics are a glass hollow cable, that light can reflect inside.</a:t>
            </a:r>
            <a:endParaRPr/>
          </a:p>
          <a:p>
            <a:pPr marL="457200" lvl="0" indent="-374650" algn="l" rtl="0">
              <a:spcBef>
                <a:spcPts val="0"/>
              </a:spcBef>
              <a:spcAft>
                <a:spcPts val="0"/>
              </a:spcAft>
              <a:buSzPts val="2300"/>
              <a:buChar char="●"/>
            </a:pPr>
            <a:r>
              <a:rPr lang="en-US"/>
              <a:t>A laser is pulsed in a specific way to transmit data along the cable.</a:t>
            </a:r>
            <a:endParaRPr/>
          </a:p>
          <a:p>
            <a:pPr marL="457200" lvl="0" indent="-374650" algn="l" rtl="0">
              <a:spcBef>
                <a:spcPts val="0"/>
              </a:spcBef>
              <a:spcAft>
                <a:spcPts val="0"/>
              </a:spcAft>
              <a:buSzPts val="2300"/>
              <a:buChar char="●"/>
            </a:pPr>
            <a:r>
              <a:rPr lang="en-US"/>
              <a:t>Fiber can go very long distances without losing signal.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Internet protocols</a:t>
            </a:r>
            <a:endParaRPr/>
          </a:p>
        </p:txBody>
      </p:sp>
      <p:sp>
        <p:nvSpPr>
          <p:cNvPr id="223" name="Google Shape;223;p36"/>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lnSpcReduction="10000"/>
          </a:bodyPr>
          <a:lstStyle/>
          <a:p>
            <a:pPr marL="457200" lvl="0" indent="-374650" algn="l" rtl="0">
              <a:spcBef>
                <a:spcPts val="750"/>
              </a:spcBef>
              <a:spcAft>
                <a:spcPts val="0"/>
              </a:spcAft>
              <a:buSzPts val="2300"/>
              <a:buChar char="●"/>
            </a:pPr>
            <a:r>
              <a:rPr lang="en-US"/>
              <a:t>DNS - Domain Name System</a:t>
            </a:r>
            <a:endParaRPr/>
          </a:p>
          <a:p>
            <a:pPr marL="914400" lvl="1" indent="-381000" algn="l" rtl="0">
              <a:spcBef>
                <a:spcPts val="0"/>
              </a:spcBef>
              <a:spcAft>
                <a:spcPts val="0"/>
              </a:spcAft>
              <a:buSzPts val="2400"/>
              <a:buChar char="○"/>
            </a:pPr>
            <a:r>
              <a:rPr lang="en-US"/>
              <a:t>Converts names (e.g. kennesaw.edu into IPs, and vice versa)</a:t>
            </a:r>
            <a:endParaRPr/>
          </a:p>
          <a:p>
            <a:pPr marL="457200" lvl="0" indent="-374650" algn="l" rtl="0">
              <a:spcBef>
                <a:spcPts val="0"/>
              </a:spcBef>
              <a:spcAft>
                <a:spcPts val="0"/>
              </a:spcAft>
              <a:buSzPts val="2300"/>
              <a:buChar char="●"/>
            </a:pPr>
            <a:r>
              <a:rPr lang="en-US"/>
              <a:t>HTTP/HTTPS</a:t>
            </a:r>
            <a:endParaRPr/>
          </a:p>
          <a:p>
            <a:pPr marL="914400" lvl="1" indent="-381000" algn="l" rtl="0">
              <a:spcBef>
                <a:spcPts val="0"/>
              </a:spcBef>
              <a:spcAft>
                <a:spcPts val="0"/>
              </a:spcAft>
              <a:buSzPts val="2400"/>
              <a:buChar char="○"/>
            </a:pPr>
            <a:r>
              <a:rPr lang="en-US"/>
              <a:t>Retrieves web pages, videos, images, sounds from the internet for your web browser</a:t>
            </a:r>
            <a:endParaRPr/>
          </a:p>
          <a:p>
            <a:pPr marL="914400" lvl="1" indent="-381000" algn="l" rtl="0">
              <a:spcBef>
                <a:spcPts val="0"/>
              </a:spcBef>
              <a:spcAft>
                <a:spcPts val="0"/>
              </a:spcAft>
              <a:buSzPts val="2400"/>
              <a:buChar char="○"/>
            </a:pPr>
            <a:r>
              <a:rPr lang="en-US"/>
              <a:t>Each resource has a Universal Resource Locator (URL)</a:t>
            </a:r>
            <a:endParaRPr/>
          </a:p>
          <a:p>
            <a:pPr marL="457200" lvl="0" indent="-374650" algn="l" rtl="0">
              <a:spcBef>
                <a:spcPts val="0"/>
              </a:spcBef>
              <a:spcAft>
                <a:spcPts val="0"/>
              </a:spcAft>
              <a:buSzPts val="2300"/>
              <a:buChar char="●"/>
            </a:pPr>
            <a:r>
              <a:rPr lang="en-US"/>
              <a:t>Many others</a:t>
            </a:r>
            <a:endParaRPr/>
          </a:p>
          <a:p>
            <a:pPr marL="914400" lvl="1" indent="-381000" algn="l" rtl="0">
              <a:spcBef>
                <a:spcPts val="0"/>
              </a:spcBef>
              <a:spcAft>
                <a:spcPts val="0"/>
              </a:spcAft>
              <a:buSzPts val="2400"/>
              <a:buChar char="○"/>
            </a:pPr>
            <a:r>
              <a:rPr lang="en-US"/>
              <a:t>Email: smtp, pop, imap, remote desktop, database servers etc.</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Interesting</a:t>
            </a:r>
            <a:endParaRPr/>
          </a:p>
        </p:txBody>
      </p:sp>
      <p:sp>
        <p:nvSpPr>
          <p:cNvPr id="229" name="Google Shape;229;p37"/>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In a command prompt:</a:t>
            </a:r>
            <a:endParaRPr dirty="0"/>
          </a:p>
          <a:p>
            <a:pPr marL="914400" lvl="1" indent="-381000" algn="l" rtl="0">
              <a:spcBef>
                <a:spcPts val="0"/>
              </a:spcBef>
              <a:spcAft>
                <a:spcPts val="0"/>
              </a:spcAft>
              <a:buSzPts val="2400"/>
              <a:buChar char="○"/>
            </a:pPr>
            <a:r>
              <a:rPr lang="en-US" dirty="0"/>
              <a:t>ping </a:t>
            </a:r>
            <a:r>
              <a:rPr lang="en-US" u="sng" dirty="0">
                <a:solidFill>
                  <a:schemeClr val="hlink"/>
                </a:solidFill>
                <a:hlinkClick r:id="rId3"/>
              </a:rPr>
              <a:t>www.google.com</a:t>
            </a:r>
            <a:endParaRPr dirty="0"/>
          </a:p>
          <a:p>
            <a:pPr marL="457200" lvl="0" indent="-374650" algn="l" rtl="0">
              <a:spcBef>
                <a:spcPts val="0"/>
              </a:spcBef>
              <a:spcAft>
                <a:spcPts val="0"/>
              </a:spcAft>
              <a:buSzPts val="2300"/>
              <a:buChar char="●"/>
            </a:pPr>
            <a:r>
              <a:rPr lang="en-US" dirty="0"/>
              <a:t>Notice it’ll show you the IP address of the google server you are talking to</a:t>
            </a:r>
            <a:endParaRPr dirty="0"/>
          </a:p>
          <a:p>
            <a:pPr marL="457200" lvl="0" indent="-374650" algn="l" rtl="0">
              <a:spcBef>
                <a:spcPts val="0"/>
              </a:spcBef>
              <a:spcAft>
                <a:spcPts val="0"/>
              </a:spcAft>
              <a:buSzPts val="2300"/>
              <a:buChar char="●"/>
            </a:pPr>
            <a:r>
              <a:rPr lang="en-US" dirty="0"/>
              <a:t>It’ll show you have long it took to get from your computer to google</a:t>
            </a:r>
            <a:endParaRPr dirty="0"/>
          </a:p>
          <a:p>
            <a:pPr marL="457200" lvl="0" indent="-374650" algn="l" rtl="0">
              <a:spcBef>
                <a:spcPts val="0"/>
              </a:spcBef>
              <a:spcAft>
                <a:spcPts val="0"/>
              </a:spcAft>
              <a:buSzPts val="2300"/>
              <a:buChar char="●"/>
            </a:pPr>
            <a:r>
              <a:rPr lang="en-US" dirty="0"/>
              <a:t>This tool is useful to ensure a server is on the network.  </a:t>
            </a:r>
            <a:endParaRPr dirty="0"/>
          </a:p>
          <a:p>
            <a:pPr marL="914400" lvl="1" indent="-381000" algn="l" rtl="0">
              <a:spcBef>
                <a:spcPts val="0"/>
              </a:spcBef>
              <a:spcAft>
                <a:spcPts val="0"/>
              </a:spcAft>
              <a:buSzPts val="2400"/>
              <a:buChar char="○"/>
            </a:pPr>
            <a:r>
              <a:rPr lang="en-US" dirty="0"/>
              <a:t>However, not all servers are configured to reply to ping to prevent DDOS attacks.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Questions?</a:t>
            </a:r>
            <a:endParaRPr/>
          </a:p>
        </p:txBody>
      </p:sp>
      <p:sp>
        <p:nvSpPr>
          <p:cNvPr id="235" name="Google Shape;235;p38"/>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457200" lvl="0" indent="-317500" algn="l" rtl="0">
              <a:spcBef>
                <a:spcPts val="750"/>
              </a:spcBef>
              <a:spcAft>
                <a:spcPts val="0"/>
              </a:spcAft>
              <a:buSzPts val="1400"/>
              <a:buChar char="●"/>
            </a:pPr>
            <a:r>
              <a:rPr lang="en-US" sz="1400"/>
              <a:t>Note in this presentation are all from:</a:t>
            </a:r>
            <a:endParaRPr sz="1400"/>
          </a:p>
          <a:p>
            <a:pPr marL="457200" lvl="0" indent="0" algn="l" rtl="0">
              <a:spcBef>
                <a:spcPts val="750"/>
              </a:spcBef>
              <a:spcAft>
                <a:spcPts val="0"/>
              </a:spcAft>
              <a:buNone/>
            </a:pPr>
            <a:r>
              <a:rPr lang="en-US" sz="1400"/>
              <a:t>Wikipedia, dell.com or newegg.com</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Purpose of the case</a:t>
            </a:r>
            <a:endParaRPr/>
          </a:p>
        </p:txBody>
      </p:sp>
      <p:sp>
        <p:nvSpPr>
          <p:cNvPr id="45" name="Google Shape;45;p9"/>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Protect the internal components.</a:t>
            </a:r>
            <a:endParaRPr dirty="0"/>
          </a:p>
          <a:p>
            <a:pPr marL="914400" lvl="1" indent="-381000" algn="l" rtl="0">
              <a:spcBef>
                <a:spcPts val="0"/>
              </a:spcBef>
              <a:spcAft>
                <a:spcPts val="0"/>
              </a:spcAft>
              <a:buSzPts val="2400"/>
              <a:buChar char="○"/>
            </a:pPr>
            <a:r>
              <a:rPr lang="en-US" dirty="0"/>
              <a:t>Most components are delicate/fragile</a:t>
            </a:r>
            <a:endParaRPr dirty="0"/>
          </a:p>
          <a:p>
            <a:pPr marL="914400" lvl="1" indent="-381000" algn="l" rtl="0">
              <a:spcBef>
                <a:spcPts val="0"/>
              </a:spcBef>
              <a:spcAft>
                <a:spcPts val="0"/>
              </a:spcAft>
              <a:buSzPts val="2400"/>
              <a:buChar char="○"/>
            </a:pPr>
            <a:r>
              <a:rPr lang="en-US" dirty="0"/>
              <a:t>Most are sensitive to moisture and static electricity</a:t>
            </a:r>
            <a:endParaRPr dirty="0"/>
          </a:p>
          <a:p>
            <a:pPr marL="457200" lvl="0" indent="-374650" algn="l" rtl="0">
              <a:spcBef>
                <a:spcPts val="0"/>
              </a:spcBef>
              <a:spcAft>
                <a:spcPts val="0"/>
              </a:spcAft>
              <a:buSzPts val="2300"/>
              <a:buChar char="●"/>
            </a:pPr>
            <a:r>
              <a:rPr lang="en-US" dirty="0"/>
              <a:t>Help with cooling</a:t>
            </a:r>
            <a:endParaRPr dirty="0"/>
          </a:p>
          <a:p>
            <a:pPr marL="914400" lvl="1" indent="-381000" algn="l" rtl="0">
              <a:spcBef>
                <a:spcPts val="0"/>
              </a:spcBef>
              <a:spcAft>
                <a:spcPts val="0"/>
              </a:spcAft>
              <a:buSzPts val="2400"/>
              <a:buChar char="○"/>
            </a:pPr>
            <a:r>
              <a:rPr lang="en-US" dirty="0"/>
              <a:t>Typically, cases provide cooling</a:t>
            </a:r>
            <a:endParaRPr dirty="0"/>
          </a:p>
          <a:p>
            <a:pPr marL="1371600" lvl="2" indent="-387350" algn="l" rtl="0">
              <a:spcBef>
                <a:spcPts val="0"/>
              </a:spcBef>
              <a:spcAft>
                <a:spcPts val="0"/>
              </a:spcAft>
              <a:buSzPts val="2500"/>
              <a:buChar char="■"/>
            </a:pPr>
            <a:r>
              <a:rPr lang="en-US" dirty="0"/>
              <a:t>Active cooling means fans, or water cooling</a:t>
            </a:r>
            <a:endParaRPr dirty="0"/>
          </a:p>
          <a:p>
            <a:pPr marL="1371600" lvl="2" indent="-387350" algn="l" rtl="0">
              <a:spcBef>
                <a:spcPts val="0"/>
              </a:spcBef>
              <a:spcAft>
                <a:spcPts val="0"/>
              </a:spcAft>
              <a:buSzPts val="2500"/>
              <a:buChar char="■"/>
            </a:pPr>
            <a:r>
              <a:rPr lang="en-US" dirty="0"/>
              <a:t>Passive cooling means heatsinks or other means to get rid of heat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Desktop/Server Power Supply</a:t>
            </a:r>
            <a:endParaRPr/>
          </a:p>
        </p:txBody>
      </p:sp>
      <p:sp>
        <p:nvSpPr>
          <p:cNvPr id="51" name="Google Shape;51;p10"/>
          <p:cNvSpPr txBox="1">
            <a:spLocks noGrp="1"/>
          </p:cNvSpPr>
          <p:nvPr>
            <p:ph type="body" idx="1"/>
          </p:nvPr>
        </p:nvSpPr>
        <p:spPr>
          <a:xfrm>
            <a:off x="369875" y="940000"/>
            <a:ext cx="35802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Converts AC Power to +3v, +5v, +12v and -12v</a:t>
            </a:r>
            <a:endParaRPr/>
          </a:p>
          <a:p>
            <a:pPr marL="457200" lvl="0" indent="-374650" algn="l" rtl="0">
              <a:spcBef>
                <a:spcPts val="0"/>
              </a:spcBef>
              <a:spcAft>
                <a:spcPts val="0"/>
              </a:spcAft>
              <a:buSzPts val="2300"/>
              <a:buChar char="●"/>
            </a:pPr>
            <a:r>
              <a:rPr lang="en-US"/>
              <a:t>Different parts of the computer use different voltages</a:t>
            </a:r>
            <a:endParaRPr/>
          </a:p>
          <a:p>
            <a:pPr marL="457200" lvl="0" indent="-374650" algn="l" rtl="0">
              <a:spcBef>
                <a:spcPts val="0"/>
              </a:spcBef>
              <a:spcAft>
                <a:spcPts val="0"/>
              </a:spcAft>
              <a:buSzPts val="2300"/>
              <a:buChar char="●"/>
            </a:pPr>
            <a:r>
              <a:rPr lang="en-US"/>
              <a:t>Each has a specific connector</a:t>
            </a:r>
            <a:endParaRPr/>
          </a:p>
        </p:txBody>
      </p:sp>
      <p:pic>
        <p:nvPicPr>
          <p:cNvPr id="52" name="Google Shape;52;p10" descr="The power supply unit."/>
          <p:cNvPicPr preferRelativeResize="0"/>
          <p:nvPr/>
        </p:nvPicPr>
        <p:blipFill rotWithShape="1">
          <a:blip r:embed="rId3">
            <a:alphaModFix/>
          </a:blip>
          <a:srcRect/>
          <a:stretch/>
        </p:blipFill>
        <p:spPr>
          <a:xfrm>
            <a:off x="4150450" y="1263650"/>
            <a:ext cx="4478400" cy="288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Laptop/Phones Power Supply</a:t>
            </a:r>
            <a:endParaRPr/>
          </a:p>
        </p:txBody>
      </p:sp>
      <p:sp>
        <p:nvSpPr>
          <p:cNvPr id="58" name="Google Shape;58;p11"/>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Typically, laptops have power bricks</a:t>
            </a:r>
            <a:endParaRPr dirty="0"/>
          </a:p>
          <a:p>
            <a:pPr marL="457200" lvl="0" indent="-374650" algn="l" rtl="0">
              <a:spcBef>
                <a:spcPts val="0"/>
              </a:spcBef>
              <a:spcAft>
                <a:spcPts val="0"/>
              </a:spcAft>
              <a:buSzPts val="2300"/>
              <a:buChar char="●"/>
            </a:pPr>
            <a:r>
              <a:rPr lang="en-US" dirty="0"/>
              <a:t>Many modern laptops use a standard</a:t>
            </a:r>
            <a:br>
              <a:rPr lang="en-US" dirty="0"/>
            </a:br>
            <a:r>
              <a:rPr lang="en-US" dirty="0"/>
              <a:t>USB connector to supply power</a:t>
            </a:r>
            <a:endParaRPr dirty="0"/>
          </a:p>
          <a:p>
            <a:pPr marL="914400" lvl="1" indent="-381000" algn="l" rtl="0">
              <a:spcBef>
                <a:spcPts val="0"/>
              </a:spcBef>
              <a:spcAft>
                <a:spcPts val="0"/>
              </a:spcAft>
              <a:buSzPts val="2400"/>
              <a:buChar char="○"/>
            </a:pPr>
            <a:r>
              <a:rPr lang="en-US" dirty="0"/>
              <a:t>Can run at different power:</a:t>
            </a:r>
            <a:endParaRPr dirty="0"/>
          </a:p>
          <a:p>
            <a:pPr marL="1371600" lvl="2" indent="-387350" algn="l" rtl="0">
              <a:spcBef>
                <a:spcPts val="0"/>
              </a:spcBef>
              <a:spcAft>
                <a:spcPts val="0"/>
              </a:spcAft>
              <a:buSzPts val="2500"/>
              <a:buChar char="■"/>
            </a:pPr>
            <a:r>
              <a:rPr lang="en-US" dirty="0"/>
              <a:t> 5v (10W)</a:t>
            </a:r>
            <a:endParaRPr dirty="0"/>
          </a:p>
          <a:p>
            <a:pPr marL="1371600" lvl="2" indent="-387350" algn="l" rtl="0">
              <a:spcBef>
                <a:spcPts val="0"/>
              </a:spcBef>
              <a:spcAft>
                <a:spcPts val="0"/>
              </a:spcAft>
              <a:buSzPts val="2500"/>
              <a:buChar char="■"/>
            </a:pPr>
            <a:r>
              <a:rPr lang="en-US" dirty="0"/>
              <a:t>12v (36W)</a:t>
            </a:r>
            <a:endParaRPr dirty="0"/>
          </a:p>
          <a:p>
            <a:pPr marL="1371600" lvl="2" indent="-387350" algn="l" rtl="0">
              <a:spcBef>
                <a:spcPts val="0"/>
              </a:spcBef>
              <a:spcAft>
                <a:spcPts val="0"/>
              </a:spcAft>
              <a:buSzPts val="2500"/>
              <a:buChar char="■"/>
            </a:pPr>
            <a:r>
              <a:rPr lang="en-US" dirty="0"/>
              <a:t>20v (100W)</a:t>
            </a:r>
            <a:endParaRPr dirty="0"/>
          </a:p>
          <a:p>
            <a:pPr marL="457200" lvl="0" indent="-374650" algn="l" rtl="0">
              <a:spcBef>
                <a:spcPts val="0"/>
              </a:spcBef>
              <a:spcAft>
                <a:spcPts val="0"/>
              </a:spcAft>
              <a:buSzPts val="2300"/>
              <a:buChar char="●"/>
            </a:pPr>
            <a:r>
              <a:rPr lang="en-US" dirty="0"/>
              <a:t>Watt = Volt * Amps</a:t>
            </a:r>
            <a:endParaRPr dirty="0"/>
          </a:p>
          <a:p>
            <a:pPr marL="457200" lvl="0" indent="-374650" algn="l" rtl="0">
              <a:spcBef>
                <a:spcPts val="0"/>
              </a:spcBef>
              <a:spcAft>
                <a:spcPts val="0"/>
              </a:spcAft>
              <a:buSzPts val="2300"/>
              <a:buChar char="●"/>
            </a:pPr>
            <a:r>
              <a:rPr lang="en-US" dirty="0"/>
              <a:t>Phones mostly use USB-C now as well.</a:t>
            </a:r>
            <a:endParaRPr dirty="0"/>
          </a:p>
          <a:p>
            <a:pPr marL="457200" lvl="0" indent="-374650" algn="l" rtl="0">
              <a:spcBef>
                <a:spcPts val="0"/>
              </a:spcBef>
              <a:spcAft>
                <a:spcPts val="0"/>
              </a:spcAft>
              <a:buSzPts val="2300"/>
              <a:buChar char="●"/>
            </a:pPr>
            <a:r>
              <a:rPr lang="en-US" dirty="0"/>
              <a:t>Other laptop brands use proprietary</a:t>
            </a:r>
            <a:endParaRPr dirty="0"/>
          </a:p>
        </p:txBody>
      </p:sp>
      <p:pic>
        <p:nvPicPr>
          <p:cNvPr id="59" name="Google Shape;59;p11"/>
          <p:cNvPicPr preferRelativeResize="0"/>
          <p:nvPr/>
        </p:nvPicPr>
        <p:blipFill>
          <a:blip r:embed="rId3">
            <a:alphaModFix/>
          </a:blip>
          <a:stretch>
            <a:fillRect/>
          </a:stretch>
        </p:blipFill>
        <p:spPr>
          <a:xfrm>
            <a:off x="6465877" y="434525"/>
            <a:ext cx="2238549" cy="1682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CPU - Central Processing Unit</a:t>
            </a:r>
            <a:endParaRPr/>
          </a:p>
        </p:txBody>
      </p:sp>
      <p:sp>
        <p:nvSpPr>
          <p:cNvPr id="65" name="Google Shape;65;p12"/>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Typical CPUs are:</a:t>
            </a:r>
            <a:endParaRPr/>
          </a:p>
          <a:p>
            <a:pPr marL="914400" lvl="1" indent="-381000" algn="l" rtl="0">
              <a:spcBef>
                <a:spcPts val="0"/>
              </a:spcBef>
              <a:spcAft>
                <a:spcPts val="0"/>
              </a:spcAft>
              <a:buSzPts val="2400"/>
              <a:buChar char="○"/>
            </a:pPr>
            <a:r>
              <a:rPr lang="en-US"/>
              <a:t>Intel</a:t>
            </a:r>
            <a:endParaRPr/>
          </a:p>
          <a:p>
            <a:pPr marL="914400" lvl="1" indent="-381000" algn="l" rtl="0">
              <a:spcBef>
                <a:spcPts val="0"/>
              </a:spcBef>
              <a:spcAft>
                <a:spcPts val="0"/>
              </a:spcAft>
              <a:buSzPts val="2400"/>
              <a:buChar char="○"/>
            </a:pPr>
            <a:r>
              <a:rPr lang="en-US"/>
              <a:t>AMD</a:t>
            </a:r>
            <a:endParaRPr/>
          </a:p>
          <a:p>
            <a:pPr marL="914400" lvl="1" indent="-381000" algn="l" rtl="0">
              <a:spcBef>
                <a:spcPts val="0"/>
              </a:spcBef>
              <a:spcAft>
                <a:spcPts val="0"/>
              </a:spcAft>
              <a:buSzPts val="2400"/>
              <a:buChar char="○"/>
            </a:pPr>
            <a:r>
              <a:rPr lang="en-US"/>
              <a:t>Arm</a:t>
            </a:r>
            <a:endParaRPr/>
          </a:p>
          <a:p>
            <a:pPr marL="457200" lvl="0" indent="-374650" algn="l" rtl="0">
              <a:spcBef>
                <a:spcPts val="0"/>
              </a:spcBef>
              <a:spcAft>
                <a:spcPts val="0"/>
              </a:spcAft>
              <a:buSzPts val="2300"/>
              <a:buChar char="●"/>
            </a:pPr>
            <a:r>
              <a:rPr lang="en-US"/>
              <a:t>CPUs are often made up of parts:</a:t>
            </a:r>
            <a:endParaRPr/>
          </a:p>
          <a:p>
            <a:pPr marL="914400" lvl="1" indent="-381000" algn="l" rtl="0">
              <a:spcBef>
                <a:spcPts val="0"/>
              </a:spcBef>
              <a:spcAft>
                <a:spcPts val="0"/>
              </a:spcAft>
              <a:buSzPts val="2400"/>
              <a:buChar char="○"/>
            </a:pPr>
            <a:r>
              <a:rPr lang="en-US"/>
              <a:t>ALU (Arithmetic Logic Unit)</a:t>
            </a:r>
            <a:endParaRPr/>
          </a:p>
          <a:p>
            <a:pPr marL="914400" lvl="1" indent="-381000" algn="l" rtl="0">
              <a:spcBef>
                <a:spcPts val="0"/>
              </a:spcBef>
              <a:spcAft>
                <a:spcPts val="0"/>
              </a:spcAft>
              <a:buSzPts val="2400"/>
              <a:buChar char="○"/>
            </a:pPr>
            <a:r>
              <a:rPr lang="en-US"/>
              <a:t>Control Unit</a:t>
            </a:r>
            <a:endParaRPr/>
          </a:p>
          <a:p>
            <a:pPr marL="914400" lvl="1" indent="-381000" algn="l" rtl="0">
              <a:spcBef>
                <a:spcPts val="0"/>
              </a:spcBef>
              <a:spcAft>
                <a:spcPts val="0"/>
              </a:spcAft>
              <a:buSzPts val="2400"/>
              <a:buChar char="○"/>
            </a:pPr>
            <a:r>
              <a:rPr lang="en-US"/>
              <a:t>Registers</a:t>
            </a:r>
            <a:endParaRPr/>
          </a:p>
          <a:p>
            <a:pPr marL="914400" lvl="1" indent="-381000" algn="l" rtl="0">
              <a:spcBef>
                <a:spcPts val="0"/>
              </a:spcBef>
              <a:spcAft>
                <a:spcPts val="0"/>
              </a:spcAft>
              <a:buSzPts val="2400"/>
              <a:buChar char="○"/>
            </a:pPr>
            <a:r>
              <a:rPr lang="en-US"/>
              <a:t>Cache</a:t>
            </a:r>
            <a:endParaRPr/>
          </a:p>
          <a:p>
            <a:pPr marL="914400" lvl="1" indent="-381000" algn="l" rtl="0">
              <a:spcBef>
                <a:spcPts val="0"/>
              </a:spcBef>
              <a:spcAft>
                <a:spcPts val="0"/>
              </a:spcAft>
              <a:buSzPts val="2400"/>
              <a:buChar char="○"/>
            </a:pPr>
            <a:r>
              <a:rPr lang="en-US"/>
              <a:t>Clock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CPUs have lots of pins</a:t>
            </a:r>
            <a:endParaRPr/>
          </a:p>
        </p:txBody>
      </p:sp>
      <p:sp>
        <p:nvSpPr>
          <p:cNvPr id="71" name="Google Shape;71;p13"/>
          <p:cNvSpPr txBox="1">
            <a:spLocks noGrp="1"/>
          </p:cNvSpPr>
          <p:nvPr>
            <p:ph type="body" idx="1"/>
          </p:nvPr>
        </p:nvSpPr>
        <p:spPr>
          <a:xfrm>
            <a:off x="369875" y="940000"/>
            <a:ext cx="54216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These pins connect to the motherboard</a:t>
            </a:r>
            <a:endParaRPr/>
          </a:p>
          <a:p>
            <a:pPr marL="457200" lvl="0" indent="-374650" algn="l" rtl="0">
              <a:spcBef>
                <a:spcPts val="0"/>
              </a:spcBef>
              <a:spcAft>
                <a:spcPts val="0"/>
              </a:spcAft>
              <a:buSzPts val="2300"/>
              <a:buChar char="●"/>
            </a:pPr>
            <a:r>
              <a:rPr lang="en-US"/>
              <a:t>Pins are used to communicate with the CPU.  </a:t>
            </a:r>
            <a:endParaRPr/>
          </a:p>
          <a:p>
            <a:pPr marL="914400" lvl="1" indent="-381000" algn="l" rtl="0">
              <a:spcBef>
                <a:spcPts val="0"/>
              </a:spcBef>
              <a:spcAft>
                <a:spcPts val="0"/>
              </a:spcAft>
              <a:buSzPts val="2400"/>
              <a:buChar char="○"/>
            </a:pPr>
            <a:r>
              <a:rPr lang="en-US"/>
              <a:t>Turning on power on certain pins tells the CPU what instruction you want it to execute</a:t>
            </a:r>
            <a:endParaRPr/>
          </a:p>
          <a:p>
            <a:pPr marL="914400" lvl="1" indent="-381000" algn="l" rtl="0">
              <a:spcBef>
                <a:spcPts val="0"/>
              </a:spcBef>
              <a:spcAft>
                <a:spcPts val="0"/>
              </a:spcAft>
              <a:buSzPts val="2400"/>
              <a:buChar char="○"/>
            </a:pPr>
            <a:r>
              <a:rPr lang="en-US"/>
              <a:t>Other pins are used to receive answers from the CPU</a:t>
            </a:r>
            <a:endParaRPr/>
          </a:p>
        </p:txBody>
      </p:sp>
      <p:pic>
        <p:nvPicPr>
          <p:cNvPr id="72" name="Google Shape;72;p13"/>
          <p:cNvPicPr preferRelativeResize="0"/>
          <p:nvPr/>
        </p:nvPicPr>
        <p:blipFill>
          <a:blip r:embed="rId3">
            <a:alphaModFix/>
          </a:blip>
          <a:stretch>
            <a:fillRect/>
          </a:stretch>
        </p:blipFill>
        <p:spPr>
          <a:xfrm>
            <a:off x="5791351" y="959797"/>
            <a:ext cx="2996825" cy="3049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Arithmetic Logic Unit</a:t>
            </a:r>
            <a:endParaRPr/>
          </a:p>
        </p:txBody>
      </p:sp>
      <p:sp>
        <p:nvSpPr>
          <p:cNvPr id="78" name="Google Shape;78;p14"/>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Intel and AMD have large instruction sets they have hundreds of instructions the CPU can perform.</a:t>
            </a:r>
            <a:endParaRPr dirty="0"/>
          </a:p>
          <a:p>
            <a:pPr marL="914400" lvl="1" indent="-381000" algn="l" rtl="0">
              <a:spcBef>
                <a:spcPts val="0"/>
              </a:spcBef>
              <a:spcAft>
                <a:spcPts val="0"/>
              </a:spcAft>
              <a:buSzPts val="2400"/>
              <a:buChar char="○"/>
            </a:pPr>
            <a:r>
              <a:rPr lang="en-US" dirty="0"/>
              <a:t>e.g.: Arithmetic operations (add, subtract, … etc.) </a:t>
            </a:r>
            <a:endParaRPr dirty="0"/>
          </a:p>
          <a:p>
            <a:pPr marL="457200" lvl="0" indent="-374650" algn="l" rtl="0">
              <a:spcBef>
                <a:spcPts val="0"/>
              </a:spcBef>
              <a:spcAft>
                <a:spcPts val="0"/>
              </a:spcAft>
              <a:buSzPts val="2300"/>
              <a:buChar char="●"/>
            </a:pPr>
            <a:r>
              <a:rPr lang="en-US" dirty="0"/>
              <a:t>The ALU is responsible for most calculations</a:t>
            </a:r>
            <a:endParaRPr dirty="0"/>
          </a:p>
          <a:p>
            <a:pPr marL="457200" lvl="0" indent="-374650" algn="l" rtl="0">
              <a:spcBef>
                <a:spcPts val="0"/>
              </a:spcBef>
              <a:spcAft>
                <a:spcPts val="0"/>
              </a:spcAft>
              <a:buSzPts val="2300"/>
              <a:buChar char="●"/>
            </a:pPr>
            <a:r>
              <a:rPr lang="en-US" dirty="0"/>
              <a:t>How do them work?	</a:t>
            </a:r>
            <a:endParaRPr dirty="0"/>
          </a:p>
          <a:p>
            <a:pPr marL="914400" lvl="1" indent="-381000" algn="l" rtl="0">
              <a:spcBef>
                <a:spcPts val="0"/>
              </a:spcBef>
              <a:spcAft>
                <a:spcPts val="0"/>
              </a:spcAft>
              <a:buSzPts val="2400"/>
              <a:buChar char="○"/>
            </a:pPr>
            <a:r>
              <a:rPr lang="en-US" dirty="0"/>
              <a:t>We’ll look at binary numbers and logic gates soon.</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1898</Words>
  <Application>Microsoft Macintosh PowerPoint</Application>
  <PresentationFormat>On-screen Show (16:9)</PresentationFormat>
  <Paragraphs>211</Paragraphs>
  <Slides>33</Slides>
  <Notes>33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33</vt:i4>
      </vt:variant>
    </vt:vector>
  </HeadingPairs>
  <TitlesOfParts>
    <vt:vector size="35" baseType="lpstr">
      <vt:lpstr>Arial</vt:lpstr>
      <vt:lpstr>Office Theme</vt:lpstr>
      <vt:lpstr>Computer Components</vt:lpstr>
      <vt:lpstr>Computers are ubiquitous</vt:lpstr>
      <vt:lpstr>Cases</vt:lpstr>
      <vt:lpstr>Purpose of the case</vt:lpstr>
      <vt:lpstr>Desktop/Server Power Supply</vt:lpstr>
      <vt:lpstr>Laptop/Phones Power Supply</vt:lpstr>
      <vt:lpstr>CPU - Central Processing Unit</vt:lpstr>
      <vt:lpstr>CPUs have lots of pins</vt:lpstr>
      <vt:lpstr>Arithmetic Logic Unit</vt:lpstr>
      <vt:lpstr>Cores and speed</vt:lpstr>
      <vt:lpstr>RAM - Random Access Memory</vt:lpstr>
      <vt:lpstr>Motherboard</vt:lpstr>
      <vt:lpstr>GPU - Graphics Processing Unit</vt:lpstr>
      <vt:lpstr>Graphics Cards</vt:lpstr>
      <vt:lpstr>Storage Devices</vt:lpstr>
      <vt:lpstr>Additional parts</vt:lpstr>
      <vt:lpstr>Heat</vt:lpstr>
      <vt:lpstr>Overheating</vt:lpstr>
      <vt:lpstr>Cables</vt:lpstr>
      <vt:lpstr>USB</vt:lpstr>
      <vt:lpstr>USB can do many things</vt:lpstr>
      <vt:lpstr>Hooking up displays</vt:lpstr>
      <vt:lpstr>Computer Networking</vt:lpstr>
      <vt:lpstr>Local Connections</vt:lpstr>
      <vt:lpstr>IP address</vt:lpstr>
      <vt:lpstr>More than one switch</vt:lpstr>
      <vt:lpstr>Wireless works the same way</vt:lpstr>
      <vt:lpstr>Connecting to the internet</vt:lpstr>
      <vt:lpstr>Routing</vt:lpstr>
      <vt:lpstr>Fiber</vt:lpstr>
      <vt:lpstr>Internet protocols</vt:lpstr>
      <vt:lpstr>Interesting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Components</dc:title>
  <cp:lastModifiedBy>Microsoft Office User</cp:lastModifiedBy>
  <cp:revision>1</cp:revision>
  <dcterms:modified xsi:type="dcterms:W3CDTF">2023-01-03T18:59:36Z</dcterms:modified>
</cp:coreProperties>
</file>