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0" r:id="rId1"/>
  </p:sldMasterIdLst>
  <p:notesMasterIdLst>
    <p:notesMasterId r:id="rId23"/>
  </p:notesMasterIdLst>
  <p:sldIdLst>
    <p:sldId id="256" r:id="rId2"/>
    <p:sldId id="275" r:id="rId3"/>
    <p:sldId id="276" r:id="rId4"/>
    <p:sldId id="277" r:id="rId5"/>
    <p:sldId id="278" r:id="rId6"/>
    <p:sldId id="289" r:id="rId7"/>
    <p:sldId id="290" r:id="rId8"/>
    <p:sldId id="291" r:id="rId9"/>
    <p:sldId id="292" r:id="rId10"/>
    <p:sldId id="293" r:id="rId11"/>
    <p:sldId id="294" r:id="rId12"/>
    <p:sldId id="295" r:id="rId13"/>
    <p:sldId id="296" r:id="rId14"/>
    <p:sldId id="297" r:id="rId15"/>
    <p:sldId id="298" r:id="rId16"/>
    <p:sldId id="299" r:id="rId17"/>
    <p:sldId id="300" r:id="rId18"/>
    <p:sldId id="301" r:id="rId19"/>
    <p:sldId id="302" r:id="rId20"/>
    <p:sldId id="303" r:id="rId21"/>
    <p:sldId id="304" r:id="rId22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112"/>
    <p:restoredTop sz="94682"/>
  </p:normalViewPr>
  <p:slideViewPr>
    <p:cSldViewPr snapToGrid="0" snapToObjects="1">
      <p:cViewPr varScale="1">
        <p:scale>
          <a:sx n="119" d="100"/>
          <a:sy n="119" d="100"/>
        </p:scale>
        <p:origin x="55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7" name="Google Shape;87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Introduce yourself and welcome the students</a:t>
            </a:r>
            <a:endParaRPr/>
          </a:p>
        </p:txBody>
      </p:sp>
      <p:sp>
        <p:nvSpPr>
          <p:cNvPr id="88" name="Google Shape;88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</a:t>
            </a:fld>
            <a:endParaRPr 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828891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18</a:t>
            </a:fld>
            <a:endParaRPr 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708173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 rot="5400000">
            <a:off x="2396330" y="57944"/>
            <a:ext cx="4351339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 rot="5400000">
            <a:off x="4623594" y="2285208"/>
            <a:ext cx="5811839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 rot="5400000">
            <a:off x="623094" y="370683"/>
            <a:ext cx="5811839" cy="580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Slide">
  <p:cSld name="1_Title Slide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3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4"/>
          <p:cNvSpPr txBox="1"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subTitle" idx="1"/>
          </p:nvPr>
        </p:nvSpPr>
        <p:spPr>
          <a:xfrm>
            <a:off x="1143000" y="3602037"/>
            <a:ext cx="6858000" cy="1655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dt" idx="10"/>
          </p:nvPr>
        </p:nvSpPr>
        <p:spPr>
          <a:xfrm>
            <a:off x="628650" y="64988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ftr" idx="11"/>
          </p:nvPr>
        </p:nvSpPr>
        <p:spPr>
          <a:xfrm>
            <a:off x="3028950" y="64988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sldNum" idx="12"/>
          </p:nvPr>
        </p:nvSpPr>
        <p:spPr>
          <a:xfrm>
            <a:off x="6457950" y="64988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5"/>
          <p:cNvSpPr txBox="1">
            <a:spLocks noGrp="1"/>
          </p:cNvSpPr>
          <p:nvPr>
            <p:ph type="title"/>
          </p:nvPr>
        </p:nvSpPr>
        <p:spPr>
          <a:xfrm>
            <a:off x="623888" y="1709740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6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3886200" cy="4351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body" idx="2"/>
          </p:nvPr>
        </p:nvSpPr>
        <p:spPr>
          <a:xfrm>
            <a:off x="4629150" y="1825625"/>
            <a:ext cx="3886200" cy="4351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body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body" idx="3"/>
          </p:nvPr>
        </p:nvSpPr>
        <p:spPr>
          <a:xfrm>
            <a:off x="4629151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50" name="Google Shape;50;p7"/>
          <p:cNvSpPr txBox="1">
            <a:spLocks noGrp="1"/>
          </p:cNvSpPr>
          <p:nvPr>
            <p:ph type="body" idx="4"/>
          </p:nvPr>
        </p:nvSpPr>
        <p:spPr>
          <a:xfrm>
            <a:off x="4629151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629841" y="2057401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>
            <a:spLocks noGrp="1"/>
          </p:cNvSpPr>
          <p:nvPr>
            <p:ph type="pic" idx="2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10"/>
          <p:cNvSpPr txBox="1">
            <a:spLocks noGrp="1"/>
          </p:cNvSpPr>
          <p:nvPr>
            <p:ph type="body" idx="1"/>
          </p:nvPr>
        </p:nvSpPr>
        <p:spPr>
          <a:xfrm>
            <a:off x="629841" y="2057401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4"/>
          <p:cNvSpPr txBox="1"/>
          <p:nvPr/>
        </p:nvSpPr>
        <p:spPr>
          <a:xfrm>
            <a:off x="2989253" y="4066163"/>
            <a:ext cx="3636237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1" name="Google Shape;91;p14"/>
          <p:cNvSpPr txBox="1">
            <a:spLocks noGrp="1"/>
          </p:cNvSpPr>
          <p:nvPr>
            <p:ph type="title"/>
          </p:nvPr>
        </p:nvSpPr>
        <p:spPr>
          <a:xfrm>
            <a:off x="916950" y="1847429"/>
            <a:ext cx="7310100" cy="77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40"/>
              <a:buFont typeface="Calibri"/>
              <a:buNone/>
            </a:pPr>
            <a:r>
              <a:rPr lang="en-US" sz="3240" dirty="0"/>
              <a:t>CSE1300</a:t>
            </a:r>
            <a:endParaRPr sz="3240" dirty="0"/>
          </a:p>
        </p:txBody>
      </p:sp>
      <p:sp>
        <p:nvSpPr>
          <p:cNvPr id="92" name="Google Shape;92;p14"/>
          <p:cNvSpPr txBox="1"/>
          <p:nvPr/>
        </p:nvSpPr>
        <p:spPr>
          <a:xfrm>
            <a:off x="537519" y="3102807"/>
            <a:ext cx="8068962" cy="6155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ctr"/>
            <a:r>
              <a:rPr lang="en-US" sz="2800" b="1" i="0" u="none" strike="noStrike" dirty="0">
                <a:solidFill>
                  <a:srgbClr val="000000"/>
                </a:solidFill>
                <a:effectLst/>
              </a:rPr>
              <a:t>Database Management Systems </a:t>
            </a:r>
            <a:endParaRPr sz="2000" b="1" dirty="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F1D8B3-F7F2-505D-69B5-58D386D90A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681036"/>
            <a:ext cx="7886700" cy="1325563"/>
          </a:xfrm>
        </p:spPr>
        <p:txBody>
          <a:bodyPr/>
          <a:lstStyle/>
          <a:p>
            <a:r>
              <a:rPr lang="en-US" b="1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Types of DBMS</a:t>
            </a:r>
            <a:br>
              <a:rPr lang="en-US" b="1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66EE49-D506-A53C-FCBC-23F38DEA14B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 algn="just" rtl="0" fontAlgn="base">
              <a:spcAft>
                <a:spcPts val="750"/>
              </a:spcAft>
              <a:buNone/>
            </a:pPr>
            <a:r>
              <a:rPr lang="en-US" b="1" dirty="0">
                <a:solidFill>
                  <a:srgbClr val="273239"/>
                </a:solidFill>
                <a:latin typeface="Nunito" pitchFamily="2" charset="77"/>
              </a:rPr>
              <a:t>3. </a:t>
            </a:r>
            <a:r>
              <a:rPr lang="en-US" b="1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Object-Oriented DBMS (OODBMS) – </a:t>
            </a:r>
            <a:r>
              <a:rPr lang="en-US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OODBMS</a:t>
            </a:r>
            <a:r>
              <a:rPr lang="en-US" b="1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 </a:t>
            </a:r>
            <a:r>
              <a:rPr lang="en-US" b="0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integrates object-oriented programming concepts into the </a:t>
            </a:r>
            <a:r>
              <a:rPr lang="en-US" b="1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database environment</a:t>
            </a:r>
            <a:r>
              <a:rPr lang="en-US" b="0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, allowing data to be stored as objects. This approach supports complex data types and relationships, making it ideal for applications requiring advanced data modeling and </a:t>
            </a:r>
            <a:r>
              <a:rPr lang="en-US" b="1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real-world simulations</a:t>
            </a:r>
            <a:r>
              <a:rPr lang="en-US" b="0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.</a:t>
            </a:r>
          </a:p>
          <a:p>
            <a:pPr marL="114300" indent="0" algn="just" rtl="0" fontAlgn="base">
              <a:spcAft>
                <a:spcPts val="750"/>
              </a:spcAft>
              <a:buNone/>
            </a:pPr>
            <a:r>
              <a:rPr lang="en-US" b="1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Examples</a:t>
            </a:r>
            <a:r>
              <a:rPr lang="en-US" b="0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: </a:t>
            </a:r>
            <a:r>
              <a:rPr lang="en-US" b="0" i="0" u="none" strike="noStrike" dirty="0" err="1">
                <a:solidFill>
                  <a:srgbClr val="273239"/>
                </a:solidFill>
                <a:effectLst/>
                <a:latin typeface="Nunito" pitchFamily="2" charset="77"/>
              </a:rPr>
              <a:t>ObjectDB</a:t>
            </a:r>
            <a:r>
              <a:rPr lang="en-US" b="0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, db4o.</a:t>
            </a:r>
          </a:p>
          <a:p>
            <a:pPr marL="114300" indent="0">
              <a:buNone/>
            </a:pPr>
            <a:endParaRPr lang="en-US" b="1" i="0" u="none" strike="noStrike" dirty="0">
              <a:solidFill>
                <a:srgbClr val="273239"/>
              </a:solidFill>
              <a:effectLst/>
              <a:latin typeface="Nunito" pitchFamily="2" charset="77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21118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A11DE7E-DB90-24E8-3A68-1BA90021AB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1915" y="716691"/>
            <a:ext cx="8143102" cy="4698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47580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7215C308-1315-A87D-1428-7F06A9A5E8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9"/>
          </a:xfrm>
        </p:spPr>
        <p:txBody>
          <a:bodyPr/>
          <a:lstStyle/>
          <a:p>
            <a:endParaRPr lang="en-US"/>
          </a:p>
        </p:txBody>
      </p:sp>
      <p:pic>
        <p:nvPicPr>
          <p:cNvPr id="6" name="Picture 5" descr="A comparison of a diagram&#10;&#10;AI-generated content may be incorrect.">
            <a:extLst>
              <a:ext uri="{FF2B5EF4-FFF2-40B4-BE49-F238E27FC236}">
                <a16:creationId xmlns:a16="http://schemas.microsoft.com/office/drawing/2014/main" id="{8D9DCFF2-A279-55C1-07E7-3B750D2C01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7850" y="1000461"/>
            <a:ext cx="8028268" cy="45429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85276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94534B-5381-97B7-0432-40DBEBC4D5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500062"/>
            <a:ext cx="7886700" cy="1325563"/>
          </a:xfrm>
        </p:spPr>
        <p:txBody>
          <a:bodyPr/>
          <a:lstStyle/>
          <a:p>
            <a:r>
              <a:rPr lang="en-US" b="1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Database Languages</a:t>
            </a:r>
            <a:br>
              <a:rPr lang="en-US" b="1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A8CF16-F944-21F1-0205-1B0D4612411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 algn="just" rtl="0" fontAlgn="base">
              <a:spcAft>
                <a:spcPts val="750"/>
              </a:spcAft>
              <a:buNone/>
            </a:pPr>
            <a:r>
              <a:rPr lang="en-US" b="0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Database languages are specialized sets of </a:t>
            </a:r>
            <a:r>
              <a:rPr lang="en-US" b="1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commands </a:t>
            </a:r>
            <a:r>
              <a:rPr lang="en-US" b="0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and </a:t>
            </a:r>
            <a:r>
              <a:rPr lang="en-US" b="1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instructions </a:t>
            </a:r>
            <a:r>
              <a:rPr lang="en-US" b="0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used to define, manipulate, and control data within a database. Each language type plays a distinct role in database management, ensuring efficient </a:t>
            </a:r>
            <a:r>
              <a:rPr lang="en-US" b="1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storage</a:t>
            </a:r>
            <a:r>
              <a:rPr lang="en-US" b="0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, </a:t>
            </a:r>
            <a:r>
              <a:rPr lang="en-US" b="1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retrieval</a:t>
            </a:r>
            <a:r>
              <a:rPr lang="en-US" b="0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, and security of data. The primary database languages include: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49931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B2FCEE-B7BC-E79B-BD2D-54E799D307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Data Definition Language (DDL)</a:t>
            </a:r>
            <a:br>
              <a:rPr lang="en-US" b="1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19B6E5-E8C0-2B7A-289B-7225C6D3D9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027906"/>
            <a:ext cx="7886700" cy="4351339"/>
          </a:xfrm>
        </p:spPr>
        <p:txBody>
          <a:bodyPr/>
          <a:lstStyle/>
          <a:p>
            <a:pPr marL="114300" indent="0" algn="just" rtl="0" fontAlgn="base">
              <a:spcAft>
                <a:spcPts val="750"/>
              </a:spcAft>
              <a:buNone/>
            </a:pPr>
            <a:r>
              <a:rPr lang="en-US" b="0" i="0" u="none" strike="noStrike" dirty="0">
                <a:solidFill>
                  <a:schemeClr val="tx1"/>
                </a:solidFill>
                <a:effectLst/>
                <a:latin typeface="Nunito" pitchFamily="2" charset="77"/>
              </a:rPr>
              <a:t>DDL </a:t>
            </a:r>
            <a:r>
              <a:rPr lang="en-US" b="0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is the short name for Data Definition Language, which deals with database schemas and descriptions, of how the data should reside in the database.</a:t>
            </a:r>
          </a:p>
          <a:p>
            <a:pPr algn="l" fontAlgn="base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CREATE:</a:t>
            </a:r>
            <a:r>
              <a:rPr lang="en-US" b="0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 to create a database and its objects like (table, index, views, store procedure, function, and triggers)</a:t>
            </a:r>
          </a:p>
          <a:p>
            <a:pPr algn="l" fontAlgn="base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ALTER: </a:t>
            </a:r>
            <a:r>
              <a:rPr lang="en-US" b="0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alters the structure of the existing database</a:t>
            </a:r>
          </a:p>
          <a:p>
            <a:pPr algn="l" fontAlgn="base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DROP:</a:t>
            </a:r>
            <a:r>
              <a:rPr lang="en-US" b="0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 delete objects from the database</a:t>
            </a:r>
          </a:p>
          <a:p>
            <a:pPr algn="l" fontAlgn="base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TRUNCATE:</a:t>
            </a:r>
            <a:r>
              <a:rPr lang="en-US" b="0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 remove all records from a table, including all spaces allocated for the records are removed</a:t>
            </a:r>
          </a:p>
          <a:p>
            <a:pPr algn="l" fontAlgn="base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COMMENT: </a:t>
            </a:r>
            <a:r>
              <a:rPr lang="en-US" b="0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add comments to the data dictionary</a:t>
            </a:r>
          </a:p>
          <a:p>
            <a:pPr algn="l" fontAlgn="base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RENAME:</a:t>
            </a:r>
            <a:r>
              <a:rPr lang="en-US" b="0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 rename an object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62428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4570F6-1294-17DF-3F8B-31F7F0976E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Data Manipulation Language (DML)</a:t>
            </a:r>
            <a:br>
              <a:rPr lang="en-US" b="1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DEED4C-E8CB-647B-4340-5C22763680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027906"/>
            <a:ext cx="7886700" cy="4351339"/>
          </a:xfrm>
        </p:spPr>
        <p:txBody>
          <a:bodyPr/>
          <a:lstStyle/>
          <a:p>
            <a:pPr marL="114300" indent="0" algn="l" rtl="0" fontAlgn="base">
              <a:spcAft>
                <a:spcPts val="750"/>
              </a:spcAft>
              <a:buNone/>
            </a:pPr>
            <a:r>
              <a:rPr lang="en-US" sz="1800" dirty="0">
                <a:solidFill>
                  <a:schemeClr val="tx1"/>
                </a:solidFill>
                <a:latin typeface="Nunito" pitchFamily="2" charset="77"/>
              </a:rPr>
              <a:t>DML </a:t>
            </a:r>
            <a:r>
              <a:rPr lang="en-US" sz="1800" b="0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focuses on manipulating the data stored in the database, enabling users to retrieve, add, update, and delete data.</a:t>
            </a:r>
          </a:p>
          <a:p>
            <a:pPr algn="l" fontAlgn="base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1800" b="1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SELECT: </a:t>
            </a:r>
            <a:r>
              <a:rPr lang="en-US" sz="1800" b="0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retrieve data from a database</a:t>
            </a:r>
          </a:p>
          <a:p>
            <a:pPr algn="l" fontAlgn="base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1800" b="1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INSERT:</a:t>
            </a:r>
            <a:r>
              <a:rPr lang="en-US" sz="1800" b="0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 insert data into a table</a:t>
            </a:r>
          </a:p>
          <a:p>
            <a:pPr algn="l" fontAlgn="base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1800" b="1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UPDATE:</a:t>
            </a:r>
            <a:r>
              <a:rPr lang="en-US" sz="1800" b="0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 updates existing data within a table</a:t>
            </a:r>
          </a:p>
          <a:p>
            <a:pPr algn="l" fontAlgn="base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1800" b="1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DELETE: </a:t>
            </a:r>
            <a:r>
              <a:rPr lang="en-US" sz="1800" b="0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Delete all records from a database table</a:t>
            </a:r>
          </a:p>
          <a:p>
            <a:pPr algn="l" fontAlgn="base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1800" b="1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MERGE:</a:t>
            </a:r>
            <a:r>
              <a:rPr lang="en-US" sz="1800" b="0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 UPSERT operation (insert or update)</a:t>
            </a:r>
          </a:p>
          <a:p>
            <a:pPr algn="l" fontAlgn="base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1800" b="1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CALL: </a:t>
            </a:r>
            <a:r>
              <a:rPr lang="en-US" sz="1800" b="0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call a PL/SQL or Java subprogram</a:t>
            </a:r>
          </a:p>
          <a:p>
            <a:pPr algn="l" fontAlgn="base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1800" b="1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EXPLAIN PLAN:</a:t>
            </a:r>
            <a:r>
              <a:rPr lang="en-US" sz="1800" b="0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 interpretation of the data access path</a:t>
            </a:r>
          </a:p>
          <a:p>
            <a:pPr algn="l" fontAlgn="base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1800" b="1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LOCK TABLE: </a:t>
            </a:r>
            <a:r>
              <a:rPr lang="en-US" sz="1800" b="0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concurrency Control</a:t>
            </a:r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4191913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2368E3-8FEC-7174-B608-3C346E3536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5770" y="405616"/>
            <a:ext cx="7886700" cy="4351339"/>
          </a:xfrm>
        </p:spPr>
        <p:txBody>
          <a:bodyPr/>
          <a:lstStyle/>
          <a:p>
            <a:pPr marL="114300" indent="0" algn="l" fontAlgn="base">
              <a:spcBef>
                <a:spcPts val="1800"/>
              </a:spcBef>
              <a:spcAft>
                <a:spcPts val="1800"/>
              </a:spcAft>
              <a:buNone/>
            </a:pPr>
            <a:r>
              <a:rPr lang="en-US" b="1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Data Control Language (DCL)</a:t>
            </a:r>
          </a:p>
          <a:p>
            <a:pPr marL="114300" indent="0" algn="l" rtl="0" fontAlgn="base">
              <a:spcAft>
                <a:spcPts val="750"/>
              </a:spcAft>
              <a:buNone/>
            </a:pPr>
            <a:r>
              <a:rPr lang="en-US" dirty="0">
                <a:solidFill>
                  <a:schemeClr val="tx1"/>
                </a:solidFill>
                <a:latin typeface="Nunito" pitchFamily="2" charset="77"/>
              </a:rPr>
              <a:t>DCL </a:t>
            </a:r>
            <a:r>
              <a:rPr lang="en-US" b="0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commands manage access permissions, ensuring data security by controlling who can perform certain actions on the database.</a:t>
            </a:r>
          </a:p>
          <a:p>
            <a:pPr algn="l" fontAlgn="base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GRANT</a:t>
            </a:r>
            <a:r>
              <a:rPr lang="en-US" b="0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: Provides specific privileges to a user (e.g., SELECT, INSERT).</a:t>
            </a:r>
          </a:p>
          <a:p>
            <a:pPr algn="l" fontAlgn="base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REVOKE</a:t>
            </a:r>
            <a:r>
              <a:rPr lang="en-US" b="0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: Removes previously granted permissions from a user.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10804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FBCB21-11BD-21C6-7190-998CCF11EA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5772" y="427130"/>
            <a:ext cx="7886700" cy="4351339"/>
          </a:xfrm>
        </p:spPr>
        <p:txBody>
          <a:bodyPr/>
          <a:lstStyle/>
          <a:p>
            <a:pPr marL="114300" indent="0" algn="l" fontAlgn="base">
              <a:spcBef>
                <a:spcPts val="1800"/>
              </a:spcBef>
              <a:spcAft>
                <a:spcPts val="1800"/>
              </a:spcAft>
              <a:buNone/>
            </a:pPr>
            <a:r>
              <a:rPr lang="en-US" b="1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Transaction Control Language (TCL)</a:t>
            </a:r>
          </a:p>
          <a:p>
            <a:pPr algn="l" rtl="0" fontAlgn="base">
              <a:spcAft>
                <a:spcPts val="750"/>
              </a:spcAft>
            </a:pPr>
            <a:r>
              <a:rPr lang="en-US" sz="1800" dirty="0">
                <a:solidFill>
                  <a:schemeClr val="tx1"/>
                </a:solidFill>
                <a:latin typeface="Nunito" pitchFamily="2" charset="77"/>
              </a:rPr>
              <a:t>TCL </a:t>
            </a:r>
            <a:r>
              <a:rPr lang="en-US" sz="1800" b="0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commands oversee transactional data to maintain consistency, reliability, and atomicity.</a:t>
            </a:r>
          </a:p>
          <a:p>
            <a:pPr algn="l" fontAlgn="base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1800" b="1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ROLLBACK</a:t>
            </a:r>
            <a:r>
              <a:rPr lang="en-US" sz="1800" b="0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: Undoes changes made during a transaction.</a:t>
            </a:r>
          </a:p>
          <a:p>
            <a:pPr algn="l" fontAlgn="base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1800" b="1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COMMIT</a:t>
            </a:r>
            <a:r>
              <a:rPr lang="en-US" sz="1800" b="0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: Saves all changes made during a transaction.</a:t>
            </a:r>
          </a:p>
          <a:p>
            <a:pPr algn="l" fontAlgn="base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1800" b="1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SAVEPOINT</a:t>
            </a:r>
            <a:r>
              <a:rPr lang="en-US" sz="1800" b="0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: Sets a point within a transaction to which one can later roll back.</a:t>
            </a:r>
          </a:p>
          <a:p>
            <a:pPr marL="114300" indent="0" algn="l" fontAlgn="base">
              <a:spcBef>
                <a:spcPts val="1800"/>
              </a:spcBef>
              <a:spcAft>
                <a:spcPts val="1800"/>
              </a:spcAft>
              <a:buNone/>
            </a:pPr>
            <a:r>
              <a:rPr lang="en-US" b="1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Data Query Language (DQL)</a:t>
            </a:r>
          </a:p>
          <a:p>
            <a:pPr algn="l" rtl="0" fontAlgn="base">
              <a:spcAft>
                <a:spcPts val="750"/>
              </a:spcAft>
            </a:pPr>
            <a:r>
              <a:rPr lang="en-US" sz="1800" dirty="0">
                <a:solidFill>
                  <a:schemeClr val="tx1"/>
                </a:solidFill>
                <a:latin typeface="Nunito" pitchFamily="2" charset="77"/>
              </a:rPr>
              <a:t>DQL </a:t>
            </a:r>
            <a:r>
              <a:rPr lang="en-US" sz="1800" b="0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is a subset of DML, specifically focused on data retrieval.</a:t>
            </a:r>
          </a:p>
          <a:p>
            <a:pPr algn="l" fontAlgn="base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1800" b="1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SELECT</a:t>
            </a:r>
            <a:r>
              <a:rPr lang="en-US" sz="1800" b="0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: The primary DQL command, used to query data from the database without altering its structure or contents</a:t>
            </a:r>
            <a:r>
              <a:rPr lang="en-US" b="0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37510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249B9E-9B4F-9CFB-FE4B-98A7C20F04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Advantages of DBMS</a:t>
            </a:r>
            <a:br>
              <a:rPr lang="en-US" b="1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519159-5F89-31E7-1141-53429DC8D2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027906"/>
            <a:ext cx="7886700" cy="4351339"/>
          </a:xfrm>
        </p:spPr>
        <p:txBody>
          <a:bodyPr/>
          <a:lstStyle/>
          <a:p>
            <a:pPr algn="just" fontAlgn="base">
              <a:spcAft>
                <a:spcPts val="1800"/>
              </a:spcAft>
              <a:buFont typeface="+mj-lt"/>
              <a:buAutoNum type="arabicPeriod"/>
            </a:pPr>
            <a:r>
              <a:rPr lang="en-US" sz="1600" b="1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Data organization: </a:t>
            </a:r>
            <a:r>
              <a:rPr lang="en-US" sz="1600" b="0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A DBMS allows for the organization and storage of data in a structured manner, making it easy to retrieve and query the data as needed.</a:t>
            </a:r>
          </a:p>
          <a:p>
            <a:pPr algn="just" fontAlgn="base">
              <a:spcAft>
                <a:spcPts val="1800"/>
              </a:spcAft>
              <a:buFont typeface="+mj-lt"/>
              <a:buAutoNum type="arabicPeriod" startAt="2"/>
            </a:pPr>
            <a:r>
              <a:rPr lang="en-US" sz="1600" b="1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Data integrity:</a:t>
            </a:r>
            <a:r>
              <a:rPr lang="en-US" sz="1600" b="0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 A DBMS provides mechanisms for enforcing data integrity constraints, such as constraints on the values of data and access controls that restrict who can access the data.</a:t>
            </a:r>
          </a:p>
          <a:p>
            <a:pPr algn="just" fontAlgn="base">
              <a:spcAft>
                <a:spcPts val="1800"/>
              </a:spcAft>
              <a:buFont typeface="+mj-lt"/>
              <a:buAutoNum type="arabicPeriod" startAt="3"/>
            </a:pPr>
            <a:r>
              <a:rPr lang="en-US" sz="1600" b="1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Concurrent access: </a:t>
            </a:r>
            <a:r>
              <a:rPr lang="en-US" sz="1600" b="0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A DBMS provides mechanisms for controlling concurrent access to the </a:t>
            </a:r>
            <a:r>
              <a:rPr lang="en-US" sz="1600" dirty="0">
                <a:solidFill>
                  <a:schemeClr val="tx1"/>
                </a:solidFill>
                <a:latin typeface="Nunito" pitchFamily="2" charset="77"/>
              </a:rPr>
              <a:t>database</a:t>
            </a:r>
            <a:r>
              <a:rPr lang="en-US" sz="1600" b="0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, to ensure that multiple users can access the data without conflicting with each other.</a:t>
            </a:r>
          </a:p>
          <a:p>
            <a:pPr algn="just" fontAlgn="base">
              <a:spcAft>
                <a:spcPts val="1800"/>
              </a:spcAft>
              <a:buFont typeface="+mj-lt"/>
              <a:buAutoNum type="arabicPeriod" startAt="4"/>
            </a:pPr>
            <a:r>
              <a:rPr lang="en-US" sz="1600" b="1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Data security: </a:t>
            </a:r>
            <a:r>
              <a:rPr lang="en-US" sz="1600" b="0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A DBMS provides tools for managing the security of the data, such as controlling access to the data and encrypting sensitive data.</a:t>
            </a:r>
          </a:p>
          <a:p>
            <a:pPr algn="just" fontAlgn="base">
              <a:spcAft>
                <a:spcPts val="1800"/>
              </a:spcAft>
              <a:buFont typeface="+mj-lt"/>
              <a:buAutoNum type="arabicPeriod" startAt="5"/>
            </a:pPr>
            <a:r>
              <a:rPr lang="en-US" sz="1600" b="1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Backup and recovery: </a:t>
            </a:r>
            <a:r>
              <a:rPr lang="en-US" sz="1600" b="0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A DBMS provides mechanisms for backing up and recovering the data in the event of a system failure.</a:t>
            </a:r>
          </a:p>
          <a:p>
            <a:pPr algn="just" fontAlgn="base">
              <a:spcAft>
                <a:spcPts val="1800"/>
              </a:spcAft>
              <a:buFont typeface="+mj-lt"/>
              <a:buAutoNum type="arabicPeriod" startAt="6"/>
            </a:pPr>
            <a:r>
              <a:rPr lang="en-US" sz="1600" b="1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Data sharing: </a:t>
            </a:r>
            <a:r>
              <a:rPr lang="en-US" sz="1600" b="0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A DBMS allows multiple users to access and share the same data, which can be useful in a collaborative work environment.</a:t>
            </a:r>
          </a:p>
          <a:p>
            <a:pPr algn="just"/>
            <a:br>
              <a:rPr lang="en-US" sz="1600" dirty="0"/>
            </a:b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01160485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E53C13-CC0D-3F99-8644-7903AAA36A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Disadvantages of DBMS</a:t>
            </a:r>
            <a:br>
              <a:rPr lang="en-US" b="1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B4E943-B013-DD14-008D-E4A11C68EA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126378"/>
            <a:ext cx="7886700" cy="4351339"/>
          </a:xfrm>
        </p:spPr>
        <p:txBody>
          <a:bodyPr/>
          <a:lstStyle/>
          <a:p>
            <a:pPr algn="just" fontAlgn="base">
              <a:spcAft>
                <a:spcPts val="1800"/>
              </a:spcAft>
              <a:buFont typeface="+mj-lt"/>
              <a:buAutoNum type="arabicPeriod"/>
            </a:pPr>
            <a:r>
              <a:rPr lang="en-US" sz="1800" b="1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Complexity:</a:t>
            </a:r>
            <a:r>
              <a:rPr lang="en-US" sz="1800" b="0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 DBMS can be complex to set up and maintain, requiring specialized knowledge and skills.</a:t>
            </a:r>
          </a:p>
          <a:p>
            <a:pPr algn="just" fontAlgn="base">
              <a:spcAft>
                <a:spcPts val="1800"/>
              </a:spcAft>
              <a:buFont typeface="+mj-lt"/>
              <a:buAutoNum type="arabicPeriod" startAt="2"/>
            </a:pPr>
            <a:r>
              <a:rPr lang="en-US" sz="1800" b="1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Performance overhead: </a:t>
            </a:r>
            <a:r>
              <a:rPr lang="en-US" sz="1800" b="0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The use of a DBMS can add overhead to the performance of an application, especially in cases where high levels of concurrency are required.</a:t>
            </a:r>
          </a:p>
          <a:p>
            <a:pPr algn="just" fontAlgn="base">
              <a:spcAft>
                <a:spcPts val="1800"/>
              </a:spcAft>
              <a:buFont typeface="+mj-lt"/>
              <a:buAutoNum type="arabicPeriod" startAt="3"/>
            </a:pPr>
            <a:r>
              <a:rPr lang="en-US" sz="1800" b="1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Scalability: </a:t>
            </a:r>
            <a:r>
              <a:rPr lang="en-US" sz="1800" b="0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The use of a DBMS can limit the scalability of an application, since it requires the use of locking and other synchronization mechanisms to ensure data consistency.</a:t>
            </a:r>
          </a:p>
          <a:p>
            <a:pPr algn="just" fontAlgn="base">
              <a:spcAft>
                <a:spcPts val="1800"/>
              </a:spcAft>
              <a:buFont typeface="+mj-lt"/>
              <a:buAutoNum type="arabicPeriod" startAt="4"/>
            </a:pPr>
            <a:r>
              <a:rPr lang="en-US" sz="1800" b="1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Cost:</a:t>
            </a:r>
            <a:r>
              <a:rPr lang="en-US" sz="1800" b="0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 The cost of purchasing, maintaining and upgrading a DBMS can be high, especially for large or complex systems.</a:t>
            </a:r>
          </a:p>
          <a:p>
            <a:pPr algn="just" fontAlgn="base">
              <a:spcAft>
                <a:spcPts val="1800"/>
              </a:spcAft>
              <a:buFont typeface="+mj-lt"/>
              <a:buAutoNum type="arabicPeriod" startAt="5"/>
            </a:pPr>
            <a:r>
              <a:rPr lang="en-US" sz="1800" b="1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Limited Use Cases:</a:t>
            </a:r>
            <a:r>
              <a:rPr lang="en-US" sz="1800" b="0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 Not all use cases are suitable for a DBMS, some solutions don’t need high reliability, consistency or security and may be better served by other types of data storage.</a:t>
            </a:r>
          </a:p>
          <a:p>
            <a:pPr algn="just"/>
            <a:br>
              <a:rPr lang="en-US" sz="1800" dirty="0"/>
            </a:b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3317218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F61CB5-B0A7-6892-9EFD-D0B9B3147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500062"/>
            <a:ext cx="7886700" cy="1325563"/>
          </a:xfrm>
        </p:spPr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7E8EB4-B2D9-C607-9E5C-B8CBADC7C60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effectLst/>
                <a:latin typeface="Helvetica" pitchFamily="2" charset="0"/>
              </a:rPr>
              <a:t>﻿Good decisions require good information derived from raw facts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effectLst/>
                <a:latin typeface="Helvetica" pitchFamily="2" charset="0"/>
              </a:rPr>
              <a:t>﻿﻿Data managed most efficiently when stored in a database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effectLst/>
                <a:latin typeface="Helvetica" pitchFamily="2" charset="0"/>
              </a:rPr>
              <a:t>﻿﻿Databases evolved from computer file systems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effectLst/>
                <a:latin typeface="Helvetica" pitchFamily="2" charset="0"/>
              </a:rPr>
              <a:t>﻿﻿Understanding file system characteristics is important</a:t>
            </a:r>
          </a:p>
          <a:p>
            <a:pPr algn="just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28246232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7D58BD-3986-D689-FA6A-0FE3802C4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Applications of DBMS</a:t>
            </a:r>
            <a:br>
              <a:rPr lang="en-US" b="1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A5BE5A-AEBA-36BA-007C-96AA839563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41531"/>
            <a:ext cx="7886700" cy="4351339"/>
          </a:xfrm>
        </p:spPr>
        <p:txBody>
          <a:bodyPr/>
          <a:lstStyle/>
          <a:p>
            <a:pPr algn="just" fontAlgn="base">
              <a:spcAft>
                <a:spcPts val="1800"/>
              </a:spcAft>
              <a:buFont typeface="+mj-lt"/>
              <a:buAutoNum type="arabicPeriod"/>
            </a:pPr>
            <a:r>
              <a:rPr lang="en-US" sz="1800" b="1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Enterprise Information:  </a:t>
            </a:r>
            <a:r>
              <a:rPr lang="en-US" sz="1800" b="0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Sales, accounting, human resources, Manufacturing, online retailers.</a:t>
            </a:r>
          </a:p>
          <a:p>
            <a:pPr algn="just" fontAlgn="base">
              <a:spcAft>
                <a:spcPts val="1800"/>
              </a:spcAft>
              <a:buFont typeface="+mj-lt"/>
              <a:buAutoNum type="arabicPeriod" startAt="2"/>
            </a:pPr>
            <a:r>
              <a:rPr lang="en-US" sz="1800" b="1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Banking and Finance Sector: </a:t>
            </a:r>
            <a:r>
              <a:rPr lang="en-US" sz="1800" b="0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Banks maintaining the customer details, accounts, loans, banking transactions, credit card transactions. Finance: Storing the information about sales and holdings, purchasing of financial stocks and bonds.</a:t>
            </a:r>
          </a:p>
          <a:p>
            <a:pPr algn="just" fontAlgn="base">
              <a:spcAft>
                <a:spcPts val="1800"/>
              </a:spcAft>
              <a:buFont typeface="+mj-lt"/>
              <a:buAutoNum type="arabicPeriod" startAt="3"/>
            </a:pPr>
            <a:r>
              <a:rPr lang="en-US" sz="1800" b="1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University: </a:t>
            </a:r>
            <a:r>
              <a:rPr lang="en-US" sz="1800" b="0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Maintaining the information about student course enrolled information, student grades, staff roles. </a:t>
            </a:r>
          </a:p>
          <a:p>
            <a:pPr algn="just" fontAlgn="base">
              <a:spcAft>
                <a:spcPts val="1800"/>
              </a:spcAft>
              <a:buFont typeface="+mj-lt"/>
              <a:buAutoNum type="arabicPeriod" startAt="4"/>
            </a:pPr>
            <a:r>
              <a:rPr lang="en-US" sz="1800" b="1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Airlines: </a:t>
            </a:r>
            <a:r>
              <a:rPr lang="en-US" sz="1800" b="0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Reservations and schedules.</a:t>
            </a:r>
          </a:p>
          <a:p>
            <a:pPr algn="just" fontAlgn="base">
              <a:spcAft>
                <a:spcPts val="1800"/>
              </a:spcAft>
              <a:buFont typeface="+mj-lt"/>
              <a:buAutoNum type="arabicPeriod" startAt="5"/>
            </a:pPr>
            <a:r>
              <a:rPr lang="en-US" sz="1800" b="1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Telecommunications: </a:t>
            </a:r>
            <a:r>
              <a:rPr lang="en-US" sz="1800" b="0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Prepaid, postpaid bills </a:t>
            </a:r>
            <a:r>
              <a:rPr lang="en-US" sz="1800" b="0" i="0" u="none" strike="noStrike" dirty="0" err="1">
                <a:solidFill>
                  <a:srgbClr val="273239"/>
                </a:solidFill>
                <a:effectLst/>
                <a:latin typeface="Nunito" pitchFamily="2" charset="77"/>
              </a:rPr>
              <a:t>maintanance</a:t>
            </a:r>
            <a:r>
              <a:rPr lang="en-US" sz="1800" b="0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.</a:t>
            </a:r>
          </a:p>
          <a:p>
            <a:pPr algn="just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1445238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75E3C0-BC84-9750-2A79-C9EA963E51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Conclusion</a:t>
            </a:r>
            <a:br>
              <a:rPr lang="en-US" b="1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95EF02-8E0E-C4D6-B96F-B7B97457B57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 algn="just">
              <a:buNone/>
            </a:pPr>
            <a:r>
              <a:rPr lang="en-US" b="0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A </a:t>
            </a:r>
            <a:r>
              <a:rPr lang="en-US" b="1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Database Management System</a:t>
            </a:r>
            <a:r>
              <a:rPr lang="en-US" b="0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 (DBMS) is an essential tool for efficiently </a:t>
            </a:r>
            <a:r>
              <a:rPr lang="en-US" b="1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managing</a:t>
            </a:r>
            <a:r>
              <a:rPr lang="en-US" b="0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, </a:t>
            </a:r>
            <a:r>
              <a:rPr lang="en-US" b="1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organizing</a:t>
            </a:r>
            <a:r>
              <a:rPr lang="en-US" b="0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, and </a:t>
            </a:r>
            <a:r>
              <a:rPr lang="en-US" b="1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retrieving large volumes</a:t>
            </a:r>
            <a:r>
              <a:rPr lang="en-US" b="0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 of data across various industries. Its ability to handle data securely, ensure </a:t>
            </a:r>
            <a:r>
              <a:rPr lang="en-US" b="1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integrity</a:t>
            </a:r>
            <a:r>
              <a:rPr lang="en-US" b="0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, support </a:t>
            </a:r>
            <a:r>
              <a:rPr lang="en-US" b="1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concurrent access</a:t>
            </a:r>
            <a:r>
              <a:rPr lang="en-US" b="0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, and provide backup and recovery options makes it indispensable for modern </a:t>
            </a:r>
            <a:r>
              <a:rPr lang="en-US" b="1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data-driven applications</a:t>
            </a:r>
            <a:r>
              <a:rPr lang="en-US" b="0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. While DBMSs come with </a:t>
            </a:r>
            <a:r>
              <a:rPr lang="en-US" b="1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complexities </a:t>
            </a:r>
            <a:r>
              <a:rPr lang="en-US" b="0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and </a:t>
            </a:r>
            <a:r>
              <a:rPr lang="en-US" b="1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costs</a:t>
            </a:r>
            <a:r>
              <a:rPr lang="en-US" b="0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, their benefits in terms of data management and security far outweigh the </a:t>
            </a:r>
            <a:r>
              <a:rPr lang="en-US" b="1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challenges</a:t>
            </a:r>
            <a:r>
              <a:rPr lang="en-US" b="0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, making them a </a:t>
            </a:r>
            <a:r>
              <a:rPr lang="en-US" b="1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crucial componen</a:t>
            </a:r>
            <a:r>
              <a:rPr lang="en-US" b="0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t in any data-centric environment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0786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D36AE8-F349-2F6F-87BD-0561C09DB8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vs. Information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D32660-8F16-9691-065D-AC0B6A85FE4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effectLst/>
                <a:latin typeface="Helvetica" pitchFamily="2" charset="0"/>
              </a:rPr>
              <a:t>﻿Data are raw facts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effectLst/>
                <a:latin typeface="Helvetica" pitchFamily="2" charset="0"/>
              </a:rPr>
              <a:t>﻿﻿Information is the result of processing raw data to reveal meaning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effectLst/>
                <a:latin typeface="Helvetica" pitchFamily="2" charset="0"/>
              </a:rPr>
              <a:t>﻿﻿Information requires context to reveal meaning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effectLst/>
                <a:latin typeface="Helvetica" pitchFamily="2" charset="0"/>
              </a:rPr>
              <a:t>﻿﻿Raw data must be formatted for storage, processing, and presentation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effectLst/>
                <a:latin typeface="Helvetica" pitchFamily="2" charset="0"/>
              </a:rPr>
              <a:t>﻿﻿Data are the foundation of information, which is the bedrock of knowledge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78797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8E31C2-50FE-FC9D-95D1-4F40862091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vs. Information (continued)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0C931A-393E-FECB-A401-03921993A52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effectLst/>
                <a:latin typeface="Helvetica" pitchFamily="2" charset="0"/>
              </a:rPr>
              <a:t>﻿Data: building blocks of information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effectLst/>
                <a:latin typeface="Helvetica" pitchFamily="2" charset="0"/>
              </a:rPr>
              <a:t>﻿﻿Information produced by processing data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effectLst/>
                <a:latin typeface="Helvetica" pitchFamily="2" charset="0"/>
              </a:rPr>
              <a:t>﻿﻿Information used to reveal meaning in data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effectLst/>
                <a:latin typeface="Helvetica" pitchFamily="2" charset="0"/>
              </a:rPr>
              <a:t>﻿﻿Accurate, relevant, timely information is the key to good decision making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effectLst/>
                <a:latin typeface="Helvetica" pitchFamily="2" charset="0"/>
              </a:rPr>
              <a:t>﻿﻿Good decision making is the key to organizational survival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18282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EC7D8B-5760-9F49-A631-2B270657BF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fontAlgn="base"/>
            <a:r>
              <a:rPr lang="en-US" b="1" i="0" u="none" strike="noStrike" dirty="0">
                <a:solidFill>
                  <a:srgbClr val="273239"/>
                </a:solidFill>
                <a:effectLst/>
                <a:latin typeface="Source Sans 3"/>
              </a:rPr>
              <a:t>Introduction of DBMS (Database Management System)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C6BA81-6A33-F56D-899C-A72B1662DBD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US" b="0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A </a:t>
            </a:r>
            <a:r>
              <a:rPr lang="en-US" b="1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Database Management System (DBMS)</a:t>
            </a:r>
            <a:r>
              <a:rPr lang="en-US" b="0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 is a software solution designed to efficiently </a:t>
            </a:r>
            <a:r>
              <a:rPr lang="en-US" b="1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manage</a:t>
            </a:r>
            <a:r>
              <a:rPr lang="en-US" b="0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, </a:t>
            </a:r>
            <a:r>
              <a:rPr lang="en-US" b="1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organize</a:t>
            </a:r>
            <a:r>
              <a:rPr lang="en-US" b="0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, and </a:t>
            </a:r>
            <a:r>
              <a:rPr lang="en-US" b="1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retrieve data</a:t>
            </a:r>
            <a:r>
              <a:rPr lang="en-US" b="0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 in a structured manner. It serves as a critical component in </a:t>
            </a:r>
            <a:r>
              <a:rPr lang="en-US" b="1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modern computing</a:t>
            </a:r>
            <a:r>
              <a:rPr lang="en-US" b="0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, </a:t>
            </a:r>
            <a:r>
              <a:rPr lang="en-US" b="1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enabling </a:t>
            </a:r>
            <a:r>
              <a:rPr lang="en-US" b="0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organizations to </a:t>
            </a:r>
            <a:r>
              <a:rPr lang="en-US" b="1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store</a:t>
            </a:r>
            <a:r>
              <a:rPr lang="en-US" b="0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, </a:t>
            </a:r>
            <a:r>
              <a:rPr lang="en-US" b="1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manipulate</a:t>
            </a:r>
            <a:r>
              <a:rPr lang="en-US" b="0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, and secure their data effectively. From small applications to enterprise systems, DBMS plays a vital role in supporting </a:t>
            </a:r>
            <a:r>
              <a:rPr lang="en-US" b="1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data-driven decision-making</a:t>
            </a:r>
            <a:r>
              <a:rPr lang="en-US" b="0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 and operational efficiency.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83502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9CA5B6-CA9D-17D7-A20E-42ED301485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What is a DBMS?</a:t>
            </a:r>
            <a:br>
              <a:rPr lang="en-US" b="1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D29E40-654F-3701-1A96-C91B1A2033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68425"/>
            <a:ext cx="7886700" cy="4351339"/>
          </a:xfrm>
        </p:spPr>
        <p:txBody>
          <a:bodyPr/>
          <a:lstStyle/>
          <a:p>
            <a:pPr marL="114300" indent="0" algn="just" rtl="0" fontAlgn="base">
              <a:spcAft>
                <a:spcPts val="750"/>
              </a:spcAft>
              <a:buNone/>
            </a:pPr>
            <a:r>
              <a:rPr lang="en-US" b="0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A </a:t>
            </a:r>
            <a:r>
              <a:rPr lang="en-US" b="0" i="0" strike="noStrike" dirty="0">
                <a:solidFill>
                  <a:schemeClr val="tx1"/>
                </a:solidFill>
                <a:effectLst/>
                <a:latin typeface="Nunito" pitchFamily="2" charset="77"/>
              </a:rPr>
              <a:t>DBMS </a:t>
            </a:r>
            <a:r>
              <a:rPr lang="en-US" b="0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is a system that allows users to </a:t>
            </a:r>
            <a:r>
              <a:rPr lang="en-US" b="1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create</a:t>
            </a:r>
            <a:r>
              <a:rPr lang="en-US" b="0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, </a:t>
            </a:r>
            <a:r>
              <a:rPr lang="en-US" b="1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modify</a:t>
            </a:r>
            <a:r>
              <a:rPr lang="en-US" b="0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, and query databases while ensuring </a:t>
            </a:r>
            <a:r>
              <a:rPr lang="en-US" b="1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data integrity</a:t>
            </a:r>
            <a:r>
              <a:rPr lang="en-US" b="0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, </a:t>
            </a:r>
            <a:r>
              <a:rPr lang="en-US" b="1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security</a:t>
            </a:r>
            <a:r>
              <a:rPr lang="en-US" b="0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, and efficient data access. Unlike </a:t>
            </a:r>
            <a:r>
              <a:rPr lang="en-US" b="1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traditional file systems</a:t>
            </a:r>
            <a:r>
              <a:rPr lang="en-US" b="0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, DBMS minimizes</a:t>
            </a:r>
            <a:r>
              <a:rPr lang="en-US" b="1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 data redundancy</a:t>
            </a:r>
            <a:r>
              <a:rPr lang="en-US" b="0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, prevents inconsistencies, and simplifies data management with features like concurrent access and </a:t>
            </a:r>
            <a:r>
              <a:rPr lang="en-US" b="1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backup mechanisms</a:t>
            </a:r>
            <a:r>
              <a:rPr lang="en-US" b="0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. It organizes data into </a:t>
            </a:r>
            <a:r>
              <a:rPr lang="en-US" b="1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tables</a:t>
            </a:r>
            <a:r>
              <a:rPr lang="en-US" dirty="0">
                <a:solidFill>
                  <a:srgbClr val="273239"/>
                </a:solidFill>
                <a:latin typeface="Nunito" pitchFamily="2" charset="77"/>
              </a:rPr>
              <a:t>, </a:t>
            </a:r>
            <a:r>
              <a:rPr lang="en-US" b="1" dirty="0">
                <a:solidFill>
                  <a:srgbClr val="273239"/>
                </a:solidFill>
                <a:latin typeface="Nunito" pitchFamily="2" charset="77"/>
              </a:rPr>
              <a:t>views</a:t>
            </a:r>
            <a:r>
              <a:rPr lang="en-US" b="1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, schemas</a:t>
            </a:r>
            <a:r>
              <a:rPr lang="en-US" b="0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, and reports, providing a structured approach to data management.</a:t>
            </a:r>
          </a:p>
          <a:p>
            <a:pPr marL="114300" indent="0" algn="l" fontAlgn="base">
              <a:buNone/>
            </a:pPr>
            <a:r>
              <a:rPr lang="en-US" b="1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Example:</a:t>
            </a:r>
          </a:p>
          <a:p>
            <a:pPr marL="114300" indent="0" algn="just" rtl="0" fontAlgn="base">
              <a:spcAft>
                <a:spcPts val="750"/>
              </a:spcAft>
              <a:buNone/>
            </a:pPr>
            <a:r>
              <a:rPr lang="en-US" b="0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A university database can store and manage student information, faculty records, and administrative data, allowing seamless retrieval, insertion, and deletion of information as required.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81562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BEA95E-87E2-9A6F-1632-194D92922A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Key Features of DBMS</a:t>
            </a:r>
            <a:br>
              <a:rPr lang="en-US" b="1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EA9DCC-7ED4-658D-A663-05308D776F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027906"/>
            <a:ext cx="7886700" cy="4351339"/>
          </a:xfrm>
        </p:spPr>
        <p:txBody>
          <a:bodyPr/>
          <a:lstStyle/>
          <a:p>
            <a:pPr algn="l" fontAlgn="base">
              <a:spcAft>
                <a:spcPts val="1800"/>
              </a:spcAft>
              <a:buFont typeface="+mj-lt"/>
              <a:buAutoNum type="arabicPeriod"/>
            </a:pPr>
            <a:r>
              <a:rPr lang="en-US" b="1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Data Modeling</a:t>
            </a:r>
            <a:r>
              <a:rPr lang="en-US" b="0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: Tools to create and modify data models, defining the structure and relationships within the database.</a:t>
            </a:r>
          </a:p>
          <a:p>
            <a:pPr algn="l" fontAlgn="base">
              <a:spcAft>
                <a:spcPts val="1800"/>
              </a:spcAft>
              <a:buFont typeface="+mj-lt"/>
              <a:buAutoNum type="arabicPeriod" startAt="2"/>
            </a:pPr>
            <a:r>
              <a:rPr lang="en-US" b="1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Data Storage and Retrieval</a:t>
            </a:r>
            <a:r>
              <a:rPr lang="en-US" b="0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: Efficient mechanisms for storing data and executing queries to retrieve it quickly.</a:t>
            </a:r>
          </a:p>
          <a:p>
            <a:pPr algn="l" fontAlgn="base">
              <a:spcAft>
                <a:spcPts val="1800"/>
              </a:spcAft>
              <a:buFont typeface="+mj-lt"/>
              <a:buAutoNum type="arabicPeriod" startAt="3"/>
            </a:pPr>
            <a:r>
              <a:rPr lang="en-US" b="1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Concurrency Control</a:t>
            </a:r>
            <a:r>
              <a:rPr lang="en-US" b="0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: Ensures multiple users can access the database simultaneously without conflicts.</a:t>
            </a:r>
          </a:p>
          <a:p>
            <a:pPr algn="l" fontAlgn="base">
              <a:spcAft>
                <a:spcPts val="1800"/>
              </a:spcAft>
              <a:buFont typeface="+mj-lt"/>
              <a:buAutoNum type="arabicPeriod" startAt="4"/>
            </a:pPr>
            <a:r>
              <a:rPr lang="en-US" b="1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Data Integrity and Security</a:t>
            </a:r>
            <a:r>
              <a:rPr lang="en-US" b="0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: Enforces rules to maintain accurate and secure data, including access controls and encryption.</a:t>
            </a:r>
          </a:p>
          <a:p>
            <a:pPr algn="l" fontAlgn="base">
              <a:spcAft>
                <a:spcPts val="1800"/>
              </a:spcAft>
              <a:buFont typeface="+mj-lt"/>
              <a:buAutoNum type="arabicPeriod" startAt="5"/>
            </a:pPr>
            <a:r>
              <a:rPr lang="en-US" b="1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Backup and Recovery</a:t>
            </a:r>
            <a:r>
              <a:rPr lang="en-US" b="0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: Protects data with regular backups and enables recovery in case of system failures.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36447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283657-0A69-1E75-9E7D-FAF2A850C1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599904"/>
            <a:ext cx="7886700" cy="1325563"/>
          </a:xfrm>
        </p:spPr>
        <p:txBody>
          <a:bodyPr/>
          <a:lstStyle/>
          <a:p>
            <a:r>
              <a:rPr lang="en-US" b="1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Types of DBMS</a:t>
            </a:r>
            <a:br>
              <a:rPr lang="en-US" b="1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A4E0D5-DBC1-8915-2F81-68CC139973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603204"/>
            <a:ext cx="7886700" cy="4351339"/>
          </a:xfrm>
        </p:spPr>
        <p:txBody>
          <a:bodyPr/>
          <a:lstStyle/>
          <a:p>
            <a:pPr marL="114300" indent="0" algn="just" rtl="0" fontAlgn="base">
              <a:spcAft>
                <a:spcPts val="750"/>
              </a:spcAft>
              <a:buNone/>
            </a:pPr>
            <a:r>
              <a:rPr lang="en-US" b="1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1. Relational Database Management System (RDBMS) – </a:t>
            </a:r>
            <a:r>
              <a:rPr lang="en-US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RDBMS</a:t>
            </a:r>
            <a:r>
              <a:rPr lang="en-US" b="1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 </a:t>
            </a:r>
            <a:r>
              <a:rPr lang="en-US" b="0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organizes data into tables (relations) composed of rows and columns. It uses primary keys to uniquely identify rows and foreign keys to establish relationships between tables. Queries are written in </a:t>
            </a:r>
            <a:r>
              <a:rPr lang="en-US" b="1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SQL (Structured Query Language)</a:t>
            </a:r>
            <a:r>
              <a:rPr lang="en-US" b="0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, which allows for efficient data manipulation and retrieval.</a:t>
            </a:r>
          </a:p>
          <a:p>
            <a:pPr marL="114300" indent="0" algn="just" rtl="0" fontAlgn="base">
              <a:spcAft>
                <a:spcPts val="750"/>
              </a:spcAft>
              <a:buNone/>
            </a:pPr>
            <a:r>
              <a:rPr lang="en-US" b="1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Examples:</a:t>
            </a:r>
            <a:r>
              <a:rPr lang="en-US" b="0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 MySQL, Oracle, Microsoft SQL Server and </a:t>
            </a:r>
            <a:r>
              <a:rPr lang="en-US" b="0" i="0" u="none" strike="noStrike" dirty="0" err="1">
                <a:solidFill>
                  <a:srgbClr val="273239"/>
                </a:solidFill>
                <a:effectLst/>
                <a:latin typeface="Nunito" pitchFamily="2" charset="77"/>
              </a:rPr>
              <a:t>Postgre</a:t>
            </a:r>
            <a:r>
              <a:rPr lang="en-US" b="0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 SQL.</a:t>
            </a:r>
          </a:p>
          <a:p>
            <a:pPr marL="114300" indent="0">
              <a:buNone/>
            </a:pPr>
            <a:br>
              <a:rPr lang="en-US" dirty="0"/>
            </a:br>
            <a:endParaRPr lang="en-US" b="1" i="0" u="none" strike="noStrike" dirty="0">
              <a:solidFill>
                <a:srgbClr val="273239"/>
              </a:solidFill>
              <a:effectLst/>
              <a:latin typeface="Nunito" pitchFamily="2" charset="77"/>
            </a:endParaRPr>
          </a:p>
          <a:p>
            <a:endParaRPr lang="en-US" b="1" i="0" u="none" strike="noStrike" dirty="0">
              <a:solidFill>
                <a:srgbClr val="273239"/>
              </a:solidFill>
              <a:effectLst/>
              <a:latin typeface="Nunito" pitchFamily="2" charset="77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53492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6F43D1-9F02-8EC9-A734-83417906EC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681036"/>
            <a:ext cx="7886700" cy="1325563"/>
          </a:xfrm>
        </p:spPr>
        <p:txBody>
          <a:bodyPr/>
          <a:lstStyle/>
          <a:p>
            <a:r>
              <a:rPr lang="en-US" b="1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Types of DBMS</a:t>
            </a:r>
            <a:br>
              <a:rPr lang="en-US" b="1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B58D9A-851F-AF68-6EFB-637A86AACEA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 algn="just" rtl="0" fontAlgn="base">
              <a:spcAft>
                <a:spcPts val="750"/>
              </a:spcAft>
              <a:buNone/>
            </a:pPr>
            <a:r>
              <a:rPr lang="en-US" b="1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2. Non-Relational or NoSQL DBMS – </a:t>
            </a:r>
            <a:r>
              <a:rPr lang="en-US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These systems </a:t>
            </a:r>
            <a:r>
              <a:rPr lang="en-US" b="0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are designed to handle</a:t>
            </a:r>
            <a:r>
              <a:rPr lang="en-US" b="1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 large-scale data</a:t>
            </a:r>
            <a:r>
              <a:rPr lang="en-US" b="0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 and provide high performance for scenarios where</a:t>
            </a:r>
            <a:r>
              <a:rPr lang="en-US" b="1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 relational models</a:t>
            </a:r>
            <a:r>
              <a:rPr lang="en-US" b="0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 might be restrictive. They store data in various non-relational formats, such as </a:t>
            </a:r>
            <a:r>
              <a:rPr lang="en-US" b="1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key-value pairs</a:t>
            </a:r>
            <a:r>
              <a:rPr lang="en-US" b="0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, </a:t>
            </a:r>
            <a:r>
              <a:rPr lang="en-US" b="1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documents</a:t>
            </a:r>
            <a:r>
              <a:rPr lang="en-US" b="0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, </a:t>
            </a:r>
            <a:r>
              <a:rPr lang="en-US" b="1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graphs</a:t>
            </a:r>
            <a:r>
              <a:rPr lang="en-US" b="0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, or </a:t>
            </a:r>
            <a:r>
              <a:rPr lang="en-US" b="1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columns</a:t>
            </a:r>
            <a:r>
              <a:rPr lang="en-US" b="0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. These flexible data models enable rapid scaling and are well-suited for unstructured or semi-structured data. </a:t>
            </a:r>
          </a:p>
          <a:p>
            <a:pPr marL="114300" indent="0" algn="just" rtl="0" fontAlgn="base">
              <a:spcAft>
                <a:spcPts val="750"/>
              </a:spcAft>
              <a:buNone/>
            </a:pPr>
            <a:r>
              <a:rPr lang="en-US" b="1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Examples</a:t>
            </a:r>
            <a:r>
              <a:rPr lang="en-US" b="0" i="0" u="none" strike="noStrike" dirty="0">
                <a:solidFill>
                  <a:srgbClr val="273239"/>
                </a:solidFill>
                <a:effectLst/>
                <a:latin typeface="Nunito" pitchFamily="2" charset="77"/>
              </a:rPr>
              <a:t>: MongoDB, Cassandra, DynamoDB and Redis.</a:t>
            </a:r>
          </a:p>
          <a:p>
            <a:pPr marL="114300" indent="0">
              <a:buNone/>
            </a:pPr>
            <a:endParaRPr lang="en-US" b="1" i="0" u="none" strike="noStrike" dirty="0">
              <a:solidFill>
                <a:srgbClr val="273239"/>
              </a:solidFill>
              <a:effectLst/>
              <a:latin typeface="Nunito" pitchFamily="2" charset="77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1854808"/>
      </p:ext>
    </p:extLst>
  </p:cSld>
  <p:clrMapOvr>
    <a:masterClrMapping/>
  </p:clrMapOvr>
</p:sld>
</file>

<file path=ppt/theme/theme1.xml><?xml version="1.0" encoding="utf-8"?>
<a:theme xmlns:a="http://schemas.openxmlformats.org/drawingml/2006/main" name="PPT2_16to9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1892</TotalTime>
  <Words>1549</Words>
  <Application>Microsoft Macintosh PowerPoint</Application>
  <PresentationFormat>On-screen Show (4:3)</PresentationFormat>
  <Paragraphs>100</Paragraphs>
  <Slides>21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Calibri</vt:lpstr>
      <vt:lpstr>Helvetica</vt:lpstr>
      <vt:lpstr>Nunito</vt:lpstr>
      <vt:lpstr>Source Sans 3</vt:lpstr>
      <vt:lpstr>PPT2_16to9</vt:lpstr>
      <vt:lpstr>CSE1300</vt:lpstr>
      <vt:lpstr>Introduction</vt:lpstr>
      <vt:lpstr>Data vs. Information</vt:lpstr>
      <vt:lpstr>Data vs. Information (continued)</vt:lpstr>
      <vt:lpstr>Introduction of DBMS (Database Management System)</vt:lpstr>
      <vt:lpstr>What is a DBMS? </vt:lpstr>
      <vt:lpstr>Key Features of DBMS </vt:lpstr>
      <vt:lpstr>Types of DBMS </vt:lpstr>
      <vt:lpstr>Types of DBMS </vt:lpstr>
      <vt:lpstr>Types of DBMS </vt:lpstr>
      <vt:lpstr>PowerPoint Presentation</vt:lpstr>
      <vt:lpstr>PowerPoint Presentation</vt:lpstr>
      <vt:lpstr>Database Languages </vt:lpstr>
      <vt:lpstr>Data Definition Language (DDL) </vt:lpstr>
      <vt:lpstr>Data Manipulation Language (DML) </vt:lpstr>
      <vt:lpstr>PowerPoint Presentation</vt:lpstr>
      <vt:lpstr>PowerPoint Presentation</vt:lpstr>
      <vt:lpstr>Advantages of DBMS </vt:lpstr>
      <vt:lpstr>Disadvantages of DBMS </vt:lpstr>
      <vt:lpstr>Applications of DBMS </vt:lpstr>
      <vt:lpstr>Conclusion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the First-Year Experience! </dc:title>
  <cp:lastModifiedBy>Harshitha Nirujogi</cp:lastModifiedBy>
  <cp:revision>141</cp:revision>
  <dcterms:modified xsi:type="dcterms:W3CDTF">2025-02-20T21:10:14Z</dcterms:modified>
</cp:coreProperties>
</file>