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8" r:id="rId6"/>
    <p:sldId id="29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yourself and welcome the students</a:t>
            </a: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988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988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4988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989253" y="4066163"/>
            <a:ext cx="36362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16950" y="1847429"/>
            <a:ext cx="7310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dirty="0"/>
              <a:t>CSE1300</a:t>
            </a:r>
            <a:endParaRPr sz="3240" dirty="0"/>
          </a:p>
        </p:txBody>
      </p:sp>
      <p:sp>
        <p:nvSpPr>
          <p:cNvPr id="92" name="Google Shape;92;p14"/>
          <p:cNvSpPr txBox="1"/>
          <p:nvPr/>
        </p:nvSpPr>
        <p:spPr>
          <a:xfrm>
            <a:off x="2119184" y="3059683"/>
            <a:ext cx="806896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Controlling Hardware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C77A-C715-3243-3276-AE98591E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Set Up (Part-3)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DE848-CE47-9496-6315-E9339287F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Remove the clear plastic circle underneath Artie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</a:t>
            </a:r>
            <a:endParaRPr lang="en-US" sz="2400" b="0" i="0" u="none" strike="noStrike" dirty="0">
              <a:solidFill>
                <a:srgbClr val="F7BF3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Remove the cap from one of the Artie pens and put it in the hole next to the switch in Artie’s head</a:t>
            </a:r>
            <a:endParaRPr lang="en-US" sz="2400" b="0" i="0" u="none" strike="noStrike" dirty="0">
              <a:solidFill>
                <a:srgbClr val="F7BF3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spcBef>
                <a:spcPts val="848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The “drawing” end should be pointed at the ground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l" rtl="0" fontAlgn="base"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Put the clear plastic circle back underneath Artie</a:t>
            </a:r>
            <a:endParaRPr lang="en-US" sz="2400" b="0" i="0" u="none" strike="noStrike" dirty="0">
              <a:solidFill>
                <a:srgbClr val="F7BF3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rtl="0" fontAlgn="base">
              <a:spcBef>
                <a:spcPts val="848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This holds the pen in place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2B473-BC0D-7C1D-F9EC-0E18BD79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7" y="210065"/>
            <a:ext cx="8920325" cy="64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7F56B-E0B7-8905-52F9-8E7B5D0E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185351"/>
            <a:ext cx="8736227" cy="65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044FE-3730-E393-5122-7C454EA1D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5" y="259492"/>
            <a:ext cx="8710525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B9E5F-8941-3BE0-FC3F-EC7802EF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210065"/>
            <a:ext cx="8754162" cy="65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94AF-5B38-D9DC-B3A6-0CA6003F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to Code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EA9C1-2156-ABE5-10B2-50C7D2B1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32505"/>
            <a:ext cx="7886700" cy="4351339"/>
          </a:xfrm>
        </p:spPr>
        <p:txBody>
          <a:bodyPr/>
          <a:lstStyle/>
          <a:p>
            <a:r>
              <a:rPr lang="en-US" dirty="0"/>
              <a:t>To draw a SQUARE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 up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Move forward by 60 mm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Turn left by 90 degrees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Move forward by 60 mm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Turn right by 90 degrees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 down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Repeat 4 times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Turn right by 90 degrees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Move forward by 120 mm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Pen up</a:t>
            </a:r>
          </a:p>
          <a:p>
            <a:pPr marL="1143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Now click “Run”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400D7-AB55-6DFD-B136-BBB93D87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914" y="831775"/>
            <a:ext cx="2870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5A15E-A9CC-00E9-7562-48AD6AF5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899" y="714374"/>
            <a:ext cx="7886700" cy="4351339"/>
          </a:xfrm>
        </p:spPr>
        <p:txBody>
          <a:bodyPr/>
          <a:lstStyle/>
          <a:p>
            <a:r>
              <a:rPr lang="en-US" dirty="0"/>
              <a:t>Now, try drawing a Circle, Triangle,  Star and many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168FD-E49D-C157-F22A-94E0E951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98" y="1405489"/>
            <a:ext cx="7170122" cy="40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447C-E599-0421-94E3-8AD478A5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color using Artie 3000 (Mandala)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C6CCB-E7BC-5F55-A6E5-C4F9F7B2C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9107"/>
            <a:ext cx="7886700" cy="4351339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down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Repeat 6 times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Turn left by 60 degrees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Repeat 36 times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457200" marR="0"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6 mm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457200" marR="0"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Turn left by 10 degrees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up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Now click “Run”</a:t>
            </a:r>
            <a:endParaRPr lang="en-US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10287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10287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DB5ED-8CEA-E128-FA6B-B84AA7622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22" y="1690689"/>
            <a:ext cx="3529728" cy="36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0ABE-D759-B460-7DAA-DF92C3B5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games using Artie 3000 (Hangman)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88C15-31B3-4E57-B847-3FCCB47F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95319"/>
            <a:ext cx="3943350" cy="4351339"/>
          </a:xfrm>
        </p:spPr>
        <p:txBody>
          <a:bodyPr/>
          <a:lstStyle/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up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back by 50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Turn left by 90 degrees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70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down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back by 30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up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15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Turn right by 90 degrees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down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70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C0F8F-28EB-2A58-883D-FC4CD6A1EBE2}"/>
              </a:ext>
            </a:extLst>
          </p:cNvPr>
          <p:cNvSpPr txBox="1"/>
          <p:nvPr/>
        </p:nvSpPr>
        <p:spPr>
          <a:xfrm>
            <a:off x="4367606" y="1516827"/>
            <a:ext cx="3685624" cy="4760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Repeat 2 times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Turn right by 90 degrees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Move forward by 20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up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50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Turn left by 90 degrees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Move forward by 12.5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Repeat 5 times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Pen down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Move forward by 15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Pen up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	Move forward by 5 mm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Pen up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400" kern="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Now click “Run”</a:t>
            </a:r>
            <a:endParaRPr lang="en-US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F29-F9B0-AC76-72FE-5D5B484E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and Advantages of Robots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5D74C-18FD-DEF3-1A35-39A82F0F4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vehicles and car factories</a:t>
            </a:r>
          </a:p>
          <a:p>
            <a:r>
              <a:rPr lang="en-US" dirty="0"/>
              <a:t>Mounting circuits on electronic devices like mobile phones</a:t>
            </a:r>
          </a:p>
          <a:p>
            <a:r>
              <a:rPr lang="en-US" dirty="0"/>
              <a:t>Working where there might be danger like nuclear leaks and bomb disposal.</a:t>
            </a:r>
          </a:p>
          <a:p>
            <a:r>
              <a:rPr lang="en-US" dirty="0"/>
              <a:t>Surgeons are performing robotic surgeries.</a:t>
            </a:r>
          </a:p>
          <a:p>
            <a:r>
              <a:rPr lang="en-US" dirty="0"/>
              <a:t>Mail delivery to various mail stations throughout the building in large corporations.</a:t>
            </a:r>
          </a:p>
          <a:p>
            <a:r>
              <a:rPr lang="en-US" dirty="0"/>
              <a:t>Toy robots are a good source of entertaining for kids.</a:t>
            </a:r>
          </a:p>
          <a:p>
            <a:r>
              <a:rPr lang="en-US" dirty="0"/>
              <a:t>Robots do not get bored or tired and they can work 24/7 without getting paid or fed.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1CB5-B0A7-6892-9EFD-D0B9B314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wrap="square" anchor="ctr">
            <a:normAutofit/>
          </a:bodyPr>
          <a:lstStyle/>
          <a:p>
            <a:r>
              <a:rPr lang="en-US" b="1" i="0" u="none" strike="noStrike">
                <a:effectLst/>
              </a:rPr>
              <a:t>What is a Raspberry Pi?</a:t>
            </a:r>
            <a:endParaRPr lang="en-US" b="0" i="0" u="none" strike="noStrike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E8EB4-B2D9-C607-9E5C-B8CBADC7C60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1881188"/>
            <a:ext cx="3752850" cy="4352544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i="0" u="none" strike="noStrike" cap="none">
                <a:effectLst/>
              </a:rPr>
              <a:t>The Raspberry Pi is a small, low-cost computer that fits in the palm of your hand.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i="0" u="none" strike="noStrike" cap="none">
                <a:effectLst/>
              </a:rPr>
              <a:t>It was developed by the Raspberry Pi Foundation to promote computer science education.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i="0" u="none" strike="noStrike" cap="none">
                <a:effectLst/>
              </a:rPr>
              <a:t>It can run Linux-based operating systems and connect to external devices through USB, HDMI, and GPIO ports.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i="0" u="none" strike="noStrike" cap="none">
                <a:effectLst/>
              </a:rPr>
              <a:t>Popular among students, educators, and hobbyists for DIY projects.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b="0" i="0" u="none" strike="noStrike" cap="none">
                <a:effectLst/>
              </a:rPr>
              <a:t>Example: Using Python on Raspberry Pi, you can control an LED light or even automate your room lighting.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F63CF-3C08-FEE0-4A5B-27A5E8BA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09" r="16286"/>
          <a:stretch/>
        </p:blipFill>
        <p:spPr>
          <a:xfrm>
            <a:off x="4381500" y="1690688"/>
            <a:ext cx="4292943" cy="362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6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AF17-FB35-EA8E-FE9C-1A104AF0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Robots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D17F0-869E-62D5-CB78-1698D68E2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needs a high supply of power.</a:t>
            </a:r>
          </a:p>
          <a:p>
            <a:r>
              <a:rPr lang="en-US" dirty="0"/>
              <a:t>People can lose jobs in factories.</a:t>
            </a:r>
          </a:p>
          <a:p>
            <a:r>
              <a:rPr lang="en-US" dirty="0"/>
              <a:t>It needs maintenance to keep running efficiently.</a:t>
            </a:r>
          </a:p>
          <a:p>
            <a:r>
              <a:rPr lang="en-US" dirty="0"/>
              <a:t>Hight initial costs.</a:t>
            </a:r>
          </a:p>
          <a:p>
            <a:r>
              <a:rPr lang="en-US" dirty="0"/>
              <a:t>A robot cannot respond in time of danger as human can.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8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B987-915D-2254-E386-3D21B06B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763"/>
            <a:ext cx="7886700" cy="1325563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History of Raspberry Pi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71EA8-CBB1-16C5-B437-6C4BC7D5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30209"/>
            <a:ext cx="7886700" cy="435133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first Raspberry Pi was released in 2012.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idea was to make computing affordable and accessible.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It started with a basic model and evolved into more powerful versions.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Today, Raspberry Pi is used in everything from education to industry.</a:t>
            </a: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Key Milestones: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2012: Pi Model B launched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2015: Pi 2 and Pi Zero introduced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2019: Raspberry Pi 4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9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894F-BA0E-82EE-CD66-2BE580B7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Raspberry Pi Models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A707-99C1-9E53-2CA6-FA17B9879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Pi 1, 2, 3, 4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Each new model has more power, ports, and memory.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Pi Zero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Smaller, low-cost version for compact projects.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Pi 400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A Raspberry Pi built into a keyboard.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Pi Pico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A microcontroller for hardware-focused tasks.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Comparison: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Pi 4 has up to 8GB RAM and dual-display support, whereas Pi Zero has 512MB RAM and no HDMI.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0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6C2E-BB22-C0F9-C46A-BD182B9E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What 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an you </a:t>
            </a:r>
            <a:r>
              <a:rPr lang="en-US" b="1" dirty="0">
                <a:solidFill>
                  <a:srgbClr val="000000"/>
                </a:solidFill>
              </a:rPr>
              <a:t>d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 with a Raspberry Pi?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60472-FBDE-C4F8-13AC-3E0E9D8D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Home Automation: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Control lights, temperature, and appliances.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Learning to Code: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Practice Python, Scratch, Java.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Media Server: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Stream videos using Plex or Kodi.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Web Hosting: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Host a personal website or blog.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Gaming: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Emulate classic video games (RetroPie).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7188-8DA4-7766-C903-F9D12372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and their movements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1685-65FF-29AF-D1C6-7C1CC875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0623"/>
            <a:ext cx="7886700" cy="4351339"/>
          </a:xfrm>
        </p:spPr>
        <p:txBody>
          <a:bodyPr/>
          <a:lstStyle/>
          <a:p>
            <a:r>
              <a:rPr lang="en-US" dirty="0"/>
              <a:t>A robot can be defined as a programmable, self controlled device consisting of electronic, electrical or mechanical units.</a:t>
            </a:r>
          </a:p>
          <a:p>
            <a:endParaRPr lang="en-US" dirty="0"/>
          </a:p>
          <a:p>
            <a:r>
              <a:rPr lang="en-US" dirty="0"/>
              <a:t>Characteristics for Robots</a:t>
            </a:r>
          </a:p>
          <a:p>
            <a:pPr lvl="1"/>
            <a:r>
              <a:rPr lang="en-US" dirty="0"/>
              <a:t>Sensing – The robot should be able to sense its surroundings and that is only possible with the help of sensors.</a:t>
            </a:r>
          </a:p>
          <a:p>
            <a:pPr marL="571500" lvl="1" indent="0">
              <a:buNone/>
            </a:pPr>
            <a:r>
              <a:rPr lang="en-US" dirty="0"/>
              <a:t>Types of sensors -  light sensors (eye), touch sensors (hands), hearing sensors (ears), or chemical sensors (nose).</a:t>
            </a:r>
          </a:p>
          <a:p>
            <a:pPr lvl="1"/>
            <a:r>
              <a:rPr lang="en-US" dirty="0"/>
              <a:t>Movement – A robot needs to be able to move around its environment whether by rolling on wheels, walking, snaking or skating.</a:t>
            </a:r>
          </a:p>
          <a:p>
            <a:pPr lvl="1"/>
            <a:r>
              <a:rPr lang="en-US" dirty="0"/>
              <a:t>Energy – A robot needs to be able to power itself which depends upon its power resources. E.g. - batteries, power generators or fuel.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21272-3BC1-A298-ECA4-34DF7396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10065"/>
            <a:ext cx="8963025" cy="648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5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0AF0-F1B1-0249-D0E6-F4AC035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to Set Up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5BC4C-5D4B-202F-74DA-AAE09423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1390158"/>
            <a:ext cx="8802067" cy="52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417CC-5FA3-FCBF-F042-78A4C541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22423"/>
            <a:ext cx="8963025" cy="648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595049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850</Words>
  <Application>Microsoft Macintosh PowerPoint</Application>
  <PresentationFormat>On-screen Show (4:3)</PresentationFormat>
  <Paragraphs>111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</vt:lpstr>
      <vt:lpstr>Calibri</vt:lpstr>
      <vt:lpstr>Courier New</vt:lpstr>
      <vt:lpstr>Noto Sans Symbols</vt:lpstr>
      <vt:lpstr>PPT2_16to9</vt:lpstr>
      <vt:lpstr>CSE1300</vt:lpstr>
      <vt:lpstr>What is a Raspberry Pi?</vt:lpstr>
      <vt:lpstr>History of Raspberry Pi </vt:lpstr>
      <vt:lpstr>Raspberry Pi Models </vt:lpstr>
      <vt:lpstr>What can you do with a Raspberry Pi? </vt:lpstr>
      <vt:lpstr>Robotics and their movements</vt:lpstr>
      <vt:lpstr>PowerPoint Presentation</vt:lpstr>
      <vt:lpstr>How to Set Up</vt:lpstr>
      <vt:lpstr>PowerPoint Presentation</vt:lpstr>
      <vt:lpstr>Set Up (Part-3)</vt:lpstr>
      <vt:lpstr>PowerPoint Presentation</vt:lpstr>
      <vt:lpstr>PowerPoint Presentation</vt:lpstr>
      <vt:lpstr>PowerPoint Presentation</vt:lpstr>
      <vt:lpstr>PowerPoint Presentation</vt:lpstr>
      <vt:lpstr>How to Code</vt:lpstr>
      <vt:lpstr>PowerPoint Presentation</vt:lpstr>
      <vt:lpstr>How to color using Artie 3000 (Mandala)</vt:lpstr>
      <vt:lpstr>How to create games using Artie 3000 (Hangman)</vt:lpstr>
      <vt:lpstr>Uses and Advantages of Robots</vt:lpstr>
      <vt:lpstr>Disadvantages of Robots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First-Year Experience! </dc:title>
  <cp:lastModifiedBy>Harshitha Nirujogi</cp:lastModifiedBy>
  <cp:revision>147</cp:revision>
  <dcterms:modified xsi:type="dcterms:W3CDTF">2025-04-09T17:31:04Z</dcterms:modified>
</cp:coreProperties>
</file>