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60" r:id="rId1"/>
  </p:sldMasterIdLst>
  <p:notesMasterIdLst>
    <p:notesMasterId r:id="rId8"/>
  </p:notesMasterIdLst>
  <p:sldIdLst>
    <p:sldId id="256" r:id="rId2"/>
    <p:sldId id="275" r:id="rId3"/>
    <p:sldId id="276" r:id="rId4"/>
    <p:sldId id="277" r:id="rId5"/>
    <p:sldId id="278" r:id="rId6"/>
    <p:sldId id="279" r:id="rId7"/>
  </p:sldIdLst>
  <p:sldSz cx="9144000" cy="6858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105"/>
    <p:restoredTop sz="94679"/>
  </p:normalViewPr>
  <p:slideViewPr>
    <p:cSldViewPr snapToGrid="0" snapToObjects="1">
      <p:cViewPr varScale="1">
        <p:scale>
          <a:sx n="104" d="100"/>
          <a:sy n="104" d="100"/>
        </p:scale>
        <p:origin x="2200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7" name="Google Shape;87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Introduce yourself and welcome the students</a:t>
            </a:r>
            <a:endParaRPr/>
          </a:p>
        </p:txBody>
      </p:sp>
      <p:sp>
        <p:nvSpPr>
          <p:cNvPr id="88" name="Google Shape;88;p1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1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2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2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2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2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1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11"/>
          <p:cNvSpPr txBox="1">
            <a:spLocks noGrp="1"/>
          </p:cNvSpPr>
          <p:nvPr>
            <p:ph type="body" idx="1"/>
          </p:nvPr>
        </p:nvSpPr>
        <p:spPr>
          <a:xfrm rot="5400000">
            <a:off x="2396330" y="57944"/>
            <a:ext cx="4351339" cy="7886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11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1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11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2"/>
          <p:cNvSpPr txBox="1">
            <a:spLocks noGrp="1"/>
          </p:cNvSpPr>
          <p:nvPr>
            <p:ph type="title"/>
          </p:nvPr>
        </p:nvSpPr>
        <p:spPr>
          <a:xfrm rot="5400000">
            <a:off x="4623594" y="2285208"/>
            <a:ext cx="5811839" cy="19716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12"/>
          <p:cNvSpPr txBox="1">
            <a:spLocks noGrp="1"/>
          </p:cNvSpPr>
          <p:nvPr>
            <p:ph type="body" idx="1"/>
          </p:nvPr>
        </p:nvSpPr>
        <p:spPr>
          <a:xfrm rot="5400000">
            <a:off x="623094" y="370683"/>
            <a:ext cx="5811839" cy="5800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1" name="Google Shape;81;p12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12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12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Title Slide">
  <p:cSld name="1_Title Slide"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3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3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3" name="Google Shape;23;p3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4" name="Google Shape;24;p3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3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4"/>
          <p:cNvSpPr txBox="1"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Calibri"/>
              <a:buNone/>
              <a:defRPr sz="45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4"/>
          <p:cNvSpPr txBox="1">
            <a:spLocks noGrp="1"/>
          </p:cNvSpPr>
          <p:nvPr>
            <p:ph type="subTitle" idx="1"/>
          </p:nvPr>
        </p:nvSpPr>
        <p:spPr>
          <a:xfrm>
            <a:off x="1143000" y="3602037"/>
            <a:ext cx="6858000" cy="1655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1pPr>
            <a:lvl2pPr lvl="1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2pPr>
            <a:lvl3pPr lvl="2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/>
            </a:lvl3pPr>
            <a:lvl4pPr lvl="3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lvl="4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lvl="5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>
            <a:endParaRPr/>
          </a:p>
        </p:txBody>
      </p:sp>
      <p:sp>
        <p:nvSpPr>
          <p:cNvPr id="29" name="Google Shape;29;p4"/>
          <p:cNvSpPr txBox="1">
            <a:spLocks noGrp="1"/>
          </p:cNvSpPr>
          <p:nvPr>
            <p:ph type="dt" idx="10"/>
          </p:nvPr>
        </p:nvSpPr>
        <p:spPr>
          <a:xfrm>
            <a:off x="628650" y="64988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" name="Google Shape;30;p4"/>
          <p:cNvSpPr txBox="1">
            <a:spLocks noGrp="1"/>
          </p:cNvSpPr>
          <p:nvPr>
            <p:ph type="ftr" idx="11"/>
          </p:nvPr>
        </p:nvSpPr>
        <p:spPr>
          <a:xfrm>
            <a:off x="3028950" y="64988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4"/>
          <p:cNvSpPr txBox="1">
            <a:spLocks noGrp="1"/>
          </p:cNvSpPr>
          <p:nvPr>
            <p:ph type="sldNum" idx="12"/>
          </p:nvPr>
        </p:nvSpPr>
        <p:spPr>
          <a:xfrm>
            <a:off x="6457950" y="64988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5"/>
          <p:cNvSpPr txBox="1">
            <a:spLocks noGrp="1"/>
          </p:cNvSpPr>
          <p:nvPr>
            <p:ph type="title"/>
          </p:nvPr>
        </p:nvSpPr>
        <p:spPr>
          <a:xfrm>
            <a:off x="623888" y="1709740"/>
            <a:ext cx="78867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Calibri"/>
              <a:buNone/>
              <a:defRPr sz="45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5"/>
          <p:cNvSpPr txBox="1"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500"/>
              <a:buNone/>
              <a:defRPr sz="15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350"/>
              <a:buNone/>
              <a:defRPr sz="135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5" name="Google Shape;35;p5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" name="Google Shape;36;p5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7" name="Google Shape;37;p5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6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0" name="Google Shape;40;p6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3886200" cy="43513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1" name="Google Shape;41;p6"/>
          <p:cNvSpPr txBox="1">
            <a:spLocks noGrp="1"/>
          </p:cNvSpPr>
          <p:nvPr>
            <p:ph type="body" idx="2"/>
          </p:nvPr>
        </p:nvSpPr>
        <p:spPr>
          <a:xfrm>
            <a:off x="4629150" y="1825625"/>
            <a:ext cx="3886200" cy="43513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2" name="Google Shape;42;p6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6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6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7"/>
          <p:cNvSpPr txBox="1">
            <a:spLocks noGrp="1"/>
          </p:cNvSpPr>
          <p:nvPr>
            <p:ph type="title"/>
          </p:nvPr>
        </p:nvSpPr>
        <p:spPr>
          <a:xfrm>
            <a:off x="629841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7"/>
          <p:cNvSpPr txBox="1"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 b="1"/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 b="1"/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9pPr>
          </a:lstStyle>
          <a:p>
            <a:endParaRPr/>
          </a:p>
        </p:txBody>
      </p:sp>
      <p:sp>
        <p:nvSpPr>
          <p:cNvPr id="48" name="Google Shape;48;p7"/>
          <p:cNvSpPr txBox="1">
            <a:spLocks noGrp="1"/>
          </p:cNvSpPr>
          <p:nvPr>
            <p:ph type="body" idx="2"/>
          </p:nvPr>
        </p:nvSpPr>
        <p:spPr>
          <a:xfrm>
            <a:off x="629842" y="2505075"/>
            <a:ext cx="3868340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9" name="Google Shape;49;p7"/>
          <p:cNvSpPr txBox="1">
            <a:spLocks noGrp="1"/>
          </p:cNvSpPr>
          <p:nvPr>
            <p:ph type="body" idx="3"/>
          </p:nvPr>
        </p:nvSpPr>
        <p:spPr>
          <a:xfrm>
            <a:off x="4629151" y="1681163"/>
            <a:ext cx="3887391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 b="1"/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 b="1"/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9pPr>
          </a:lstStyle>
          <a:p>
            <a:endParaRPr/>
          </a:p>
        </p:txBody>
      </p:sp>
      <p:sp>
        <p:nvSpPr>
          <p:cNvPr id="50" name="Google Shape;50;p7"/>
          <p:cNvSpPr txBox="1">
            <a:spLocks noGrp="1"/>
          </p:cNvSpPr>
          <p:nvPr>
            <p:ph type="body" idx="4"/>
          </p:nvPr>
        </p:nvSpPr>
        <p:spPr>
          <a:xfrm>
            <a:off x="4629151" y="2505075"/>
            <a:ext cx="3887391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1" name="Google Shape;51;p7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7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7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8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8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8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9"/>
          <p:cNvSpPr txBox="1"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9"/>
          <p:cNvSpPr txBox="1">
            <a:spLocks noGrp="1"/>
          </p:cNvSpPr>
          <p:nvPr>
            <p:ph type="body" idx="1"/>
          </p:nvPr>
        </p:nvSpPr>
        <p:spPr>
          <a:xfrm>
            <a:off x="3887391" y="987426"/>
            <a:ext cx="462915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619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  <a:defRPr sz="2100"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4pPr>
            <a:lvl5pPr marL="2286000" lvl="4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5pPr>
            <a:lvl6pPr marL="2743200" lvl="5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6pPr>
            <a:lvl7pPr marL="3200400" lvl="6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7pPr>
            <a:lvl8pPr marL="3657600" lvl="7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8pPr>
            <a:lvl9pPr marL="4114800" lvl="8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9pPr>
          </a:lstStyle>
          <a:p>
            <a:endParaRPr/>
          </a:p>
        </p:txBody>
      </p:sp>
      <p:sp>
        <p:nvSpPr>
          <p:cNvPr id="61" name="Google Shape;61;p9"/>
          <p:cNvSpPr txBox="1">
            <a:spLocks noGrp="1"/>
          </p:cNvSpPr>
          <p:nvPr>
            <p:ph type="body" idx="2"/>
          </p:nvPr>
        </p:nvSpPr>
        <p:spPr>
          <a:xfrm>
            <a:off x="629841" y="2057401"/>
            <a:ext cx="2949178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9pPr>
          </a:lstStyle>
          <a:p>
            <a:endParaRPr/>
          </a:p>
        </p:txBody>
      </p:sp>
      <p:sp>
        <p:nvSpPr>
          <p:cNvPr id="62" name="Google Shape;62;p9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9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9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0"/>
          <p:cNvSpPr txBox="1"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0"/>
          <p:cNvSpPr>
            <a:spLocks noGrp="1"/>
          </p:cNvSpPr>
          <p:nvPr>
            <p:ph type="pic" idx="2"/>
          </p:nvPr>
        </p:nvSpPr>
        <p:spPr>
          <a:xfrm>
            <a:off x="3887391" y="987426"/>
            <a:ext cx="462915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None/>
              <a:defRPr sz="2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8" name="Google Shape;68;p10"/>
          <p:cNvSpPr txBox="1">
            <a:spLocks noGrp="1"/>
          </p:cNvSpPr>
          <p:nvPr>
            <p:ph type="body" idx="1"/>
          </p:nvPr>
        </p:nvSpPr>
        <p:spPr>
          <a:xfrm>
            <a:off x="629841" y="2057401"/>
            <a:ext cx="2949178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9pPr>
          </a:lstStyle>
          <a:p>
            <a:endParaRPr/>
          </a:p>
        </p:txBody>
      </p:sp>
      <p:sp>
        <p:nvSpPr>
          <p:cNvPr id="69" name="Google Shape;69;p10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0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10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4">
            <a:alphaModFix/>
          </a:blip>
          <a:stretch>
            <a:fillRect/>
          </a:stretch>
        </a:blip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  <a:defRPr sz="3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1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3619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  <a:defRPr sz="2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238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1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1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1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4"/>
          <p:cNvSpPr txBox="1"/>
          <p:nvPr/>
        </p:nvSpPr>
        <p:spPr>
          <a:xfrm>
            <a:off x="2989253" y="4066163"/>
            <a:ext cx="3636237" cy="5232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91" name="Google Shape;91;p14"/>
          <p:cNvSpPr txBox="1">
            <a:spLocks noGrp="1"/>
          </p:cNvSpPr>
          <p:nvPr>
            <p:ph type="title"/>
          </p:nvPr>
        </p:nvSpPr>
        <p:spPr>
          <a:xfrm>
            <a:off x="916950" y="1847429"/>
            <a:ext cx="7310100" cy="773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40"/>
              <a:buFont typeface="Calibri"/>
              <a:buNone/>
            </a:pPr>
            <a:r>
              <a:rPr lang="en-US" sz="3240" dirty="0"/>
              <a:t>CSE1300</a:t>
            </a:r>
            <a:endParaRPr sz="3240" dirty="0"/>
          </a:p>
        </p:txBody>
      </p:sp>
      <p:sp>
        <p:nvSpPr>
          <p:cNvPr id="92" name="Google Shape;92;p14"/>
          <p:cNvSpPr txBox="1"/>
          <p:nvPr/>
        </p:nvSpPr>
        <p:spPr>
          <a:xfrm>
            <a:off x="537519" y="3102807"/>
            <a:ext cx="8068962" cy="18466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algn="ctr"/>
            <a:r>
              <a:rPr lang="en-US" sz="5400" b="1" i="0" u="none" strike="noStrike" dirty="0">
                <a:solidFill>
                  <a:srgbClr val="000000"/>
                </a:solidFill>
                <a:effectLst/>
              </a:rPr>
              <a:t>HIPAA, PCI, and GDPR Compliance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F61CB5-B0A7-6892-9EFD-D0B9B3147D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681036"/>
            <a:ext cx="7886700" cy="1325563"/>
          </a:xfrm>
        </p:spPr>
        <p:txBody>
          <a:bodyPr/>
          <a:lstStyle/>
          <a:p>
            <a:pPr algn="l"/>
            <a:r>
              <a:rPr lang="en-US" b="1" i="0" u="none" strike="noStrike" dirty="0">
                <a:solidFill>
                  <a:srgbClr val="000000"/>
                </a:solidFill>
                <a:effectLst/>
              </a:rPr>
              <a:t>Introduction to Compliance Regulations</a:t>
            </a:r>
            <a:br>
              <a:rPr lang="en-US" b="1" i="0" u="none" strike="noStrike" dirty="0">
                <a:solidFill>
                  <a:srgbClr val="000000"/>
                </a:solidFill>
                <a:effectLst/>
              </a:rPr>
            </a:br>
            <a:br>
              <a:rPr lang="en-US" dirty="0"/>
            </a:br>
            <a:endParaRPr lang="en-US" b="1" i="0" u="none" strike="noStrike" dirty="0">
              <a:solidFill>
                <a:srgbClr val="000000"/>
              </a:solidFill>
              <a:effectLst/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57E8EB4-B2D9-C607-9E5C-B8CBADC7C60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>
              <a:buFont typeface="Arial" panose="020B0604020202020204" pitchFamily="34" charset="0"/>
              <a:buChar char="•"/>
            </a:pPr>
            <a:r>
              <a:rPr lang="en-US" sz="2000" b="1" i="0" u="none" strike="noStrike" dirty="0">
                <a:solidFill>
                  <a:srgbClr val="000000"/>
                </a:solidFill>
                <a:effectLst/>
              </a:rPr>
              <a:t>Why They Exist:</a:t>
            </a:r>
            <a:r>
              <a:rPr lang="en-US" sz="2000" b="0" i="0" u="none" strike="noStrike" dirty="0">
                <a:solidFill>
                  <a:srgbClr val="000000"/>
                </a:solidFill>
                <a:effectLst/>
              </a:rPr>
              <a:t> Protecting sensitive data.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2000" b="1" i="0" u="none" strike="noStrike" dirty="0">
                <a:solidFill>
                  <a:srgbClr val="000000"/>
                </a:solidFill>
                <a:effectLst/>
              </a:rPr>
              <a:t>Who Needs to Comply:</a:t>
            </a:r>
            <a:r>
              <a:rPr lang="en-US" sz="2000" b="0" i="0" u="none" strike="noStrike" dirty="0">
                <a:solidFill>
                  <a:srgbClr val="000000"/>
                </a:solidFill>
                <a:effectLst/>
              </a:rPr>
              <a:t> Industries handling financial, medical, or personal data.</a:t>
            </a:r>
          </a:p>
        </p:txBody>
      </p:sp>
    </p:spTree>
    <p:extLst>
      <p:ext uri="{BB962C8B-B14F-4D97-AF65-F5344CB8AC3E}">
        <p14:creationId xmlns:p14="http://schemas.microsoft.com/office/powerpoint/2010/main" val="22824623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81DE8F-8EC4-13EF-CF77-92EC16AFF6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681036"/>
            <a:ext cx="7886700" cy="1325563"/>
          </a:xfrm>
        </p:spPr>
        <p:txBody>
          <a:bodyPr/>
          <a:lstStyle/>
          <a:p>
            <a:r>
              <a:rPr lang="en-US" b="1" i="0" u="none" strike="noStrike" dirty="0">
                <a:solidFill>
                  <a:srgbClr val="000000"/>
                </a:solidFill>
                <a:effectLst/>
              </a:rPr>
              <a:t>HIPAA - Health Insurance Portability and Accountability Act</a:t>
            </a:r>
            <a:br>
              <a:rPr lang="en-US" b="1" i="0" u="none" strike="noStrike" dirty="0">
                <a:solidFill>
                  <a:srgbClr val="000000"/>
                </a:solidFill>
                <a:effectLst/>
              </a:rPr>
            </a:b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928CCFF-F317-0341-88C1-BDB4EE809A8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>
              <a:buFont typeface="Arial" panose="020B0604020202020204" pitchFamily="34" charset="0"/>
              <a:buChar char="•"/>
            </a:pPr>
            <a:r>
              <a:rPr lang="en-US" b="1" i="0" u="none" strike="noStrike" dirty="0">
                <a:solidFill>
                  <a:srgbClr val="000000"/>
                </a:solidFill>
                <a:effectLst/>
              </a:rPr>
              <a:t>Protecting Patient Data:</a:t>
            </a:r>
            <a:r>
              <a:rPr lang="en-US" b="0" i="0" u="none" strike="noStrike" dirty="0">
                <a:solidFill>
                  <a:srgbClr val="000000"/>
                </a:solidFill>
                <a:effectLst/>
              </a:rPr>
              <a:t> Rules for healthcare providers.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1" i="0" u="none" strike="noStrike" dirty="0">
                <a:solidFill>
                  <a:srgbClr val="000000"/>
                </a:solidFill>
                <a:effectLst/>
              </a:rPr>
              <a:t>Who Must Comply:</a:t>
            </a:r>
            <a:r>
              <a:rPr lang="en-US" b="0" i="0" u="none" strike="noStrike" dirty="0">
                <a:solidFill>
                  <a:srgbClr val="000000"/>
                </a:solidFill>
                <a:effectLst/>
              </a:rPr>
              <a:t> Hospitals, insurers, and medical practitioners.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1" i="0" u="none" strike="noStrike" dirty="0">
                <a:solidFill>
                  <a:srgbClr val="000000"/>
                </a:solidFill>
                <a:effectLst/>
              </a:rPr>
              <a:t>Penalties:</a:t>
            </a:r>
            <a:r>
              <a:rPr lang="en-US" b="0" i="0" u="none" strike="noStrike" dirty="0">
                <a:solidFill>
                  <a:srgbClr val="000000"/>
                </a:solidFill>
                <a:effectLst/>
              </a:rPr>
              <a:t> Fines for breaches and non-compliance.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54216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7AF6AE-AE3E-CCB3-D4E2-E09467287A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681036"/>
            <a:ext cx="7886700" cy="1325563"/>
          </a:xfrm>
        </p:spPr>
        <p:txBody>
          <a:bodyPr/>
          <a:lstStyle/>
          <a:p>
            <a:r>
              <a:rPr lang="en-US" b="1" i="0" u="none" strike="noStrike" dirty="0">
                <a:solidFill>
                  <a:srgbClr val="000000"/>
                </a:solidFill>
                <a:effectLst/>
              </a:rPr>
              <a:t>PCI DSS - Payment Card Industry Data Security Standard</a:t>
            </a:r>
            <a:br>
              <a:rPr lang="en-US" b="1" i="0" u="none" strike="noStrike" dirty="0">
                <a:solidFill>
                  <a:srgbClr val="000000"/>
                </a:solidFill>
                <a:effectLst/>
              </a:rPr>
            </a:b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974A341-55F8-FB5D-6655-7F08615EAAB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>
              <a:buFont typeface="Arial" panose="020B0604020202020204" pitchFamily="34" charset="0"/>
              <a:buChar char="•"/>
            </a:pPr>
            <a:r>
              <a:rPr lang="en-US" b="1" i="0" u="none" strike="noStrike" dirty="0">
                <a:solidFill>
                  <a:srgbClr val="000000"/>
                </a:solidFill>
                <a:effectLst/>
              </a:rPr>
              <a:t>Importance:</a:t>
            </a:r>
            <a:r>
              <a:rPr lang="en-US" b="0" i="0" u="none" strike="noStrike" dirty="0">
                <a:solidFill>
                  <a:srgbClr val="000000"/>
                </a:solidFill>
                <a:effectLst/>
              </a:rPr>
              <a:t> Secures credit card transactions.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1" i="0" u="none" strike="noStrike" dirty="0">
                <a:solidFill>
                  <a:srgbClr val="000000"/>
                </a:solidFill>
                <a:effectLst/>
              </a:rPr>
              <a:t>Merchant Responsibilities:</a:t>
            </a:r>
            <a:r>
              <a:rPr lang="en-US" b="0" i="0" u="none" strike="noStrike" dirty="0">
                <a:solidFill>
                  <a:srgbClr val="000000"/>
                </a:solidFill>
                <a:effectLst/>
              </a:rPr>
              <a:t> Encrypting and securing financial data.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86699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97092A-B832-5C22-0E4D-6B07DE7CCE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681036"/>
            <a:ext cx="7886700" cy="1325563"/>
          </a:xfrm>
        </p:spPr>
        <p:txBody>
          <a:bodyPr/>
          <a:lstStyle/>
          <a:p>
            <a:r>
              <a:rPr lang="en-US" b="1" i="0" u="none" strike="noStrike" dirty="0">
                <a:solidFill>
                  <a:srgbClr val="000000"/>
                </a:solidFill>
                <a:effectLst/>
              </a:rPr>
              <a:t>GDPR - General Data Protection Regulation</a:t>
            </a:r>
            <a:br>
              <a:rPr lang="en-US" b="1" i="0" u="none" strike="noStrike" dirty="0">
                <a:solidFill>
                  <a:srgbClr val="000000"/>
                </a:solidFill>
                <a:effectLst/>
              </a:rPr>
            </a:br>
            <a:br>
              <a:rPr lang="en-US" dirty="0"/>
            </a:b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10B84C9-A8F6-8629-F6D4-840FAA8812D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>
              <a:buFont typeface="Arial" panose="020B0604020202020204" pitchFamily="34" charset="0"/>
              <a:buChar char="•"/>
            </a:pPr>
            <a:r>
              <a:rPr lang="en-US" b="1" i="0" u="none" strike="noStrike" dirty="0">
                <a:solidFill>
                  <a:srgbClr val="000000"/>
                </a:solidFill>
                <a:effectLst/>
              </a:rPr>
              <a:t>Rights of Individuals:</a:t>
            </a:r>
            <a:r>
              <a:rPr lang="en-US" b="0" i="0" u="none" strike="noStrike" dirty="0">
                <a:solidFill>
                  <a:srgbClr val="000000"/>
                </a:solidFill>
                <a:effectLst/>
              </a:rPr>
              <a:t> Control over personal data.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1" i="0" u="none" strike="noStrike" dirty="0">
                <a:solidFill>
                  <a:srgbClr val="000000"/>
                </a:solidFill>
                <a:effectLst/>
              </a:rPr>
              <a:t>Business Compliance:</a:t>
            </a:r>
            <a:r>
              <a:rPr lang="en-US" b="0" i="0" u="none" strike="noStrike" dirty="0">
                <a:solidFill>
                  <a:srgbClr val="000000"/>
                </a:solidFill>
                <a:effectLst/>
              </a:rPr>
              <a:t> Transparent data processing.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1" i="0" u="none" strike="noStrike" dirty="0">
                <a:solidFill>
                  <a:srgbClr val="000000"/>
                </a:solidFill>
                <a:effectLst/>
              </a:rPr>
              <a:t>Fines for Non-Compliance:</a:t>
            </a:r>
            <a:r>
              <a:rPr lang="en-US" b="0" i="0" u="none" strike="noStrike" dirty="0">
                <a:solidFill>
                  <a:srgbClr val="000000"/>
                </a:solidFill>
                <a:effectLst/>
              </a:rPr>
              <a:t> Heavy penalties for violations.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26594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F2618E-AE21-A571-3583-3E6D22CFDC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0" u="none" strike="noStrike" dirty="0">
                <a:solidFill>
                  <a:srgbClr val="000000"/>
                </a:solidFill>
                <a:effectLst/>
              </a:rPr>
              <a:t>Conclusion</a:t>
            </a:r>
            <a:br>
              <a:rPr lang="en-US" b="1" i="0" u="none" strike="noStrike" dirty="0">
                <a:solidFill>
                  <a:srgbClr val="000000"/>
                </a:solidFill>
                <a:effectLst/>
              </a:rPr>
            </a:b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44BE67A-43A2-01E0-BE6A-21ECC1739D2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>
              <a:buFont typeface="Arial" panose="020B0604020202020204" pitchFamily="34" charset="0"/>
              <a:buChar char="•"/>
            </a:pPr>
            <a:r>
              <a:rPr lang="en-US" b="1" i="0" u="none" strike="noStrike" dirty="0">
                <a:solidFill>
                  <a:srgbClr val="000000"/>
                </a:solidFill>
                <a:effectLst/>
              </a:rPr>
              <a:t>Key Takeaways:</a:t>
            </a:r>
            <a:r>
              <a:rPr lang="en-US" b="0" i="0" u="none" strike="noStrike" dirty="0">
                <a:solidFill>
                  <a:srgbClr val="000000"/>
                </a:solidFill>
                <a:effectLst/>
              </a:rPr>
              <a:t> Importance of ethical hacking, privacy, and compliance.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1" i="0" u="none" strike="noStrike" dirty="0">
                <a:solidFill>
                  <a:srgbClr val="000000"/>
                </a:solidFill>
                <a:effectLst/>
              </a:rPr>
              <a:t>How to Stay Secure:</a:t>
            </a:r>
            <a:r>
              <a:rPr lang="en-US" b="0" i="0" u="none" strike="noStrike" dirty="0">
                <a:solidFill>
                  <a:srgbClr val="000000"/>
                </a:solidFill>
                <a:effectLst/>
              </a:rPr>
              <a:t> Best practices for individuals and businesses.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7604786"/>
      </p:ext>
    </p:extLst>
  </p:cSld>
  <p:clrMapOvr>
    <a:masterClrMapping/>
  </p:clrMapOvr>
</p:sld>
</file>

<file path=ppt/theme/theme1.xml><?xml version="1.0" encoding="utf-8"?>
<a:theme xmlns:a="http://schemas.openxmlformats.org/drawingml/2006/main" name="PPT2_16to9">
  <a:themeElements>
    <a:clrScheme name="Office Them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390</TotalTime>
  <Words>168</Words>
  <Application>Microsoft Macintosh PowerPoint</Application>
  <PresentationFormat>On-screen Show (4:3)</PresentationFormat>
  <Paragraphs>21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Calibri</vt:lpstr>
      <vt:lpstr>PPT2_16to9</vt:lpstr>
      <vt:lpstr>CSE1300</vt:lpstr>
      <vt:lpstr>Introduction to Compliance Regulations  </vt:lpstr>
      <vt:lpstr>HIPAA - Health Insurance Portability and Accountability Act </vt:lpstr>
      <vt:lpstr>PCI DSS - Payment Card Industry Data Security Standard </vt:lpstr>
      <vt:lpstr>GDPR - General Data Protection Regulation  </vt:lpstr>
      <vt:lpstr>Conclusion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 to the First-Year Experience! </dc:title>
  <cp:lastModifiedBy>Harshitha Nirujogi</cp:lastModifiedBy>
  <cp:revision>125</cp:revision>
  <dcterms:modified xsi:type="dcterms:W3CDTF">2025-02-11T23:41:17Z</dcterms:modified>
</cp:coreProperties>
</file>