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3"/>
  </p:notesMasterIdLst>
  <p:sldIdLst>
    <p:sldId id="256"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 id="288" r:id="rId16"/>
    <p:sldId id="290" r:id="rId17"/>
    <p:sldId id="291" r:id="rId18"/>
    <p:sldId id="292" r:id="rId19"/>
    <p:sldId id="293" r:id="rId20"/>
    <p:sldId id="294" r:id="rId21"/>
    <p:sldId id="289" r:id="rId2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2"/>
    <p:restoredTop sz="94679"/>
  </p:normalViewPr>
  <p:slideViewPr>
    <p:cSldViewPr snapToGrid="0" snapToObjects="1">
      <p:cViewPr varScale="1">
        <p:scale>
          <a:sx n="150" d="100"/>
          <a:sy n="150" d="100"/>
        </p:scale>
        <p:origin x="252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Introduce yourself and welcome the students</a:t>
            </a: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0" y="57944"/>
            <a:ext cx="4351339"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4" y="2285208"/>
            <a:ext cx="5811839"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4" y="370683"/>
            <a:ext cx="5811839"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8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sp>
        <p:nvSpPr>
          <p:cNvPr id="21" name="Google Shape;21;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3"/>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3" name="Google Shape;23;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
        <p:cNvGrpSpPr/>
        <p:nvPr/>
      </p:nvGrpSpPr>
      <p:grpSpPr>
        <a:xfrm>
          <a:off x="0" y="0"/>
          <a:ext cx="0" cy="0"/>
          <a:chOff x="0" y="0"/>
          <a:chExt cx="0" cy="0"/>
        </a:xfrm>
      </p:grpSpPr>
      <p:sp>
        <p:nvSpPr>
          <p:cNvPr id="27" name="Google Shape;27;p4"/>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4"/>
          <p:cNvSpPr txBox="1">
            <a:spLocks noGrp="1"/>
          </p:cNvSpPr>
          <p:nvPr>
            <p:ph type="subTitle" idx="1"/>
          </p:nvPr>
        </p:nvSpPr>
        <p:spPr>
          <a:xfrm>
            <a:off x="1143000" y="3602037"/>
            <a:ext cx="6858000" cy="1655763"/>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29" name="Google Shape;29;p4"/>
          <p:cNvSpPr txBox="1">
            <a:spLocks noGrp="1"/>
          </p:cNvSpPr>
          <p:nvPr>
            <p:ph type="dt" idx="10"/>
          </p:nvPr>
        </p:nvSpPr>
        <p:spPr>
          <a:xfrm>
            <a:off x="628650" y="64988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
          <p:cNvSpPr txBox="1">
            <a:spLocks noGrp="1"/>
          </p:cNvSpPr>
          <p:nvPr>
            <p:ph type="ftr" idx="11"/>
          </p:nvPr>
        </p:nvSpPr>
        <p:spPr>
          <a:xfrm>
            <a:off x="3028950" y="64988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sldNum" idx="12"/>
          </p:nvPr>
        </p:nvSpPr>
        <p:spPr>
          <a:xfrm>
            <a:off x="6457950" y="64988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623888" y="1709740"/>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5" name="Google Shape;35;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6286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1" name="Google Shape;41;p6"/>
          <p:cNvSpPr txBox="1">
            <a:spLocks noGrp="1"/>
          </p:cNvSpPr>
          <p:nvPr>
            <p:ph type="body" idx="2"/>
          </p:nvPr>
        </p:nvSpPr>
        <p:spPr>
          <a:xfrm>
            <a:off x="4629150" y="1825625"/>
            <a:ext cx="3886200" cy="4351339"/>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9841"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8" name="Google Shape;48;p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7"/>
          <p:cNvSpPr txBox="1">
            <a:spLocks noGrp="1"/>
          </p:cNvSpPr>
          <p:nvPr>
            <p:ph type="body" idx="3"/>
          </p:nvPr>
        </p:nvSpPr>
        <p:spPr>
          <a:xfrm>
            <a:off x="4629151"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0" name="Google Shape;50;p7"/>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1"/>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4">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9"/>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p:nvPr/>
        </p:nvSpPr>
        <p:spPr>
          <a:xfrm>
            <a:off x="2989253" y="4066163"/>
            <a:ext cx="3636237"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dirty="0"/>
          </a:p>
        </p:txBody>
      </p:sp>
      <p:sp>
        <p:nvSpPr>
          <p:cNvPr id="91" name="Google Shape;91;p14"/>
          <p:cNvSpPr txBox="1">
            <a:spLocks noGrp="1"/>
          </p:cNvSpPr>
          <p:nvPr>
            <p:ph type="title"/>
          </p:nvPr>
        </p:nvSpPr>
        <p:spPr>
          <a:xfrm>
            <a:off x="1152375" y="1983398"/>
            <a:ext cx="7310100" cy="7737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dk1"/>
              </a:buClr>
              <a:buSzPts val="3240"/>
              <a:buFont typeface="Calibri"/>
              <a:buNone/>
            </a:pPr>
            <a:r>
              <a:rPr lang="en-US" sz="3240" dirty="0"/>
              <a:t>CSE1300</a:t>
            </a:r>
            <a:endParaRPr sz="3240" dirty="0"/>
          </a:p>
        </p:txBody>
      </p:sp>
      <p:sp>
        <p:nvSpPr>
          <p:cNvPr id="92" name="Google Shape;92;p14"/>
          <p:cNvSpPr txBox="1"/>
          <p:nvPr/>
        </p:nvSpPr>
        <p:spPr>
          <a:xfrm>
            <a:off x="3195449" y="3090450"/>
            <a:ext cx="3636237"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200" dirty="0">
                <a:latin typeface="Calibri"/>
                <a:ea typeface="Calibri"/>
                <a:cs typeface="Calibri"/>
                <a:sym typeface="Calibri"/>
              </a:rPr>
              <a:t>Cloud Computing</a:t>
            </a:r>
            <a:endParaRPr sz="3200"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E06BF-5BB4-13C3-5EF9-D1008BA1401D}"/>
              </a:ext>
            </a:extLst>
          </p:cNvPr>
          <p:cNvSpPr>
            <a:spLocks noGrp="1"/>
          </p:cNvSpPr>
          <p:nvPr>
            <p:ph type="title"/>
          </p:nvPr>
        </p:nvSpPr>
        <p:spPr/>
        <p:txBody>
          <a:bodyPr/>
          <a:lstStyle/>
          <a:p>
            <a:r>
              <a:rPr lang="en-US" dirty="0"/>
              <a:t>Service Models</a:t>
            </a:r>
          </a:p>
        </p:txBody>
      </p:sp>
      <p:sp>
        <p:nvSpPr>
          <p:cNvPr id="3" name="Text Placeholder 2">
            <a:extLst>
              <a:ext uri="{FF2B5EF4-FFF2-40B4-BE49-F238E27FC236}">
                <a16:creationId xmlns:a16="http://schemas.microsoft.com/office/drawing/2014/main" id="{19092ADE-DEC0-C9C6-BDA8-5E529E1BA74A}"/>
              </a:ext>
            </a:extLst>
          </p:cNvPr>
          <p:cNvSpPr>
            <a:spLocks noGrp="1"/>
          </p:cNvSpPr>
          <p:nvPr>
            <p:ph type="body" idx="1"/>
          </p:nvPr>
        </p:nvSpPr>
        <p:spPr/>
        <p:txBody>
          <a:bodyPr/>
          <a:lstStyle/>
          <a:p>
            <a:pPr marL="114300" indent="0">
              <a:buNone/>
            </a:pPr>
            <a:r>
              <a:rPr lang="en-US" sz="1800" b="1" dirty="0">
                <a:effectLst/>
                <a:latin typeface="Helvetica" pitchFamily="2" charset="0"/>
              </a:rPr>
              <a:t>Infrastructure as a service (</a:t>
            </a:r>
            <a:r>
              <a:rPr lang="en-US" sz="1800" b="1" dirty="0" err="1">
                <a:effectLst/>
                <a:latin typeface="Helvetica" pitchFamily="2" charset="0"/>
              </a:rPr>
              <a:t>laaS</a:t>
            </a:r>
            <a:r>
              <a:rPr lang="en-US" sz="1800" b="1" dirty="0">
                <a:effectLst/>
                <a:latin typeface="Helvetica" pitchFamily="2" charset="0"/>
              </a:rPr>
              <a:t>):</a:t>
            </a:r>
            <a:r>
              <a:rPr lang="en-US" sz="1800" dirty="0">
                <a:effectLst/>
                <a:latin typeface="Helvetica" pitchFamily="2" charset="0"/>
              </a:rPr>
              <a:t>is a cloud computing offering in which a vendor provides users access to computing resources such as servers, storage, and networking. Organizations use their own platforms and applications within a service provider's infrastructure.</a:t>
            </a:r>
          </a:p>
          <a:p>
            <a:pPr marL="114300" indent="0">
              <a:buNone/>
            </a:pPr>
            <a:r>
              <a:rPr lang="en-US" sz="1800" dirty="0">
                <a:effectLst/>
                <a:latin typeface="Helvetica" pitchFamily="2" charset="0"/>
              </a:rPr>
              <a:t>Key features:</a:t>
            </a:r>
          </a:p>
          <a:p>
            <a:pPr>
              <a:buFont typeface="Arial" panose="020B0604020202020204" pitchFamily="34" charset="0"/>
              <a:buChar char="•"/>
            </a:pPr>
            <a:r>
              <a:rPr lang="en-US" sz="1800" dirty="0">
                <a:effectLst/>
                <a:latin typeface="Helvetica" pitchFamily="2" charset="0"/>
              </a:rPr>
              <a:t>﻿﻿Instead of purchasing hardware outright, users pay for </a:t>
            </a:r>
            <a:r>
              <a:rPr lang="en-US" sz="1800" dirty="0" err="1">
                <a:effectLst/>
                <a:latin typeface="Helvetica" pitchFamily="2" charset="0"/>
              </a:rPr>
              <a:t>laas</a:t>
            </a:r>
            <a:r>
              <a:rPr lang="en-US" sz="1800" dirty="0">
                <a:effectLst/>
                <a:latin typeface="Helvetica" pitchFamily="2" charset="0"/>
              </a:rPr>
              <a:t> on demand.</a:t>
            </a:r>
          </a:p>
          <a:p>
            <a:pPr>
              <a:buFont typeface="Arial" panose="020B0604020202020204" pitchFamily="34" charset="0"/>
              <a:buChar char="•"/>
            </a:pPr>
            <a:r>
              <a:rPr lang="en-US" sz="1800" dirty="0">
                <a:effectLst/>
                <a:latin typeface="Helvetica" pitchFamily="2" charset="0"/>
              </a:rPr>
              <a:t>﻿﻿Infrastructure is scalable depending on processing and storage needs.</a:t>
            </a:r>
          </a:p>
          <a:p>
            <a:pPr>
              <a:buFont typeface="Arial" panose="020B0604020202020204" pitchFamily="34" charset="0"/>
              <a:buChar char="•"/>
            </a:pPr>
            <a:r>
              <a:rPr lang="en-US" sz="1800" dirty="0">
                <a:effectLst/>
                <a:latin typeface="Helvetica" pitchFamily="2" charset="0"/>
              </a:rPr>
              <a:t>﻿﻿Saves enterprises the costs of buying and maintaining their own hardware.</a:t>
            </a:r>
          </a:p>
          <a:p>
            <a:pPr>
              <a:buFont typeface="Arial" panose="020B0604020202020204" pitchFamily="34" charset="0"/>
              <a:buChar char="•"/>
            </a:pPr>
            <a:r>
              <a:rPr lang="en-US" sz="1800" dirty="0">
                <a:effectLst/>
                <a:latin typeface="Helvetica" pitchFamily="2" charset="0"/>
              </a:rPr>
              <a:t>﻿﻿Because data is on the cloud, there is no single point of failure</a:t>
            </a:r>
          </a:p>
          <a:p>
            <a:endParaRPr lang="en-US" sz="1800" dirty="0"/>
          </a:p>
        </p:txBody>
      </p:sp>
    </p:spTree>
    <p:extLst>
      <p:ext uri="{BB962C8B-B14F-4D97-AF65-F5344CB8AC3E}">
        <p14:creationId xmlns:p14="http://schemas.microsoft.com/office/powerpoint/2010/main" val="1023896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6D4BE-0EC8-C330-2DE6-F4A6EC683900}"/>
              </a:ext>
            </a:extLst>
          </p:cNvPr>
          <p:cNvSpPr>
            <a:spLocks noGrp="1"/>
          </p:cNvSpPr>
          <p:nvPr>
            <p:ph type="title"/>
          </p:nvPr>
        </p:nvSpPr>
        <p:spPr/>
        <p:txBody>
          <a:bodyPr/>
          <a:lstStyle/>
          <a:p>
            <a:r>
              <a:rPr lang="en-US" dirty="0"/>
              <a:t>Service Models</a:t>
            </a:r>
          </a:p>
        </p:txBody>
      </p:sp>
      <p:sp>
        <p:nvSpPr>
          <p:cNvPr id="3" name="Text Placeholder 2">
            <a:extLst>
              <a:ext uri="{FF2B5EF4-FFF2-40B4-BE49-F238E27FC236}">
                <a16:creationId xmlns:a16="http://schemas.microsoft.com/office/drawing/2014/main" id="{3B90885C-E75F-D85E-8745-7DC3EA5A3CAB}"/>
              </a:ext>
            </a:extLst>
          </p:cNvPr>
          <p:cNvSpPr>
            <a:spLocks noGrp="1"/>
          </p:cNvSpPr>
          <p:nvPr>
            <p:ph type="body" idx="1"/>
          </p:nvPr>
        </p:nvSpPr>
        <p:spPr/>
        <p:txBody>
          <a:bodyPr/>
          <a:lstStyle/>
          <a:p>
            <a:pPr marL="114300" indent="0">
              <a:buNone/>
            </a:pPr>
            <a:r>
              <a:rPr lang="en-US" sz="1800" b="1" dirty="0">
                <a:effectLst/>
                <a:latin typeface="Helvetica" pitchFamily="2" charset="0"/>
              </a:rPr>
              <a:t>Platform as a service (PaaS): </a:t>
            </a:r>
            <a:r>
              <a:rPr lang="en-US" sz="1800" dirty="0">
                <a:effectLst/>
                <a:latin typeface="Helvetica" pitchFamily="2" charset="0"/>
              </a:rPr>
              <a:t>is a cloud computing offering that provides users a cloud environment in which they can develop, manage, and deliver applications. In addition to storage and other computing resources, users are able to use a suite of prebuilt tools to develop, customize and test their own applications.</a:t>
            </a:r>
          </a:p>
          <a:p>
            <a:pPr marL="114300" indent="0">
              <a:buNone/>
            </a:pPr>
            <a:r>
              <a:rPr lang="en-US" sz="1800" dirty="0">
                <a:effectLst/>
                <a:latin typeface="Helvetica" pitchFamily="2" charset="0"/>
              </a:rPr>
              <a:t>Key features</a:t>
            </a:r>
          </a:p>
          <a:p>
            <a:pPr>
              <a:buFont typeface="Arial" panose="020B0604020202020204" pitchFamily="34" charset="0"/>
              <a:buChar char="•"/>
            </a:pPr>
            <a:r>
              <a:rPr lang="en-US" sz="1800" dirty="0">
                <a:effectLst/>
                <a:latin typeface="Helvetica" pitchFamily="2" charset="0"/>
              </a:rPr>
              <a:t>﻿﻿</a:t>
            </a:r>
            <a:r>
              <a:rPr lang="en-US" sz="1800" dirty="0" err="1">
                <a:effectLst/>
                <a:latin typeface="Helvetica" pitchFamily="2" charset="0"/>
              </a:rPr>
              <a:t>Paas</a:t>
            </a:r>
            <a:r>
              <a:rPr lang="en-US" sz="1800" dirty="0">
                <a:effectLst/>
                <a:latin typeface="Helvetica" pitchFamily="2" charset="0"/>
              </a:rPr>
              <a:t> provides a platform with tools to test, develop, and host applications in the same environment.</a:t>
            </a:r>
          </a:p>
          <a:p>
            <a:pPr>
              <a:buFont typeface="Arial" panose="020B0604020202020204" pitchFamily="34" charset="0"/>
              <a:buChar char="•"/>
            </a:pPr>
            <a:r>
              <a:rPr lang="en-US" sz="1800" dirty="0">
                <a:effectLst/>
                <a:latin typeface="Helvetica" pitchFamily="2" charset="0"/>
              </a:rPr>
              <a:t>﻿﻿Enables organizations to focus on development without having to worry about underlying infrastructure.</a:t>
            </a:r>
          </a:p>
          <a:p>
            <a:pPr>
              <a:buFont typeface="Arial" panose="020B0604020202020204" pitchFamily="34" charset="0"/>
              <a:buChar char="•"/>
            </a:pPr>
            <a:r>
              <a:rPr lang="en-US" sz="1800" dirty="0">
                <a:effectLst/>
                <a:latin typeface="Helvetica" pitchFamily="2" charset="0"/>
              </a:rPr>
              <a:t>﻿﻿Providers manage security, operating systems, server software, and backups.</a:t>
            </a:r>
          </a:p>
          <a:p>
            <a:pPr>
              <a:buFont typeface="Arial" panose="020B0604020202020204" pitchFamily="34" charset="0"/>
              <a:buChar char="•"/>
            </a:pPr>
            <a:r>
              <a:rPr lang="en-US" sz="1800" dirty="0">
                <a:effectLst/>
                <a:latin typeface="Helvetica" pitchFamily="2" charset="0"/>
              </a:rPr>
              <a:t>﻿﻿Facilitates collaborative work even if teams work remotely</a:t>
            </a:r>
          </a:p>
          <a:p>
            <a:endParaRPr lang="en-US" sz="1800" dirty="0"/>
          </a:p>
        </p:txBody>
      </p:sp>
    </p:spTree>
    <p:extLst>
      <p:ext uri="{BB962C8B-B14F-4D97-AF65-F5344CB8AC3E}">
        <p14:creationId xmlns:p14="http://schemas.microsoft.com/office/powerpoint/2010/main" val="3323666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18655-EB93-1FD4-CF86-49DECDC1CC28}"/>
              </a:ext>
            </a:extLst>
          </p:cNvPr>
          <p:cNvSpPr>
            <a:spLocks noGrp="1"/>
          </p:cNvSpPr>
          <p:nvPr>
            <p:ph type="title"/>
          </p:nvPr>
        </p:nvSpPr>
        <p:spPr/>
        <p:txBody>
          <a:bodyPr/>
          <a:lstStyle/>
          <a:p>
            <a:r>
              <a:rPr lang="en-US" dirty="0"/>
              <a:t>Service Models</a:t>
            </a:r>
          </a:p>
        </p:txBody>
      </p:sp>
      <p:sp>
        <p:nvSpPr>
          <p:cNvPr id="3" name="Text Placeholder 2">
            <a:extLst>
              <a:ext uri="{FF2B5EF4-FFF2-40B4-BE49-F238E27FC236}">
                <a16:creationId xmlns:a16="http://schemas.microsoft.com/office/drawing/2014/main" id="{CB5417BB-622C-32AC-E9B8-21734B3A1E2B}"/>
              </a:ext>
            </a:extLst>
          </p:cNvPr>
          <p:cNvSpPr>
            <a:spLocks noGrp="1"/>
          </p:cNvSpPr>
          <p:nvPr>
            <p:ph type="body" idx="1"/>
          </p:nvPr>
        </p:nvSpPr>
        <p:spPr/>
        <p:txBody>
          <a:bodyPr/>
          <a:lstStyle/>
          <a:p>
            <a:pPr marL="114300" indent="0">
              <a:buNone/>
            </a:pPr>
            <a:r>
              <a:rPr lang="en-US" sz="1800" b="1" dirty="0">
                <a:effectLst/>
                <a:latin typeface="Helvetica" pitchFamily="2" charset="0"/>
              </a:rPr>
              <a:t>Software as a service (SaaS): </a:t>
            </a:r>
            <a:r>
              <a:rPr lang="en-US" sz="1800" dirty="0">
                <a:effectLst/>
                <a:latin typeface="Helvetica" pitchFamily="2" charset="0"/>
              </a:rPr>
              <a:t>is a cloud computing offering that provides users with access to a vendor's cloud-based software. Users do not install applications on their local devices. Instead, the applications reside on a remote cloud network accessed through the web or an API. Through the application, users can store and analyze data and collaborate on projects.</a:t>
            </a:r>
            <a:br>
              <a:rPr lang="en-US" sz="1800" dirty="0">
                <a:effectLst/>
                <a:latin typeface="Helvetica" pitchFamily="2" charset="0"/>
              </a:rPr>
            </a:br>
            <a:r>
              <a:rPr lang="en-US" sz="1800" dirty="0">
                <a:effectLst/>
                <a:latin typeface="Helvetica" pitchFamily="2" charset="0"/>
              </a:rPr>
              <a:t>Key features:</a:t>
            </a:r>
          </a:p>
          <a:p>
            <a:pPr>
              <a:buFont typeface="Arial" panose="020B0604020202020204" pitchFamily="34" charset="0"/>
              <a:buChar char="•"/>
            </a:pPr>
            <a:r>
              <a:rPr lang="en-US" sz="1800" dirty="0">
                <a:effectLst/>
                <a:latin typeface="Helvetica" pitchFamily="2" charset="0"/>
              </a:rPr>
              <a:t>﻿﻿SaaS vendors provide users with software and applications on a subscription model.</a:t>
            </a:r>
          </a:p>
          <a:p>
            <a:pPr>
              <a:buFont typeface="Arial" panose="020B0604020202020204" pitchFamily="34" charset="0"/>
              <a:buChar char="•"/>
            </a:pPr>
            <a:r>
              <a:rPr lang="en-US" sz="1800" dirty="0">
                <a:effectLst/>
                <a:latin typeface="Helvetica" pitchFamily="2" charset="0"/>
              </a:rPr>
              <a:t>﻿﻿Users do not have to manage, install, or upgrade software; SaaS providers manage this.</a:t>
            </a:r>
          </a:p>
          <a:p>
            <a:pPr>
              <a:buFont typeface="Arial" panose="020B0604020202020204" pitchFamily="34" charset="0"/>
              <a:buChar char="•"/>
            </a:pPr>
            <a:r>
              <a:rPr lang="en-US" sz="1800" dirty="0">
                <a:effectLst/>
                <a:latin typeface="Helvetica" pitchFamily="2" charset="0"/>
              </a:rPr>
              <a:t>﻿﻿Data is secure in the cloud; equipment failure does not result in loss of data.</a:t>
            </a:r>
          </a:p>
          <a:p>
            <a:pPr>
              <a:buFont typeface="Arial" panose="020B0604020202020204" pitchFamily="34" charset="0"/>
              <a:buChar char="•"/>
            </a:pPr>
            <a:r>
              <a:rPr lang="en-US" sz="1800" dirty="0">
                <a:effectLst/>
                <a:latin typeface="Helvetica" pitchFamily="2" charset="0"/>
              </a:rPr>
              <a:t>﻿﻿Use of resources can be scaled depending on service needs</a:t>
            </a:r>
          </a:p>
          <a:p>
            <a:endParaRPr lang="en-US" sz="1800" dirty="0"/>
          </a:p>
        </p:txBody>
      </p:sp>
    </p:spTree>
    <p:extLst>
      <p:ext uri="{BB962C8B-B14F-4D97-AF65-F5344CB8AC3E}">
        <p14:creationId xmlns:p14="http://schemas.microsoft.com/office/powerpoint/2010/main" val="576998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2956E-8117-3FA5-E1E1-DEF14855538E}"/>
              </a:ext>
            </a:extLst>
          </p:cNvPr>
          <p:cNvSpPr>
            <a:spLocks noGrp="1"/>
          </p:cNvSpPr>
          <p:nvPr>
            <p:ph type="title"/>
          </p:nvPr>
        </p:nvSpPr>
        <p:spPr/>
        <p:txBody>
          <a:bodyPr/>
          <a:lstStyle/>
          <a:p>
            <a:r>
              <a:rPr lang="en-US" dirty="0"/>
              <a:t>Pros and Cons of cloud computing</a:t>
            </a:r>
          </a:p>
        </p:txBody>
      </p:sp>
      <p:sp>
        <p:nvSpPr>
          <p:cNvPr id="3" name="Text Placeholder 2">
            <a:extLst>
              <a:ext uri="{FF2B5EF4-FFF2-40B4-BE49-F238E27FC236}">
                <a16:creationId xmlns:a16="http://schemas.microsoft.com/office/drawing/2014/main" id="{EB5140AF-7CEB-0875-37CB-347BCC169A73}"/>
              </a:ext>
            </a:extLst>
          </p:cNvPr>
          <p:cNvSpPr>
            <a:spLocks noGrp="1"/>
          </p:cNvSpPr>
          <p:nvPr>
            <p:ph type="body" idx="1"/>
          </p:nvPr>
        </p:nvSpPr>
        <p:spPr>
          <a:xfrm>
            <a:off x="628650" y="1553776"/>
            <a:ext cx="7886700" cy="4351339"/>
          </a:xfrm>
        </p:spPr>
        <p:txBody>
          <a:bodyPr/>
          <a:lstStyle/>
          <a:p>
            <a:pPr marL="114300" indent="0">
              <a:buNone/>
            </a:pPr>
            <a:r>
              <a:rPr lang="en-US" sz="1800" dirty="0">
                <a:effectLst/>
                <a:latin typeface="Helvetica" pitchFamily="2" charset="0"/>
              </a:rPr>
              <a:t>Pros:</a:t>
            </a:r>
          </a:p>
          <a:p>
            <a:pPr>
              <a:buFont typeface="Arial" panose="020B0604020202020204" pitchFamily="34" charset="0"/>
              <a:buChar char="•"/>
            </a:pPr>
            <a:r>
              <a:rPr lang="en-US" sz="1800" dirty="0">
                <a:effectLst/>
                <a:latin typeface="Helvetica" pitchFamily="2" charset="0"/>
              </a:rPr>
              <a:t>﻿﻿Reduced hardware equipment for end-users</a:t>
            </a:r>
          </a:p>
          <a:p>
            <a:pPr>
              <a:buFont typeface="Arial" panose="020B0604020202020204" pitchFamily="34" charset="0"/>
              <a:buChar char="•"/>
            </a:pPr>
            <a:r>
              <a:rPr lang="en-US" sz="1800" dirty="0">
                <a:effectLst/>
                <a:latin typeface="Helvetica" pitchFamily="2" charset="0"/>
              </a:rPr>
              <a:t>﻿﻿Improved performance</a:t>
            </a:r>
          </a:p>
          <a:p>
            <a:pPr>
              <a:buFont typeface="Arial" panose="020B0604020202020204" pitchFamily="34" charset="0"/>
              <a:buChar char="•"/>
            </a:pPr>
            <a:r>
              <a:rPr lang="en-US" sz="1800" dirty="0">
                <a:effectLst/>
                <a:latin typeface="Helvetica" pitchFamily="2" charset="0"/>
              </a:rPr>
              <a:t>﻿﻿Lower H/W and S/W maintenance</a:t>
            </a:r>
          </a:p>
          <a:p>
            <a:pPr>
              <a:buFont typeface="Arial" panose="020B0604020202020204" pitchFamily="34" charset="0"/>
              <a:buChar char="•"/>
            </a:pPr>
            <a:r>
              <a:rPr lang="en-US" sz="1800" dirty="0">
                <a:effectLst/>
                <a:latin typeface="Helvetica" pitchFamily="2" charset="0"/>
              </a:rPr>
              <a:t>﻿﻿Instant software updates</a:t>
            </a:r>
          </a:p>
          <a:p>
            <a:pPr>
              <a:buFont typeface="Arial" panose="020B0604020202020204" pitchFamily="34" charset="0"/>
              <a:buChar char="•"/>
            </a:pPr>
            <a:r>
              <a:rPr lang="en-US" sz="1800" dirty="0">
                <a:effectLst/>
                <a:latin typeface="Helvetica" pitchFamily="2" charset="0"/>
              </a:rPr>
              <a:t>﻿﻿Accessibility</a:t>
            </a:r>
          </a:p>
          <a:p>
            <a:pPr>
              <a:buFont typeface="Arial" panose="020B0604020202020204" pitchFamily="34" charset="0"/>
              <a:buChar char="•"/>
            </a:pPr>
            <a:r>
              <a:rPr lang="en-US" sz="1800" dirty="0">
                <a:effectLst/>
                <a:latin typeface="Helvetica" pitchFamily="2" charset="0"/>
              </a:rPr>
              <a:t>﻿﻿Metered services</a:t>
            </a:r>
          </a:p>
          <a:p>
            <a:pPr>
              <a:buFont typeface="Arial" panose="020B0604020202020204" pitchFamily="34" charset="0"/>
              <a:buChar char="•"/>
            </a:pPr>
            <a:r>
              <a:rPr lang="en-US" sz="1800" dirty="0">
                <a:effectLst/>
                <a:latin typeface="Helvetica" pitchFamily="2" charset="0"/>
              </a:rPr>
              <a:t>﻿﻿Less expensive</a:t>
            </a:r>
          </a:p>
          <a:p>
            <a:pPr>
              <a:buFont typeface="Arial" panose="020B0604020202020204" pitchFamily="34" charset="0"/>
              <a:buChar char="•"/>
            </a:pPr>
            <a:r>
              <a:rPr lang="en-US" sz="1800" dirty="0">
                <a:effectLst/>
                <a:latin typeface="Helvetica" pitchFamily="2" charset="0"/>
              </a:rPr>
              <a:t>﻿﻿Improved Disaster Recovery</a:t>
            </a:r>
          </a:p>
          <a:p>
            <a:pPr marL="114300" indent="0">
              <a:buNone/>
            </a:pPr>
            <a:r>
              <a:rPr lang="en-US" sz="1800" dirty="0">
                <a:effectLst/>
                <a:latin typeface="Helvetica" pitchFamily="2" charset="0"/>
              </a:rPr>
              <a:t>Cons:</a:t>
            </a:r>
          </a:p>
          <a:p>
            <a:pPr>
              <a:buFont typeface="Arial" panose="020B0604020202020204" pitchFamily="34" charset="0"/>
              <a:buChar char="•"/>
            </a:pPr>
            <a:r>
              <a:rPr lang="en-US" sz="1800" dirty="0">
                <a:effectLst/>
                <a:latin typeface="Helvetica" pitchFamily="2" charset="0"/>
              </a:rPr>
              <a:t>﻿﻿Requires good internet speed with good bandwidth</a:t>
            </a:r>
          </a:p>
          <a:p>
            <a:pPr>
              <a:buFont typeface="Arial" panose="020B0604020202020204" pitchFamily="34" charset="0"/>
              <a:buChar char="•"/>
            </a:pPr>
            <a:r>
              <a:rPr lang="en-US" sz="1800" dirty="0">
                <a:effectLst/>
                <a:latin typeface="Helvetica" pitchFamily="2" charset="0"/>
              </a:rPr>
              <a:t>﻿﻿Security</a:t>
            </a:r>
          </a:p>
          <a:p>
            <a:pPr>
              <a:buFont typeface="Arial" panose="020B0604020202020204" pitchFamily="34" charset="0"/>
              <a:buChar char="•"/>
            </a:pPr>
            <a:r>
              <a:rPr lang="en-US" sz="1800" dirty="0">
                <a:effectLst/>
                <a:latin typeface="Helvetica" pitchFamily="2" charset="0"/>
              </a:rPr>
              <a:t>﻿﻿Limited control on Infrastructure</a:t>
            </a:r>
          </a:p>
          <a:p>
            <a:endParaRPr lang="en-US" sz="1800" dirty="0"/>
          </a:p>
        </p:txBody>
      </p:sp>
    </p:spTree>
    <p:extLst>
      <p:ext uri="{BB962C8B-B14F-4D97-AF65-F5344CB8AC3E}">
        <p14:creationId xmlns:p14="http://schemas.microsoft.com/office/powerpoint/2010/main" val="2832316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E1255-32F2-BAD1-EE13-733B859D1524}"/>
              </a:ext>
            </a:extLst>
          </p:cNvPr>
          <p:cNvSpPr>
            <a:spLocks noGrp="1"/>
          </p:cNvSpPr>
          <p:nvPr>
            <p:ph type="title"/>
          </p:nvPr>
        </p:nvSpPr>
        <p:spPr/>
        <p:txBody>
          <a:bodyPr/>
          <a:lstStyle/>
          <a:p>
            <a:r>
              <a:rPr lang="en-US" dirty="0"/>
              <a:t>What is Microsoft Azure?</a:t>
            </a:r>
          </a:p>
        </p:txBody>
      </p:sp>
      <p:sp>
        <p:nvSpPr>
          <p:cNvPr id="3" name="Text Placeholder 2">
            <a:extLst>
              <a:ext uri="{FF2B5EF4-FFF2-40B4-BE49-F238E27FC236}">
                <a16:creationId xmlns:a16="http://schemas.microsoft.com/office/drawing/2014/main" id="{BC897CEB-30C3-5398-70D2-A8C1DD6A59DE}"/>
              </a:ext>
            </a:extLst>
          </p:cNvPr>
          <p:cNvSpPr>
            <a:spLocks noGrp="1"/>
          </p:cNvSpPr>
          <p:nvPr>
            <p:ph type="body" idx="1"/>
          </p:nvPr>
        </p:nvSpPr>
        <p:spPr/>
        <p:txBody>
          <a:bodyPr/>
          <a:lstStyle/>
          <a:p>
            <a:pPr>
              <a:buFont typeface="Arial" panose="020B0604020202020204" pitchFamily="34" charset="0"/>
              <a:buChar char="•"/>
            </a:pPr>
            <a:r>
              <a:rPr lang="en-US" sz="1800" dirty="0">
                <a:effectLst/>
                <a:latin typeface="Helvetica" pitchFamily="2" charset="0"/>
              </a:rPr>
              <a:t>﻿Azure is a flexible cloud platform (PaaS) that enables you to quickly build, deploy and manage applications across a global network of Microsoft - managed datacenters.</a:t>
            </a:r>
          </a:p>
          <a:p>
            <a:pPr>
              <a:buFont typeface="Arial" panose="020B0604020202020204" pitchFamily="34" charset="0"/>
              <a:buChar char="•"/>
            </a:pPr>
            <a:r>
              <a:rPr lang="en-US" sz="1800" dirty="0">
                <a:effectLst/>
                <a:latin typeface="Helvetica" pitchFamily="2" charset="0"/>
              </a:rPr>
              <a:t>﻿﻿You can build applications using any language, tool or framework</a:t>
            </a:r>
          </a:p>
          <a:p>
            <a:pPr marL="114300" indent="0">
              <a:buNone/>
            </a:pPr>
            <a:r>
              <a:rPr lang="en-US" sz="1800" b="1" dirty="0">
                <a:effectLst/>
                <a:latin typeface="Helvetica" pitchFamily="2" charset="0"/>
              </a:rPr>
              <a:t>﻿Virtual Machines:</a:t>
            </a:r>
            <a:br>
              <a:rPr lang="en-US" sz="1800" dirty="0">
                <a:effectLst/>
                <a:latin typeface="Helvetica" pitchFamily="2" charset="0"/>
              </a:rPr>
            </a:br>
            <a:r>
              <a:rPr lang="en-US" sz="1800" dirty="0">
                <a:effectLst/>
                <a:latin typeface="Helvetica" pitchFamily="2" charset="0"/>
              </a:rPr>
              <a:t>Azure gives you the ability to create VMs by simply specifying the size and virtual hard disks (VHD) you want to use. Azure provides access to both Windows and Linux VHDs, so the developers has a freedom to choose what they want to work. Developers can use VMs to build and test applications quickly at low cost.</a:t>
            </a:r>
          </a:p>
          <a:p>
            <a:pPr marL="114300" indent="0">
              <a:buNone/>
            </a:pPr>
            <a:r>
              <a:rPr lang="en-US" sz="1800" b="1" dirty="0">
                <a:effectLst/>
                <a:latin typeface="Helvetica" pitchFamily="2" charset="0"/>
              </a:rPr>
              <a:t>Web Sites:</a:t>
            </a:r>
            <a:br>
              <a:rPr lang="en-US" sz="1800" dirty="0">
                <a:effectLst/>
                <a:latin typeface="Helvetica" pitchFamily="2" charset="0"/>
              </a:rPr>
            </a:br>
            <a:r>
              <a:rPr lang="en-US" sz="1800" dirty="0">
                <a:effectLst/>
                <a:latin typeface="Helvetica" pitchFamily="2" charset="0"/>
              </a:rPr>
              <a:t>You can use Azure as a platform for creating and hosting websites and web application</a:t>
            </a:r>
          </a:p>
          <a:p>
            <a:endParaRPr lang="en-US" sz="1800" dirty="0"/>
          </a:p>
        </p:txBody>
      </p:sp>
    </p:spTree>
    <p:extLst>
      <p:ext uri="{BB962C8B-B14F-4D97-AF65-F5344CB8AC3E}">
        <p14:creationId xmlns:p14="http://schemas.microsoft.com/office/powerpoint/2010/main" val="3132189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777CF-B88F-40B9-49F5-A2D148122A39}"/>
              </a:ext>
            </a:extLst>
          </p:cNvPr>
          <p:cNvSpPr>
            <a:spLocks noGrp="1"/>
          </p:cNvSpPr>
          <p:nvPr>
            <p:ph type="title"/>
          </p:nvPr>
        </p:nvSpPr>
        <p:spPr/>
        <p:txBody>
          <a:bodyPr/>
          <a:lstStyle/>
          <a:p>
            <a:r>
              <a:rPr lang="en-US" dirty="0"/>
              <a:t>Microsoft Azure</a:t>
            </a:r>
          </a:p>
        </p:txBody>
      </p:sp>
      <p:sp>
        <p:nvSpPr>
          <p:cNvPr id="3" name="Text Placeholder 2">
            <a:extLst>
              <a:ext uri="{FF2B5EF4-FFF2-40B4-BE49-F238E27FC236}">
                <a16:creationId xmlns:a16="http://schemas.microsoft.com/office/drawing/2014/main" id="{21E4258A-0172-D906-DDEC-470997DAE496}"/>
              </a:ext>
            </a:extLst>
          </p:cNvPr>
          <p:cNvSpPr>
            <a:spLocks noGrp="1"/>
          </p:cNvSpPr>
          <p:nvPr>
            <p:ph type="body" idx="1"/>
          </p:nvPr>
        </p:nvSpPr>
        <p:spPr/>
        <p:txBody>
          <a:bodyPr/>
          <a:lstStyle/>
          <a:p>
            <a:pPr marL="114300" indent="0">
              <a:buNone/>
            </a:pPr>
            <a:r>
              <a:rPr lang="en-US" b="1" dirty="0"/>
              <a:t>Mobile Services: </a:t>
            </a:r>
            <a:r>
              <a:rPr lang="en-US" dirty="0"/>
              <a:t>Azure's Mobile services give you the tools to create and deploy applications. The information that gets accessed by the app running on your device is stored in what's called a back-end database, and so Mobile services are </a:t>
            </a:r>
            <a:r>
              <a:rPr lang="en-US" dirty="0" err="1"/>
              <a:t>reffered</a:t>
            </a:r>
            <a:r>
              <a:rPr lang="en-US" dirty="0"/>
              <a:t> to as mobile Back-end as a service (</a:t>
            </a:r>
            <a:r>
              <a:rPr lang="en-US" dirty="0" err="1"/>
              <a:t>mBaaS</a:t>
            </a:r>
            <a:r>
              <a:rPr lang="en-US" dirty="0"/>
              <a:t>). With Azure, you can build apps for Android, iOS, HTML / JavaScript and Windows Phone.</a:t>
            </a:r>
          </a:p>
          <a:p>
            <a:pPr marL="114300" indent="0">
              <a:buNone/>
            </a:pPr>
            <a:r>
              <a:rPr lang="en-US" dirty="0"/>
              <a:t>Azure supports the broadest selection of operating systems, programming languages, frameworks, tools, databases and devices. Build apps with JavaScript, Python, NET, PHP, Java and Node.js; build back-ends for </a:t>
            </a:r>
            <a:r>
              <a:rPr lang="en-US" dirty="0" err="1"/>
              <a:t>iOs</a:t>
            </a:r>
            <a:r>
              <a:rPr lang="en-US" dirty="0"/>
              <a:t>, Android and Windows devices. Azure cloud service supports the same technologies millions of developers and IT professionals already rely on and trust.</a:t>
            </a:r>
          </a:p>
        </p:txBody>
      </p:sp>
    </p:spTree>
    <p:extLst>
      <p:ext uri="{BB962C8B-B14F-4D97-AF65-F5344CB8AC3E}">
        <p14:creationId xmlns:p14="http://schemas.microsoft.com/office/powerpoint/2010/main" val="191968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35394-1490-6F6A-9393-B631DB4B5E60}"/>
              </a:ext>
            </a:extLst>
          </p:cNvPr>
          <p:cNvSpPr>
            <a:spLocks noGrp="1"/>
          </p:cNvSpPr>
          <p:nvPr>
            <p:ph type="title"/>
          </p:nvPr>
        </p:nvSpPr>
        <p:spPr/>
        <p:txBody>
          <a:bodyPr/>
          <a:lstStyle/>
          <a:p>
            <a:r>
              <a:rPr lang="en-US" b="1" i="0" u="none" strike="noStrike" dirty="0">
                <a:solidFill>
                  <a:srgbClr val="000000"/>
                </a:solidFill>
                <a:effectLst/>
              </a:rPr>
              <a:t>Amazon Web Services (AWS)</a:t>
            </a:r>
            <a:endParaRPr lang="en-US" dirty="0"/>
          </a:p>
        </p:txBody>
      </p:sp>
      <p:sp>
        <p:nvSpPr>
          <p:cNvPr id="3" name="Text Placeholder 2">
            <a:extLst>
              <a:ext uri="{FF2B5EF4-FFF2-40B4-BE49-F238E27FC236}">
                <a16:creationId xmlns:a16="http://schemas.microsoft.com/office/drawing/2014/main" id="{625790CB-65B6-0409-D204-57034E0F7117}"/>
              </a:ext>
            </a:extLst>
          </p:cNvPr>
          <p:cNvSpPr>
            <a:spLocks noGrp="1"/>
          </p:cNvSpPr>
          <p:nvPr>
            <p:ph type="body" idx="1"/>
          </p:nvPr>
        </p:nvSpPr>
        <p:spPr/>
        <p:txBody>
          <a:bodyPr/>
          <a:lstStyle/>
          <a:p>
            <a:r>
              <a:rPr lang="en-US" dirty="0"/>
              <a:t>Amazon Web Services is a leading cloud computing platform that provides on-demand compute, storage, networking, and more.</a:t>
            </a:r>
          </a:p>
          <a:p>
            <a:r>
              <a:rPr lang="en-US" b="1" dirty="0"/>
              <a:t>Utility Model</a:t>
            </a:r>
            <a:r>
              <a:rPr lang="en-US" dirty="0"/>
              <a:t>: Offers pay-as-you-go pricing, enabling organizations to pay only for resources they use.</a:t>
            </a:r>
          </a:p>
          <a:p>
            <a:r>
              <a:rPr lang="en-US" b="1" dirty="0"/>
              <a:t>Market Leader</a:t>
            </a:r>
            <a:r>
              <a:rPr lang="en-US" dirty="0"/>
              <a:t>: Widely adopted by startups, enterprises, and government organizations due to its breadth of services.</a:t>
            </a:r>
          </a:p>
        </p:txBody>
      </p:sp>
    </p:spTree>
    <p:extLst>
      <p:ext uri="{BB962C8B-B14F-4D97-AF65-F5344CB8AC3E}">
        <p14:creationId xmlns:p14="http://schemas.microsoft.com/office/powerpoint/2010/main" val="966515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CA5A7-DFB5-52DC-F4D2-C9E7C978CD65}"/>
              </a:ext>
            </a:extLst>
          </p:cNvPr>
          <p:cNvSpPr>
            <a:spLocks noGrp="1"/>
          </p:cNvSpPr>
          <p:nvPr>
            <p:ph type="title"/>
          </p:nvPr>
        </p:nvSpPr>
        <p:spPr/>
        <p:txBody>
          <a:bodyPr/>
          <a:lstStyle/>
          <a:p>
            <a:r>
              <a:rPr lang="en-US" b="1" i="0" u="none" strike="noStrike" dirty="0">
                <a:solidFill>
                  <a:srgbClr val="000000"/>
                </a:solidFill>
                <a:effectLst/>
              </a:rPr>
              <a:t>Amazon Web Services (AWS)</a:t>
            </a:r>
            <a:endParaRPr lang="en-US" dirty="0"/>
          </a:p>
        </p:txBody>
      </p:sp>
      <p:sp>
        <p:nvSpPr>
          <p:cNvPr id="3" name="Text Placeholder 2">
            <a:extLst>
              <a:ext uri="{FF2B5EF4-FFF2-40B4-BE49-F238E27FC236}">
                <a16:creationId xmlns:a16="http://schemas.microsoft.com/office/drawing/2014/main" id="{DFBF365E-7AD4-1268-412A-0E169829285C}"/>
              </a:ext>
            </a:extLst>
          </p:cNvPr>
          <p:cNvSpPr>
            <a:spLocks noGrp="1"/>
          </p:cNvSpPr>
          <p:nvPr>
            <p:ph type="body" idx="1"/>
          </p:nvPr>
        </p:nvSpPr>
        <p:spPr/>
        <p:txBody>
          <a:bodyPr/>
          <a:lstStyle/>
          <a:p>
            <a:r>
              <a:rPr lang="en-US" b="1" dirty="0"/>
              <a:t>Scalability</a:t>
            </a:r>
            <a:r>
              <a:rPr lang="en-US" dirty="0"/>
              <a:t>: Quickly scale up or down to handle varying workloads without large upfront hardware investments.</a:t>
            </a:r>
          </a:p>
          <a:p>
            <a:r>
              <a:rPr lang="en-US" b="1" dirty="0"/>
              <a:t>Global Infrastructure</a:t>
            </a:r>
            <a:r>
              <a:rPr lang="en-US" dirty="0"/>
              <a:t>: Data centers across multiple geographic regions, improving performance and redundancy.</a:t>
            </a:r>
          </a:p>
          <a:p>
            <a:r>
              <a:rPr lang="en-US" b="1" dirty="0"/>
              <a:t>Range of Services</a:t>
            </a:r>
            <a:r>
              <a:rPr lang="en-US" dirty="0"/>
              <a:t>: Compute (Amazon EC2, AWS Lambda), Storage (Amazon S3, Amazon EBS), Databases (Amazon RDS, DynamoDB), Analytics, AI/ML, and more.</a:t>
            </a:r>
          </a:p>
          <a:p>
            <a:r>
              <a:rPr lang="en-US" b="1" dirty="0"/>
              <a:t>Cost Efficiency</a:t>
            </a:r>
            <a:r>
              <a:rPr lang="en-US" dirty="0"/>
              <a:t>: Pay-per-use model, reserved instances, and spot instances reduce total cost of ownership.</a:t>
            </a:r>
          </a:p>
        </p:txBody>
      </p:sp>
    </p:spTree>
    <p:extLst>
      <p:ext uri="{BB962C8B-B14F-4D97-AF65-F5344CB8AC3E}">
        <p14:creationId xmlns:p14="http://schemas.microsoft.com/office/powerpoint/2010/main" val="3118692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8E5E8-9C54-BEDE-1AE4-C21B4505D74F}"/>
              </a:ext>
            </a:extLst>
          </p:cNvPr>
          <p:cNvSpPr>
            <a:spLocks noGrp="1"/>
          </p:cNvSpPr>
          <p:nvPr>
            <p:ph type="title"/>
          </p:nvPr>
        </p:nvSpPr>
        <p:spPr/>
        <p:txBody>
          <a:bodyPr/>
          <a:lstStyle/>
          <a:p>
            <a:r>
              <a:rPr lang="en-US" b="1" i="0" u="none" strike="noStrike" dirty="0">
                <a:solidFill>
                  <a:srgbClr val="000000"/>
                </a:solidFill>
                <a:effectLst/>
              </a:rPr>
              <a:t>AWS – Security  Considerations</a:t>
            </a:r>
            <a:endParaRPr lang="en-US" dirty="0"/>
          </a:p>
        </p:txBody>
      </p:sp>
      <p:sp>
        <p:nvSpPr>
          <p:cNvPr id="3" name="Text Placeholder 2">
            <a:extLst>
              <a:ext uri="{FF2B5EF4-FFF2-40B4-BE49-F238E27FC236}">
                <a16:creationId xmlns:a16="http://schemas.microsoft.com/office/drawing/2014/main" id="{F3F46BF6-C9DF-9588-1118-BBBAFC163B3B}"/>
              </a:ext>
            </a:extLst>
          </p:cNvPr>
          <p:cNvSpPr>
            <a:spLocks noGrp="1"/>
          </p:cNvSpPr>
          <p:nvPr>
            <p:ph type="body" idx="1"/>
          </p:nvPr>
        </p:nvSpPr>
        <p:spPr/>
        <p:txBody>
          <a:bodyPr/>
          <a:lstStyle/>
          <a:p>
            <a:r>
              <a:rPr lang="en-US" b="1" dirty="0"/>
              <a:t>Shared Responsibility Model</a:t>
            </a:r>
            <a:r>
              <a:rPr lang="en-US" dirty="0"/>
              <a:t>: AWS handles physical security and infrastructure; customers secure their apps and data configurations.</a:t>
            </a:r>
          </a:p>
          <a:p>
            <a:r>
              <a:rPr lang="en-US" b="1" dirty="0"/>
              <a:t>Compliance</a:t>
            </a:r>
            <a:r>
              <a:rPr lang="en-US" dirty="0"/>
              <a:t>: Provides numerous certifications (ISO 27001, PCI DSS, HIPAA, SOC 2) to meet regulatory requirements.</a:t>
            </a:r>
          </a:p>
          <a:p>
            <a:r>
              <a:rPr lang="en-US" b="1" dirty="0"/>
              <a:t>Data Protection</a:t>
            </a:r>
            <a:r>
              <a:rPr lang="en-US" dirty="0"/>
              <a:t>: Options for encryption at rest (KMS) and in transit (TLS/SSL).</a:t>
            </a:r>
          </a:p>
          <a:p>
            <a:r>
              <a:rPr lang="en-US" b="1" dirty="0"/>
              <a:t>Identity &amp; Access Management</a:t>
            </a:r>
            <a:r>
              <a:rPr lang="en-US" dirty="0"/>
              <a:t>: Fine-grained access control with AWS IAM for users, groups, roles, and policies.</a:t>
            </a:r>
          </a:p>
          <a:p>
            <a:r>
              <a:rPr lang="en-US" b="1" dirty="0"/>
              <a:t>Logging &amp; Monitoring</a:t>
            </a:r>
            <a:r>
              <a:rPr lang="en-US" dirty="0"/>
              <a:t>: Tools like Amazon CloudWatch, AWS CloudTrail, and AWS Config for real-time insights and auditing.</a:t>
            </a:r>
          </a:p>
        </p:txBody>
      </p:sp>
    </p:spTree>
    <p:extLst>
      <p:ext uri="{BB962C8B-B14F-4D97-AF65-F5344CB8AC3E}">
        <p14:creationId xmlns:p14="http://schemas.microsoft.com/office/powerpoint/2010/main" val="890275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9F6BC-A160-43BD-B0EC-461339BFA405}"/>
              </a:ext>
            </a:extLst>
          </p:cNvPr>
          <p:cNvSpPr>
            <a:spLocks noGrp="1"/>
          </p:cNvSpPr>
          <p:nvPr>
            <p:ph type="title"/>
          </p:nvPr>
        </p:nvSpPr>
        <p:spPr/>
        <p:txBody>
          <a:bodyPr/>
          <a:lstStyle/>
          <a:p>
            <a:r>
              <a:rPr lang="en-US" dirty="0"/>
              <a:t>AWS</a:t>
            </a:r>
          </a:p>
        </p:txBody>
      </p:sp>
      <p:sp>
        <p:nvSpPr>
          <p:cNvPr id="3" name="Text Placeholder 2">
            <a:extLst>
              <a:ext uri="{FF2B5EF4-FFF2-40B4-BE49-F238E27FC236}">
                <a16:creationId xmlns:a16="http://schemas.microsoft.com/office/drawing/2014/main" id="{87F7B73B-7208-4A9C-367B-7654581AA84A}"/>
              </a:ext>
            </a:extLst>
          </p:cNvPr>
          <p:cNvSpPr>
            <a:spLocks noGrp="1"/>
          </p:cNvSpPr>
          <p:nvPr>
            <p:ph type="body" idx="1"/>
          </p:nvPr>
        </p:nvSpPr>
        <p:spPr/>
        <p:txBody>
          <a:bodyPr/>
          <a:lstStyle/>
          <a:p>
            <a:r>
              <a:rPr lang="en-US" b="0" i="0" u="none" strike="noStrike" dirty="0">
                <a:solidFill>
                  <a:srgbClr val="000000"/>
                </a:solidFill>
                <a:effectLst/>
                <a:latin typeface="-webkit-standard"/>
              </a:rPr>
              <a:t>Amazon Web Services (AWS) provides a </a:t>
            </a:r>
            <a:r>
              <a:rPr lang="en-US" b="1" i="0" u="none" strike="noStrike" dirty="0">
                <a:solidFill>
                  <a:srgbClr val="000000"/>
                </a:solidFill>
                <a:effectLst/>
              </a:rPr>
              <a:t>robust, flexible, and secure</a:t>
            </a:r>
            <a:r>
              <a:rPr lang="en-US" b="0" i="0" u="none" strike="noStrike" dirty="0">
                <a:solidFill>
                  <a:srgbClr val="000000"/>
                </a:solidFill>
                <a:effectLst/>
                <a:latin typeface="-webkit-standard"/>
              </a:rPr>
              <a:t> cloud ecosystem, similar in concept to other major cloud providers. Its </a:t>
            </a:r>
            <a:r>
              <a:rPr lang="en-US" b="1" i="0" u="none" strike="noStrike" dirty="0">
                <a:solidFill>
                  <a:srgbClr val="000000"/>
                </a:solidFill>
                <a:effectLst/>
              </a:rPr>
              <a:t>wide array of services</a:t>
            </a:r>
            <a:r>
              <a:rPr lang="en-US" b="0" i="0" u="none" strike="noStrike" dirty="0">
                <a:solidFill>
                  <a:srgbClr val="000000"/>
                </a:solidFill>
                <a:effectLst/>
                <a:latin typeface="-webkit-standard"/>
              </a:rPr>
              <a:t>, </a:t>
            </a:r>
            <a:r>
              <a:rPr lang="en-US" b="1" i="0" u="none" strike="noStrike" dirty="0">
                <a:solidFill>
                  <a:srgbClr val="000000"/>
                </a:solidFill>
                <a:effectLst/>
              </a:rPr>
              <a:t>global presence</a:t>
            </a:r>
            <a:r>
              <a:rPr lang="en-US" b="0" i="0" u="none" strike="noStrike" dirty="0">
                <a:solidFill>
                  <a:srgbClr val="000000"/>
                </a:solidFill>
                <a:effectLst/>
                <a:latin typeface="-webkit-standard"/>
              </a:rPr>
              <a:t>, and </a:t>
            </a:r>
            <a:r>
              <a:rPr lang="en-US" b="1" i="0" u="none" strike="noStrike" dirty="0">
                <a:solidFill>
                  <a:srgbClr val="000000"/>
                </a:solidFill>
                <a:effectLst/>
              </a:rPr>
              <a:t>pay-as-you-go</a:t>
            </a:r>
            <a:r>
              <a:rPr lang="en-US" b="0" i="0" u="none" strike="noStrike" dirty="0">
                <a:solidFill>
                  <a:srgbClr val="000000"/>
                </a:solidFill>
                <a:effectLst/>
                <a:latin typeface="-webkit-standard"/>
              </a:rPr>
              <a:t> model help businesses accelerate innovation and reduce operational overhead. While AWS offers strong security features and compliance certifications, </a:t>
            </a:r>
            <a:r>
              <a:rPr lang="en-US" b="1" i="0" u="none" strike="noStrike" dirty="0">
                <a:solidFill>
                  <a:srgbClr val="000000"/>
                </a:solidFill>
                <a:effectLst/>
              </a:rPr>
              <a:t>due diligence</a:t>
            </a:r>
            <a:r>
              <a:rPr lang="en-US" b="0" i="0" u="none" strike="noStrike" dirty="0">
                <a:solidFill>
                  <a:srgbClr val="000000"/>
                </a:solidFill>
                <a:effectLst/>
                <a:latin typeface="-webkit-standard"/>
              </a:rPr>
              <a:t> in configuration and ongoing management remains vital to protect sensitive data and resources.</a:t>
            </a:r>
            <a:endParaRPr lang="en-US" dirty="0"/>
          </a:p>
        </p:txBody>
      </p:sp>
    </p:spTree>
    <p:extLst>
      <p:ext uri="{BB962C8B-B14F-4D97-AF65-F5344CB8AC3E}">
        <p14:creationId xmlns:p14="http://schemas.microsoft.com/office/powerpoint/2010/main" val="1649357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61CB5-B0A7-6892-9EFD-D0B9B3147D12}"/>
              </a:ext>
            </a:extLst>
          </p:cNvPr>
          <p:cNvSpPr>
            <a:spLocks noGrp="1"/>
          </p:cNvSpPr>
          <p:nvPr>
            <p:ph type="title"/>
          </p:nvPr>
        </p:nvSpPr>
        <p:spPr/>
        <p:txBody>
          <a:bodyPr/>
          <a:lstStyle/>
          <a:p>
            <a:r>
              <a:rPr lang="en-US" b="0" i="1" u="none" strike="noStrike" dirty="0">
                <a:solidFill>
                  <a:srgbClr val="000000"/>
                </a:solidFill>
                <a:effectLst/>
              </a:rPr>
              <a:t>What is Cloud Computing?</a:t>
            </a:r>
            <a:endParaRPr lang="en-US" dirty="0"/>
          </a:p>
        </p:txBody>
      </p:sp>
      <p:sp>
        <p:nvSpPr>
          <p:cNvPr id="3" name="Text Placeholder 2">
            <a:extLst>
              <a:ext uri="{FF2B5EF4-FFF2-40B4-BE49-F238E27FC236}">
                <a16:creationId xmlns:a16="http://schemas.microsoft.com/office/drawing/2014/main" id="{157E8EB4-B2D9-C607-9E5C-B8CBADC7C60E}"/>
              </a:ext>
            </a:extLst>
          </p:cNvPr>
          <p:cNvSpPr>
            <a:spLocks noGrp="1"/>
          </p:cNvSpPr>
          <p:nvPr>
            <p:ph type="body" idx="1"/>
          </p:nvPr>
        </p:nvSpPr>
        <p:spPr/>
        <p:txBody>
          <a:bodyPr/>
          <a:lstStyle/>
          <a:p>
            <a:r>
              <a:rPr lang="en-US" sz="1800" dirty="0">
                <a:latin typeface="+mn-lt"/>
              </a:rPr>
              <a:t>In Cloud Computing, the word cloud is used as a metaphor for "the Internet." In other words, we can say cloud is something, which is present at remote location. Well, it is an abstraction of underlying infrastructures involved.</a:t>
            </a:r>
          </a:p>
          <a:p>
            <a:pPr>
              <a:buFont typeface="Arial" panose="020B0604020202020204" pitchFamily="34" charset="0"/>
              <a:buChar char="•"/>
            </a:pPr>
            <a:r>
              <a:rPr lang="en-US" sz="1800" dirty="0">
                <a:effectLst/>
                <a:latin typeface="+mn-lt"/>
              </a:rPr>
              <a:t>﻿Simply put, cloud computing is the delivery of computing services - servers, storage, databases, networking, software, and analytics and more- over the Internet(Cloud).</a:t>
            </a:r>
          </a:p>
          <a:p>
            <a:pPr>
              <a:buFont typeface="Arial" panose="020B0604020202020204" pitchFamily="34" charset="0"/>
              <a:buChar char="•"/>
            </a:pPr>
            <a:r>
              <a:rPr lang="en-US" sz="1800" dirty="0">
                <a:effectLst/>
                <a:latin typeface="+mn-lt"/>
              </a:rPr>
              <a:t>﻿﻿Cloud Computing consists of hardware and software resources made available on the internet as they are managed by the third-party services. These services typically provides access to advanced software applications, high end networks of server computers.</a:t>
            </a:r>
            <a:br>
              <a:rPr lang="en-US" sz="1800" dirty="0">
                <a:effectLst/>
                <a:latin typeface="+mn-lt"/>
              </a:rPr>
            </a:br>
            <a:endParaRPr lang="en-US" sz="1800" dirty="0">
              <a:effectLst/>
              <a:latin typeface="+mn-lt"/>
            </a:endParaRPr>
          </a:p>
          <a:p>
            <a:pPr>
              <a:buFont typeface="Arial" panose="020B0604020202020204" pitchFamily="34" charset="0"/>
              <a:buChar char="•"/>
            </a:pPr>
            <a:r>
              <a:rPr lang="en-US" sz="1800" i="1" dirty="0">
                <a:effectLst/>
                <a:latin typeface="+mn-lt"/>
              </a:rPr>
              <a:t>"You don't generate your own electricity. Why generate your own computing?" -Jeff Bezos, Amazon</a:t>
            </a:r>
          </a:p>
          <a:p>
            <a:endParaRPr lang="en-US" sz="1800" dirty="0">
              <a:latin typeface="+mn-lt"/>
            </a:endParaRPr>
          </a:p>
        </p:txBody>
      </p:sp>
    </p:spTree>
    <p:extLst>
      <p:ext uri="{BB962C8B-B14F-4D97-AF65-F5344CB8AC3E}">
        <p14:creationId xmlns:p14="http://schemas.microsoft.com/office/powerpoint/2010/main" val="2282462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3F9B0-6BC3-2761-A3A5-306B6EA4C730}"/>
              </a:ext>
            </a:extLst>
          </p:cNvPr>
          <p:cNvSpPr>
            <a:spLocks noGrp="1"/>
          </p:cNvSpPr>
          <p:nvPr>
            <p:ph type="title"/>
          </p:nvPr>
        </p:nvSpPr>
        <p:spPr/>
        <p:txBody>
          <a:bodyPr/>
          <a:lstStyle/>
          <a:p>
            <a:r>
              <a:rPr lang="en-US" dirty="0"/>
              <a:t>Other large cloud providers</a:t>
            </a:r>
          </a:p>
        </p:txBody>
      </p:sp>
      <p:sp>
        <p:nvSpPr>
          <p:cNvPr id="3" name="Text Placeholder 2">
            <a:extLst>
              <a:ext uri="{FF2B5EF4-FFF2-40B4-BE49-F238E27FC236}">
                <a16:creationId xmlns:a16="http://schemas.microsoft.com/office/drawing/2014/main" id="{316C47AC-76EF-F5CF-9AD1-708AE6B05BD0}"/>
              </a:ext>
            </a:extLst>
          </p:cNvPr>
          <p:cNvSpPr>
            <a:spLocks noGrp="1"/>
          </p:cNvSpPr>
          <p:nvPr>
            <p:ph type="body" idx="1"/>
          </p:nvPr>
        </p:nvSpPr>
        <p:spPr/>
        <p:txBody>
          <a:bodyPr/>
          <a:lstStyle/>
          <a:p>
            <a:r>
              <a:rPr lang="en-US" dirty="0"/>
              <a:t>Google Cloud Platform (GCP):</a:t>
            </a:r>
          </a:p>
          <a:p>
            <a:pPr lvl="1"/>
            <a:r>
              <a:rPr lang="en-US" dirty="0"/>
              <a:t>Offers mostly the same capabilities as Azure and AWS.</a:t>
            </a:r>
          </a:p>
          <a:p>
            <a:pPr lvl="1"/>
            <a:r>
              <a:rPr lang="en-US" dirty="0"/>
              <a:t>Offers Kubernetes natively.  </a:t>
            </a:r>
          </a:p>
          <a:p>
            <a:pPr lvl="1"/>
            <a:r>
              <a:rPr lang="en-US" dirty="0"/>
              <a:t>Offers GPU rental for rendering, AI</a:t>
            </a:r>
          </a:p>
          <a:p>
            <a:r>
              <a:rPr lang="en-US" dirty="0"/>
              <a:t>Oracle Cloud:</a:t>
            </a:r>
          </a:p>
          <a:p>
            <a:pPr lvl="1"/>
            <a:r>
              <a:rPr lang="en-US" dirty="0"/>
              <a:t>Mostly focuses on databases but offers other services also</a:t>
            </a:r>
          </a:p>
          <a:p>
            <a:r>
              <a:rPr lang="en-US" dirty="0"/>
              <a:t>Rackspace</a:t>
            </a:r>
          </a:p>
          <a:p>
            <a:r>
              <a:rPr lang="en-US" dirty="0"/>
              <a:t>Red Hat</a:t>
            </a:r>
          </a:p>
          <a:p>
            <a:r>
              <a:rPr lang="en-US" dirty="0"/>
              <a:t>IBM</a:t>
            </a:r>
          </a:p>
          <a:p>
            <a:r>
              <a:rPr lang="en-US" dirty="0"/>
              <a:t>Etc.</a:t>
            </a:r>
          </a:p>
        </p:txBody>
      </p:sp>
    </p:spTree>
    <p:extLst>
      <p:ext uri="{BB962C8B-B14F-4D97-AF65-F5344CB8AC3E}">
        <p14:creationId xmlns:p14="http://schemas.microsoft.com/office/powerpoint/2010/main" val="3489718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604E7-B8D3-76B3-6270-C0CF466DC8B5}"/>
              </a:ext>
            </a:extLst>
          </p:cNvPr>
          <p:cNvSpPr>
            <a:spLocks noGrp="1"/>
          </p:cNvSpPr>
          <p:nvPr>
            <p:ph type="title"/>
          </p:nvPr>
        </p:nvSpPr>
        <p:spPr/>
        <p:txBody>
          <a:bodyPr/>
          <a:lstStyle/>
          <a:p>
            <a:r>
              <a:rPr lang="en-US" dirty="0"/>
              <a:t>Conclusion</a:t>
            </a:r>
          </a:p>
        </p:txBody>
      </p:sp>
      <p:sp>
        <p:nvSpPr>
          <p:cNvPr id="3" name="Text Placeholder 2">
            <a:extLst>
              <a:ext uri="{FF2B5EF4-FFF2-40B4-BE49-F238E27FC236}">
                <a16:creationId xmlns:a16="http://schemas.microsoft.com/office/drawing/2014/main" id="{9D3DE0DA-A422-5231-70FC-8A1E1D66620F}"/>
              </a:ext>
            </a:extLst>
          </p:cNvPr>
          <p:cNvSpPr>
            <a:spLocks noGrp="1"/>
          </p:cNvSpPr>
          <p:nvPr>
            <p:ph type="body" idx="1"/>
          </p:nvPr>
        </p:nvSpPr>
        <p:spPr/>
        <p:txBody>
          <a:bodyPr/>
          <a:lstStyle/>
          <a:p>
            <a:r>
              <a:rPr lang="en-US" dirty="0"/>
              <a:t>Cloud computing has quickly become one of the most prominent buzzwords in the IT world due to its revolutionary model of computing as a utility. It promises increased flexibility, scalability, and reliability, while promising decreased operational and support costs </a:t>
            </a:r>
          </a:p>
          <a:p>
            <a:r>
              <a:rPr lang="en-US" dirty="0"/>
              <a:t>Despite the potential gains achieved from the cloud computing, the organizations are slow in accepting it due to security issues and challenges associated with it. Security is one of the major issues which hamper the growth of cloud. The idea of handing over important data to another company is worrisome; such that the consumers need to be vigilant in understanding the risks of data breaches in this new environment.</a:t>
            </a:r>
          </a:p>
        </p:txBody>
      </p:sp>
    </p:spTree>
    <p:extLst>
      <p:ext uri="{BB962C8B-B14F-4D97-AF65-F5344CB8AC3E}">
        <p14:creationId xmlns:p14="http://schemas.microsoft.com/office/powerpoint/2010/main" val="1819257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90B2A-4025-607C-5281-2618E50B11C9}"/>
              </a:ext>
            </a:extLst>
          </p:cNvPr>
          <p:cNvSpPr>
            <a:spLocks noGrp="1"/>
          </p:cNvSpPr>
          <p:nvPr>
            <p:ph type="title"/>
          </p:nvPr>
        </p:nvSpPr>
        <p:spPr/>
        <p:txBody>
          <a:bodyPr/>
          <a:lstStyle/>
          <a:p>
            <a:r>
              <a:rPr lang="en-US" dirty="0"/>
              <a:t>History</a:t>
            </a:r>
          </a:p>
        </p:txBody>
      </p:sp>
      <p:sp>
        <p:nvSpPr>
          <p:cNvPr id="3" name="Text Placeholder 2">
            <a:extLst>
              <a:ext uri="{FF2B5EF4-FFF2-40B4-BE49-F238E27FC236}">
                <a16:creationId xmlns:a16="http://schemas.microsoft.com/office/drawing/2014/main" id="{B0334494-B6B1-309D-915C-E38C2550FAE7}"/>
              </a:ext>
            </a:extLst>
          </p:cNvPr>
          <p:cNvSpPr>
            <a:spLocks noGrp="1"/>
          </p:cNvSpPr>
          <p:nvPr>
            <p:ph type="body" idx="1"/>
          </p:nvPr>
        </p:nvSpPr>
        <p:spPr/>
        <p:txBody>
          <a:bodyPr/>
          <a:lstStyle/>
          <a:p>
            <a:r>
              <a:rPr lang="en-US" sz="1800" dirty="0">
                <a:effectLst/>
                <a:latin typeface="Helvetica" pitchFamily="2" charset="0"/>
              </a:rPr>
              <a:t>It was a gradual evolution that started in the 1950s with mainframe computing</a:t>
            </a:r>
          </a:p>
          <a:p>
            <a:pPr>
              <a:buFont typeface="Arial" panose="020B0604020202020204" pitchFamily="34" charset="0"/>
              <a:buChar char="•"/>
            </a:pPr>
            <a:r>
              <a:rPr lang="en-US" sz="1800" dirty="0">
                <a:effectLst/>
                <a:latin typeface="Helvetica" pitchFamily="2" charset="0"/>
              </a:rPr>
              <a:t>﻿﻿In 1972 IBM created the first virtual machine.</a:t>
            </a:r>
          </a:p>
          <a:p>
            <a:pPr>
              <a:buFont typeface="Arial" panose="020B0604020202020204" pitchFamily="34" charset="0"/>
              <a:buChar char="•"/>
            </a:pPr>
            <a:r>
              <a:rPr lang="en-US" sz="1800" dirty="0">
                <a:effectLst/>
                <a:latin typeface="Helvetica" pitchFamily="2" charset="0"/>
              </a:rPr>
              <a:t>﻿﻿In 1999, </a:t>
            </a:r>
            <a:r>
              <a:rPr lang="en-US" sz="1800" dirty="0" err="1">
                <a:effectLst/>
                <a:latin typeface="Helvetica" pitchFamily="2" charset="0"/>
              </a:rPr>
              <a:t>Salesforce.com</a:t>
            </a:r>
            <a:r>
              <a:rPr lang="en-US" sz="1800" dirty="0">
                <a:effectLst/>
                <a:latin typeface="Helvetica" pitchFamily="2" charset="0"/>
              </a:rPr>
              <a:t> started delivering of applications to users using a simple website.</a:t>
            </a:r>
          </a:p>
          <a:p>
            <a:r>
              <a:rPr lang="en-US" sz="1800" dirty="0">
                <a:effectLst/>
                <a:latin typeface="Helvetica" pitchFamily="2" charset="0"/>
              </a:rPr>
              <a:t>In 2002 Amazon provided First public cloud AWS (Amazon Web Service) , providing services like storage, computation.</a:t>
            </a:r>
          </a:p>
          <a:p>
            <a:pPr>
              <a:buFont typeface="Arial" panose="020B0604020202020204" pitchFamily="34" charset="0"/>
              <a:buChar char="•"/>
            </a:pPr>
            <a:r>
              <a:rPr lang="en-US" sz="1800" dirty="0">
                <a:effectLst/>
                <a:latin typeface="Helvetica" pitchFamily="2" charset="0"/>
              </a:rPr>
              <a:t>﻿﻿In 2009, Google Apps also started to provide cloud computing enterprise applications.</a:t>
            </a:r>
          </a:p>
          <a:p>
            <a:pPr>
              <a:buFont typeface="Arial" panose="020B0604020202020204" pitchFamily="34" charset="0"/>
              <a:buChar char="•"/>
            </a:pPr>
            <a:r>
              <a:rPr lang="en-US" sz="1800" dirty="0">
                <a:effectLst/>
                <a:latin typeface="Helvetica" pitchFamily="2" charset="0"/>
              </a:rPr>
              <a:t>﻿﻿In 2009, Microsoft launched Windows Azure, and companies like Oracle and HP have all joined the game. This proves that today, cloud computing has become mainstream</a:t>
            </a:r>
          </a:p>
          <a:p>
            <a:endParaRPr lang="en-US" sz="1800" dirty="0"/>
          </a:p>
        </p:txBody>
      </p:sp>
    </p:spTree>
    <p:extLst>
      <p:ext uri="{BB962C8B-B14F-4D97-AF65-F5344CB8AC3E}">
        <p14:creationId xmlns:p14="http://schemas.microsoft.com/office/powerpoint/2010/main" val="1966262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35942-2F19-6616-62E2-40EB13E7D3FF}"/>
              </a:ext>
            </a:extLst>
          </p:cNvPr>
          <p:cNvSpPr>
            <a:spLocks noGrp="1"/>
          </p:cNvSpPr>
          <p:nvPr>
            <p:ph type="title"/>
          </p:nvPr>
        </p:nvSpPr>
        <p:spPr/>
        <p:txBody>
          <a:bodyPr/>
          <a:lstStyle/>
          <a:p>
            <a:r>
              <a:rPr lang="en-US" dirty="0"/>
              <a:t>Benefits of cloud computing</a:t>
            </a:r>
          </a:p>
        </p:txBody>
      </p:sp>
      <p:sp>
        <p:nvSpPr>
          <p:cNvPr id="3" name="Text Placeholder 2">
            <a:extLst>
              <a:ext uri="{FF2B5EF4-FFF2-40B4-BE49-F238E27FC236}">
                <a16:creationId xmlns:a16="http://schemas.microsoft.com/office/drawing/2014/main" id="{35121A05-0260-4646-057D-6EC1F2836E1F}"/>
              </a:ext>
            </a:extLst>
          </p:cNvPr>
          <p:cNvSpPr>
            <a:spLocks noGrp="1"/>
          </p:cNvSpPr>
          <p:nvPr>
            <p:ph type="body" idx="1"/>
          </p:nvPr>
        </p:nvSpPr>
        <p:spPr/>
        <p:txBody>
          <a:bodyPr/>
          <a:lstStyle/>
          <a:p>
            <a:pPr>
              <a:buFont typeface="Arial" panose="020B0604020202020204" pitchFamily="34" charset="0"/>
              <a:buChar char="•"/>
            </a:pPr>
            <a:r>
              <a:rPr lang="en-US" dirty="0">
                <a:effectLst/>
                <a:latin typeface="Helvetica" pitchFamily="2" charset="0"/>
              </a:rPr>
              <a:t>﻿Drive down costs</a:t>
            </a:r>
          </a:p>
          <a:p>
            <a:pPr>
              <a:buFont typeface="Arial" panose="020B0604020202020204" pitchFamily="34" charset="0"/>
              <a:buChar char="•"/>
            </a:pPr>
            <a:r>
              <a:rPr lang="en-US" dirty="0">
                <a:effectLst/>
                <a:latin typeface="Helvetica" pitchFamily="2" charset="0"/>
              </a:rPr>
              <a:t>﻿﻿Accessibility</a:t>
            </a:r>
          </a:p>
          <a:p>
            <a:pPr>
              <a:buFont typeface="Arial" panose="020B0604020202020204" pitchFamily="34" charset="0"/>
              <a:buChar char="•"/>
            </a:pPr>
            <a:r>
              <a:rPr lang="en-US" dirty="0">
                <a:effectLst/>
                <a:latin typeface="Helvetica" pitchFamily="2" charset="0"/>
              </a:rPr>
              <a:t>﻿﻿Productivity</a:t>
            </a:r>
          </a:p>
          <a:p>
            <a:pPr>
              <a:buFont typeface="Arial" panose="020B0604020202020204" pitchFamily="34" charset="0"/>
              <a:buChar char="•"/>
            </a:pPr>
            <a:r>
              <a:rPr lang="en-US" dirty="0">
                <a:effectLst/>
                <a:latin typeface="Helvetica" pitchFamily="2" charset="0"/>
              </a:rPr>
              <a:t>﻿﻿Scalability</a:t>
            </a:r>
          </a:p>
          <a:p>
            <a:pPr>
              <a:buFont typeface="Arial" panose="020B0604020202020204" pitchFamily="34" charset="0"/>
              <a:buChar char="•"/>
            </a:pPr>
            <a:r>
              <a:rPr lang="en-US" dirty="0">
                <a:effectLst/>
                <a:latin typeface="Helvetica" pitchFamily="2" charset="0"/>
              </a:rPr>
              <a:t>﻿﻿Access to automatic updates</a:t>
            </a:r>
          </a:p>
          <a:p>
            <a:pPr>
              <a:buFont typeface="Arial" panose="020B0604020202020204" pitchFamily="34" charset="0"/>
              <a:buChar char="•"/>
            </a:pPr>
            <a:r>
              <a:rPr lang="en-US" dirty="0">
                <a:effectLst/>
                <a:latin typeface="Helvetica" pitchFamily="2" charset="0"/>
              </a:rPr>
              <a:t>﻿﻿Business Continuity (Back up &amp; Recovery)</a:t>
            </a:r>
          </a:p>
          <a:p>
            <a:pPr>
              <a:buFont typeface="Arial" panose="020B0604020202020204" pitchFamily="34" charset="0"/>
              <a:buChar char="•"/>
            </a:pPr>
            <a:r>
              <a:rPr lang="en-US" dirty="0">
                <a:effectLst/>
                <a:latin typeface="Helvetica" pitchFamily="2" charset="0"/>
              </a:rPr>
              <a:t>﻿﻿Pay structure</a:t>
            </a:r>
          </a:p>
          <a:p>
            <a:endParaRPr lang="en-US" dirty="0"/>
          </a:p>
        </p:txBody>
      </p:sp>
    </p:spTree>
    <p:extLst>
      <p:ext uri="{BB962C8B-B14F-4D97-AF65-F5344CB8AC3E}">
        <p14:creationId xmlns:p14="http://schemas.microsoft.com/office/powerpoint/2010/main" val="733479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CB020-A148-C7F7-917F-C8FC1565BAF3}"/>
              </a:ext>
            </a:extLst>
          </p:cNvPr>
          <p:cNvSpPr>
            <a:spLocks noGrp="1"/>
          </p:cNvSpPr>
          <p:nvPr>
            <p:ph type="title"/>
          </p:nvPr>
        </p:nvSpPr>
        <p:spPr/>
        <p:txBody>
          <a:bodyPr/>
          <a:lstStyle/>
          <a:p>
            <a:r>
              <a:rPr lang="en-US" dirty="0"/>
              <a:t>Simple Examples of cloud computing</a:t>
            </a:r>
          </a:p>
        </p:txBody>
      </p:sp>
      <p:sp>
        <p:nvSpPr>
          <p:cNvPr id="3" name="Text Placeholder 2">
            <a:extLst>
              <a:ext uri="{FF2B5EF4-FFF2-40B4-BE49-F238E27FC236}">
                <a16:creationId xmlns:a16="http://schemas.microsoft.com/office/drawing/2014/main" id="{2C5E6E54-5D97-90FE-49A4-0C9DE101DAE6}"/>
              </a:ext>
            </a:extLst>
          </p:cNvPr>
          <p:cNvSpPr>
            <a:spLocks noGrp="1"/>
          </p:cNvSpPr>
          <p:nvPr>
            <p:ph type="body" idx="1"/>
          </p:nvPr>
        </p:nvSpPr>
        <p:spPr/>
        <p:txBody>
          <a:bodyPr/>
          <a:lstStyle/>
          <a:p>
            <a:pPr>
              <a:buFont typeface="Arial" panose="020B0604020202020204" pitchFamily="34" charset="0"/>
              <a:buChar char="•"/>
            </a:pPr>
            <a:r>
              <a:rPr lang="en-US" sz="1800" dirty="0">
                <a:effectLst/>
                <a:latin typeface="Helvetica" pitchFamily="2" charset="0"/>
              </a:rPr>
              <a:t>﻿Email: Web-based email services like Gmail and Hotmail deliver a cloud computing service: users can access their email "in the cloud" from any computer with a browser and Internet connection, regardless of what kind of hardware is on that particular computer. The emails are hosted on Google's and Microsoft's servers, rather than being stored locally on the client computer.</a:t>
            </a:r>
          </a:p>
          <a:p>
            <a:pPr>
              <a:buFont typeface="Arial" panose="020B0604020202020204" pitchFamily="34" charset="0"/>
              <a:buChar char="•"/>
            </a:pPr>
            <a:r>
              <a:rPr lang="en-US" sz="1800" dirty="0">
                <a:effectLst/>
                <a:latin typeface="Helvetica" pitchFamily="2" charset="0"/>
              </a:rPr>
              <a:t>﻿﻿Office Productivity Software: Office 365, Google docs and Zoho office. This software allow you to keep and edit your documents online.</a:t>
            </a:r>
            <a:br>
              <a:rPr lang="en-US" sz="1800" dirty="0">
                <a:effectLst/>
                <a:latin typeface="Helvetica" pitchFamily="2" charset="0"/>
              </a:rPr>
            </a:br>
            <a:r>
              <a:rPr lang="en-US" sz="1800" dirty="0">
                <a:effectLst/>
                <a:latin typeface="Helvetica" pitchFamily="2" charset="0"/>
              </a:rPr>
              <a:t>By doing so, the documents will be accessible anywhere, and you can share the documents and collaborate on them. Multiple people can work in the same document simultaneously.</a:t>
            </a:r>
          </a:p>
          <a:p>
            <a:pPr>
              <a:buFont typeface="Arial" panose="020B0604020202020204" pitchFamily="34" charset="0"/>
              <a:buChar char="•"/>
            </a:pPr>
            <a:r>
              <a:rPr lang="en-US" sz="1800" dirty="0">
                <a:effectLst/>
                <a:latin typeface="Helvetica" pitchFamily="2" charset="0"/>
              </a:rPr>
              <a:t>﻿﻿Storage: One Drive, Google Drive, iCloud and Drop Box</a:t>
            </a:r>
          </a:p>
          <a:p>
            <a:endParaRPr lang="en-US" sz="1800" dirty="0"/>
          </a:p>
        </p:txBody>
      </p:sp>
    </p:spTree>
    <p:extLst>
      <p:ext uri="{BB962C8B-B14F-4D97-AF65-F5344CB8AC3E}">
        <p14:creationId xmlns:p14="http://schemas.microsoft.com/office/powerpoint/2010/main" val="3620365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F5AB7-C434-495A-6499-483F67416AF8}"/>
              </a:ext>
            </a:extLst>
          </p:cNvPr>
          <p:cNvSpPr>
            <a:spLocks noGrp="1"/>
          </p:cNvSpPr>
          <p:nvPr>
            <p:ph type="title"/>
          </p:nvPr>
        </p:nvSpPr>
        <p:spPr/>
        <p:txBody>
          <a:bodyPr/>
          <a:lstStyle/>
          <a:p>
            <a:r>
              <a:rPr lang="en-US" dirty="0"/>
              <a:t>Common Cloud Characteristics</a:t>
            </a:r>
          </a:p>
        </p:txBody>
      </p:sp>
      <p:sp>
        <p:nvSpPr>
          <p:cNvPr id="3" name="Text Placeholder 2">
            <a:extLst>
              <a:ext uri="{FF2B5EF4-FFF2-40B4-BE49-F238E27FC236}">
                <a16:creationId xmlns:a16="http://schemas.microsoft.com/office/drawing/2014/main" id="{6B30DE0B-4BD9-49E8-B021-5F8275FFF93E}"/>
              </a:ext>
            </a:extLst>
          </p:cNvPr>
          <p:cNvSpPr>
            <a:spLocks noGrp="1"/>
          </p:cNvSpPr>
          <p:nvPr>
            <p:ph type="body" idx="1"/>
          </p:nvPr>
        </p:nvSpPr>
        <p:spPr/>
        <p:txBody>
          <a:bodyPr/>
          <a:lstStyle/>
          <a:p>
            <a:pPr>
              <a:buFont typeface="Arial" panose="020B0604020202020204" pitchFamily="34" charset="0"/>
              <a:buChar char="•"/>
            </a:pPr>
            <a:r>
              <a:rPr lang="en-US" dirty="0">
                <a:effectLst/>
                <a:latin typeface="Helvetica" pitchFamily="2" charset="0"/>
              </a:rPr>
              <a:t>﻿On Demand Self Service</a:t>
            </a:r>
          </a:p>
          <a:p>
            <a:pPr>
              <a:buFont typeface="Arial" panose="020B0604020202020204" pitchFamily="34" charset="0"/>
              <a:buChar char="•"/>
            </a:pPr>
            <a:r>
              <a:rPr lang="en-US" dirty="0">
                <a:effectLst/>
                <a:latin typeface="Helvetica" pitchFamily="2" charset="0"/>
              </a:rPr>
              <a:t>﻿﻿Broad network access</a:t>
            </a:r>
          </a:p>
          <a:p>
            <a:pPr>
              <a:buFont typeface="Arial" panose="020B0604020202020204" pitchFamily="34" charset="0"/>
              <a:buChar char="•"/>
            </a:pPr>
            <a:r>
              <a:rPr lang="en-US" dirty="0">
                <a:effectLst/>
                <a:latin typeface="Helvetica" pitchFamily="2" charset="0"/>
              </a:rPr>
              <a:t>﻿﻿Multi-Tenancy (Resource Pooling)</a:t>
            </a:r>
          </a:p>
          <a:p>
            <a:pPr>
              <a:buFont typeface="Arial" panose="020B0604020202020204" pitchFamily="34" charset="0"/>
              <a:buChar char="•"/>
            </a:pPr>
            <a:r>
              <a:rPr lang="en-US" dirty="0">
                <a:effectLst/>
                <a:latin typeface="Helvetica" pitchFamily="2" charset="0"/>
              </a:rPr>
              <a:t>﻿﻿Rapid Elasticity</a:t>
            </a:r>
          </a:p>
          <a:p>
            <a:pPr>
              <a:buFont typeface="Arial" panose="020B0604020202020204" pitchFamily="34" charset="0"/>
              <a:buChar char="•"/>
            </a:pPr>
            <a:r>
              <a:rPr lang="en-US" dirty="0">
                <a:effectLst/>
                <a:latin typeface="Helvetica" pitchFamily="2" charset="0"/>
              </a:rPr>
              <a:t>﻿﻿Measured service</a:t>
            </a:r>
          </a:p>
          <a:p>
            <a:endParaRPr lang="en-US" dirty="0"/>
          </a:p>
        </p:txBody>
      </p:sp>
    </p:spTree>
    <p:extLst>
      <p:ext uri="{BB962C8B-B14F-4D97-AF65-F5344CB8AC3E}">
        <p14:creationId xmlns:p14="http://schemas.microsoft.com/office/powerpoint/2010/main" val="2203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2BE0F-4A97-7F25-A3CE-9250C752579A}"/>
              </a:ext>
            </a:extLst>
          </p:cNvPr>
          <p:cNvSpPr>
            <a:spLocks noGrp="1"/>
          </p:cNvSpPr>
          <p:nvPr>
            <p:ph type="title"/>
          </p:nvPr>
        </p:nvSpPr>
        <p:spPr/>
        <p:txBody>
          <a:bodyPr/>
          <a:lstStyle/>
          <a:p>
            <a:r>
              <a:rPr lang="en-US" dirty="0"/>
              <a:t>Cloud Architecture</a:t>
            </a:r>
          </a:p>
        </p:txBody>
      </p:sp>
      <p:pic>
        <p:nvPicPr>
          <p:cNvPr id="4" name="Picture 3">
            <a:extLst>
              <a:ext uri="{FF2B5EF4-FFF2-40B4-BE49-F238E27FC236}">
                <a16:creationId xmlns:a16="http://schemas.microsoft.com/office/drawing/2014/main" id="{F34FFB96-B8F5-3B1D-9081-70A6B618DE1F}"/>
              </a:ext>
            </a:extLst>
          </p:cNvPr>
          <p:cNvPicPr>
            <a:picLocks noChangeAspect="1"/>
          </p:cNvPicPr>
          <p:nvPr/>
        </p:nvPicPr>
        <p:blipFill>
          <a:blip r:embed="rId2"/>
          <a:stretch>
            <a:fillRect/>
          </a:stretch>
        </p:blipFill>
        <p:spPr>
          <a:xfrm>
            <a:off x="1974850" y="1560212"/>
            <a:ext cx="5194300" cy="4330700"/>
          </a:xfrm>
          <a:prstGeom prst="rect">
            <a:avLst/>
          </a:prstGeom>
        </p:spPr>
      </p:pic>
    </p:spTree>
    <p:extLst>
      <p:ext uri="{BB962C8B-B14F-4D97-AF65-F5344CB8AC3E}">
        <p14:creationId xmlns:p14="http://schemas.microsoft.com/office/powerpoint/2010/main" val="3798541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54668-4093-E1DB-A968-6AA0EAAABEBF}"/>
              </a:ext>
            </a:extLst>
          </p:cNvPr>
          <p:cNvSpPr>
            <a:spLocks noGrp="1"/>
          </p:cNvSpPr>
          <p:nvPr>
            <p:ph type="title"/>
          </p:nvPr>
        </p:nvSpPr>
        <p:spPr/>
        <p:txBody>
          <a:bodyPr/>
          <a:lstStyle/>
          <a:p>
            <a:r>
              <a:rPr lang="en-US" dirty="0"/>
              <a:t>Cloud Models</a:t>
            </a:r>
          </a:p>
        </p:txBody>
      </p:sp>
      <p:sp>
        <p:nvSpPr>
          <p:cNvPr id="3" name="Text Placeholder 2">
            <a:extLst>
              <a:ext uri="{FF2B5EF4-FFF2-40B4-BE49-F238E27FC236}">
                <a16:creationId xmlns:a16="http://schemas.microsoft.com/office/drawing/2014/main" id="{4AE5F160-1351-85A5-5F37-54FB54190149}"/>
              </a:ext>
            </a:extLst>
          </p:cNvPr>
          <p:cNvSpPr>
            <a:spLocks noGrp="1"/>
          </p:cNvSpPr>
          <p:nvPr>
            <p:ph type="body" idx="1"/>
          </p:nvPr>
        </p:nvSpPr>
        <p:spPr/>
        <p:txBody>
          <a:bodyPr/>
          <a:lstStyle/>
          <a:p>
            <a:pPr>
              <a:buFont typeface="Arial" panose="020B0604020202020204" pitchFamily="34" charset="0"/>
              <a:buChar char="•"/>
            </a:pPr>
            <a:r>
              <a:rPr lang="en-US" dirty="0">
                <a:effectLst/>
                <a:latin typeface="Helvetica" pitchFamily="2" charset="0"/>
              </a:rPr>
              <a:t>﻿</a:t>
            </a:r>
            <a:r>
              <a:rPr lang="en-US" b="1" dirty="0">
                <a:effectLst/>
                <a:latin typeface="Helvetica" pitchFamily="2" charset="0"/>
              </a:rPr>
              <a:t>Deployment Models </a:t>
            </a:r>
            <a:r>
              <a:rPr lang="en-US" dirty="0">
                <a:effectLst/>
                <a:latin typeface="Helvetica" pitchFamily="2" charset="0"/>
              </a:rPr>
              <a:t>- ﻿A cloud deployment model represents a specific type of cloud environment, primarily distinguished by ownership, size, and access. ﻿﻿There are three common cloud deployment models – Hybrid, Private and Public clouds</a:t>
            </a:r>
          </a:p>
          <a:p>
            <a:pPr>
              <a:buFont typeface="Arial" panose="020B0604020202020204" pitchFamily="34" charset="0"/>
              <a:buChar char="•"/>
            </a:pPr>
            <a:endParaRPr lang="en-US" dirty="0">
              <a:effectLst/>
              <a:latin typeface="Helvetica" pitchFamily="2" charset="0"/>
            </a:endParaRPr>
          </a:p>
          <a:p>
            <a:r>
              <a:rPr lang="en-US" dirty="0">
                <a:effectLst/>
                <a:latin typeface="Helvetica" pitchFamily="2" charset="0"/>
              </a:rPr>
              <a:t>﻿﻿</a:t>
            </a:r>
            <a:r>
              <a:rPr lang="en-US" b="1" dirty="0">
                <a:effectLst/>
                <a:latin typeface="Helvetica" pitchFamily="2" charset="0"/>
              </a:rPr>
              <a:t>Service Models </a:t>
            </a:r>
            <a:r>
              <a:rPr lang="en-US" dirty="0">
                <a:effectLst/>
                <a:latin typeface="Helvetica" pitchFamily="2" charset="0"/>
              </a:rPr>
              <a:t>- In the world of cloud computing, there are three different approaches to cloud-based services:</a:t>
            </a:r>
          </a:p>
          <a:p>
            <a:pPr lvl="1">
              <a:buFont typeface="Arial" panose="020B0604020202020204" pitchFamily="34" charset="0"/>
              <a:buChar char="•"/>
            </a:pPr>
            <a:r>
              <a:rPr lang="en-US" dirty="0">
                <a:effectLst/>
                <a:latin typeface="Helvetica" pitchFamily="2" charset="0"/>
              </a:rPr>
              <a:t>﻿﻿Infrastructure as a Service (</a:t>
            </a:r>
            <a:r>
              <a:rPr lang="en-US" dirty="0" err="1">
                <a:effectLst/>
                <a:latin typeface="Helvetica" pitchFamily="2" charset="0"/>
              </a:rPr>
              <a:t>laaS</a:t>
            </a:r>
            <a:r>
              <a:rPr lang="en-US" dirty="0">
                <a:effectLst/>
                <a:latin typeface="Helvetica" pitchFamily="2" charset="0"/>
              </a:rPr>
              <a:t>)</a:t>
            </a:r>
          </a:p>
          <a:p>
            <a:pPr lvl="1">
              <a:buFont typeface="Arial" panose="020B0604020202020204" pitchFamily="34" charset="0"/>
              <a:buChar char="•"/>
            </a:pPr>
            <a:r>
              <a:rPr lang="en-US" dirty="0">
                <a:effectLst/>
                <a:latin typeface="Helvetica" pitchFamily="2" charset="0"/>
              </a:rPr>
              <a:t>﻿﻿Platform as a Service (PaaS)</a:t>
            </a:r>
          </a:p>
          <a:p>
            <a:pPr lvl="1">
              <a:buFont typeface="Arial" panose="020B0604020202020204" pitchFamily="34" charset="0"/>
              <a:buChar char="•"/>
            </a:pPr>
            <a:r>
              <a:rPr lang="en-US" dirty="0">
                <a:effectLst/>
                <a:latin typeface="Helvetica" pitchFamily="2" charset="0"/>
              </a:rPr>
              <a:t>﻿﻿Software as a Service (SaaS</a:t>
            </a:r>
          </a:p>
          <a:p>
            <a:pPr>
              <a:buFont typeface="Arial" panose="020B0604020202020204" pitchFamily="34" charset="0"/>
              <a:buChar char="•"/>
            </a:pPr>
            <a:endParaRPr lang="en-US" dirty="0">
              <a:effectLst/>
              <a:latin typeface="Helvetica" pitchFamily="2" charset="0"/>
            </a:endParaRPr>
          </a:p>
          <a:p>
            <a:endParaRPr lang="en-US" dirty="0"/>
          </a:p>
        </p:txBody>
      </p:sp>
    </p:spTree>
    <p:extLst>
      <p:ext uri="{BB962C8B-B14F-4D97-AF65-F5344CB8AC3E}">
        <p14:creationId xmlns:p14="http://schemas.microsoft.com/office/powerpoint/2010/main" val="181308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91510-C4F1-E12F-9DF4-ABD4B38E0ADA}"/>
              </a:ext>
            </a:extLst>
          </p:cNvPr>
          <p:cNvSpPr>
            <a:spLocks noGrp="1"/>
          </p:cNvSpPr>
          <p:nvPr>
            <p:ph type="title"/>
          </p:nvPr>
        </p:nvSpPr>
        <p:spPr/>
        <p:txBody>
          <a:bodyPr/>
          <a:lstStyle/>
          <a:p>
            <a:r>
              <a:rPr lang="en-US" dirty="0"/>
              <a:t>Deployment Models</a:t>
            </a:r>
          </a:p>
        </p:txBody>
      </p:sp>
      <p:sp>
        <p:nvSpPr>
          <p:cNvPr id="3" name="Text Placeholder 2">
            <a:extLst>
              <a:ext uri="{FF2B5EF4-FFF2-40B4-BE49-F238E27FC236}">
                <a16:creationId xmlns:a16="http://schemas.microsoft.com/office/drawing/2014/main" id="{54001A13-6605-E1A5-FED2-132829EFDFDD}"/>
              </a:ext>
            </a:extLst>
          </p:cNvPr>
          <p:cNvSpPr>
            <a:spLocks noGrp="1"/>
          </p:cNvSpPr>
          <p:nvPr>
            <p:ph type="body" idx="1"/>
          </p:nvPr>
        </p:nvSpPr>
        <p:spPr/>
        <p:txBody>
          <a:bodyPr/>
          <a:lstStyle/>
          <a:p>
            <a:r>
              <a:rPr lang="en-US" sz="1800" b="1" dirty="0">
                <a:latin typeface="+mn-lt"/>
              </a:rPr>
              <a:t>Public Cloud: </a:t>
            </a:r>
            <a:r>
              <a:rPr lang="en-US" sz="1800" dirty="0">
                <a:latin typeface="+mn-lt"/>
              </a:rPr>
              <a:t>Public clouds are owned and operated by a third-party cloud service provider, which deliver their computing resources like servers and storage over the internet. As the name suggests, Public cloud is open to public. Anyone can access and use it by paying accordingly</a:t>
            </a:r>
          </a:p>
          <a:p>
            <a:pPr>
              <a:buFont typeface="Arial" panose="020B0604020202020204" pitchFamily="34" charset="0"/>
              <a:buChar char="•"/>
            </a:pPr>
            <a:r>
              <a:rPr lang="en-US" sz="1800" dirty="0">
                <a:effectLst/>
                <a:latin typeface="+mn-lt"/>
              </a:rPr>
              <a:t>﻿</a:t>
            </a:r>
            <a:r>
              <a:rPr lang="en-US" sz="1800" b="1" dirty="0">
                <a:effectLst/>
                <a:latin typeface="+mn-lt"/>
              </a:rPr>
              <a:t>Private Cloud: </a:t>
            </a:r>
            <a:r>
              <a:rPr lang="en-US" sz="1800" dirty="0">
                <a:effectLst/>
                <a:latin typeface="+mn-lt"/>
              </a:rPr>
              <a:t>The private cloud, in contrast to its public counterpart, isn't available to the public but is built specifically for a single organization to fit its needs. It may be managed internally or by a third-party and be hosted internally or externally.</a:t>
            </a:r>
          </a:p>
          <a:p>
            <a:pPr>
              <a:buFont typeface="Arial" panose="020B0604020202020204" pitchFamily="34" charset="0"/>
              <a:buChar char="•"/>
            </a:pPr>
            <a:r>
              <a:rPr lang="en-US" sz="1800" b="1" dirty="0">
                <a:effectLst/>
                <a:latin typeface="+mn-lt"/>
              </a:rPr>
              <a:t>﻿﻿Hybrid Cloud: </a:t>
            </a:r>
            <a:r>
              <a:rPr lang="en-US" sz="1800" dirty="0">
                <a:effectLst/>
                <a:latin typeface="+mn-lt"/>
              </a:rPr>
              <a:t>A hybrid cloud is a combination of a private cloud combined with the use of public cloud services allowing data and applications to move between private and public clouds. This model gives business greater flexibility and more deployment option</a:t>
            </a:r>
          </a:p>
          <a:p>
            <a:endParaRPr lang="en-US" sz="1800" dirty="0">
              <a:latin typeface="+mn-lt"/>
            </a:endParaRPr>
          </a:p>
        </p:txBody>
      </p:sp>
    </p:spTree>
    <p:extLst>
      <p:ext uri="{BB962C8B-B14F-4D97-AF65-F5344CB8AC3E}">
        <p14:creationId xmlns:p14="http://schemas.microsoft.com/office/powerpoint/2010/main" val="2324796526"/>
      </p:ext>
    </p:extLst>
  </p:cSld>
  <p:clrMapOvr>
    <a:masterClrMapping/>
  </p:clrMapOvr>
</p:sld>
</file>

<file path=ppt/theme/theme1.xml><?xml version="1.0" encoding="utf-8"?>
<a:theme xmlns:a="http://schemas.openxmlformats.org/drawingml/2006/main" name="PPT2_16to9">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1890</Words>
  <Application>Microsoft Office PowerPoint</Application>
  <PresentationFormat>On-screen Show (4:3)</PresentationFormat>
  <Paragraphs>119</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Helvetica</vt:lpstr>
      <vt:lpstr>-webkit-standard</vt:lpstr>
      <vt:lpstr>PPT2_16to9</vt:lpstr>
      <vt:lpstr>CSE1300</vt:lpstr>
      <vt:lpstr>What is Cloud Computing?</vt:lpstr>
      <vt:lpstr>History</vt:lpstr>
      <vt:lpstr>Benefits of cloud computing</vt:lpstr>
      <vt:lpstr>Simple Examples of cloud computing</vt:lpstr>
      <vt:lpstr>Common Cloud Characteristics</vt:lpstr>
      <vt:lpstr>Cloud Architecture</vt:lpstr>
      <vt:lpstr>Cloud Models</vt:lpstr>
      <vt:lpstr>Deployment Models</vt:lpstr>
      <vt:lpstr>Service Models</vt:lpstr>
      <vt:lpstr>Service Models</vt:lpstr>
      <vt:lpstr>Service Models</vt:lpstr>
      <vt:lpstr>Pros and Cons of cloud computing</vt:lpstr>
      <vt:lpstr>What is Microsoft Azure?</vt:lpstr>
      <vt:lpstr>Microsoft Azure</vt:lpstr>
      <vt:lpstr>Amazon Web Services (AWS)</vt:lpstr>
      <vt:lpstr>Amazon Web Services (AWS)</vt:lpstr>
      <vt:lpstr>AWS – Security  Considerations</vt:lpstr>
      <vt:lpstr>AWS</vt:lpstr>
      <vt:lpstr>Other large cloud providers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First-Year Experience! </dc:title>
  <cp:lastModifiedBy>Enda Sullivan</cp:lastModifiedBy>
  <cp:revision>33</cp:revision>
  <dcterms:modified xsi:type="dcterms:W3CDTF">2025-01-27T23:46:13Z</dcterms:modified>
</cp:coreProperties>
</file>