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3"/>
  </p:notesMasterIdLst>
  <p:sldIdLst>
    <p:sldId id="256" r:id="rId2"/>
    <p:sldId id="275" r:id="rId3"/>
    <p:sldId id="276" r:id="rId4"/>
    <p:sldId id="277" r:id="rId5"/>
    <p:sldId id="278" r:id="rId6"/>
    <p:sldId id="279" r:id="rId7"/>
    <p:sldId id="280" r:id="rId8"/>
    <p:sldId id="281" r:id="rId9"/>
    <p:sldId id="282" r:id="rId10"/>
    <p:sldId id="283" r:id="rId11"/>
    <p:sldId id="284" r:id="rId1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05"/>
    <p:restoredTop sz="94679"/>
  </p:normalViewPr>
  <p:slideViewPr>
    <p:cSldViewPr snapToGrid="0" snapToObjects="1">
      <p:cViewPr varScale="1">
        <p:scale>
          <a:sx n="104" d="100"/>
          <a:sy n="104" d="100"/>
        </p:scale>
        <p:origin x="220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Introduce yourself and welcome the students</a:t>
            </a:r>
            <a:endParaRPr/>
          </a:p>
        </p:txBody>
      </p:sp>
      <p:sp>
        <p:nvSpPr>
          <p:cNvPr id="88" name="Google Shape;8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77813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39744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0" y="57944"/>
            <a:ext cx="4351339"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623594" y="2285208"/>
            <a:ext cx="5811839"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3094" y="370683"/>
            <a:ext cx="5811839"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8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28650" y="1825625"/>
            <a:ext cx="78867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3" name="Google Shape;23;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6"/>
        <p:cNvGrpSpPr/>
        <p:nvPr/>
      </p:nvGrpSpPr>
      <p:grpSpPr>
        <a:xfrm>
          <a:off x="0" y="0"/>
          <a:ext cx="0" cy="0"/>
          <a:chOff x="0" y="0"/>
          <a:chExt cx="0" cy="0"/>
        </a:xfrm>
      </p:grpSpPr>
      <p:sp>
        <p:nvSpPr>
          <p:cNvPr id="27" name="Google Shape;27;p4"/>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4"/>
          <p:cNvSpPr txBox="1">
            <a:spLocks noGrp="1"/>
          </p:cNvSpPr>
          <p:nvPr>
            <p:ph type="subTitle" idx="1"/>
          </p:nvPr>
        </p:nvSpPr>
        <p:spPr>
          <a:xfrm>
            <a:off x="1143000" y="3602037"/>
            <a:ext cx="6858000" cy="1655763"/>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29" name="Google Shape;29;p4"/>
          <p:cNvSpPr txBox="1">
            <a:spLocks noGrp="1"/>
          </p:cNvSpPr>
          <p:nvPr>
            <p:ph type="dt" idx="10"/>
          </p:nvPr>
        </p:nvSpPr>
        <p:spPr>
          <a:xfrm>
            <a:off x="628650" y="64988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
          <p:cNvSpPr txBox="1">
            <a:spLocks noGrp="1"/>
          </p:cNvSpPr>
          <p:nvPr>
            <p:ph type="ftr" idx="11"/>
          </p:nvPr>
        </p:nvSpPr>
        <p:spPr>
          <a:xfrm>
            <a:off x="3028950" y="64988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sldNum" idx="12"/>
          </p:nvPr>
        </p:nvSpPr>
        <p:spPr>
          <a:xfrm>
            <a:off x="6457950" y="64988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623888" y="1709740"/>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5" name="Google Shape;35;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6"/>
          <p:cNvSpPr txBox="1">
            <a:spLocks noGrp="1"/>
          </p:cNvSpPr>
          <p:nvPr>
            <p:ph type="body" idx="1"/>
          </p:nvPr>
        </p:nvSpPr>
        <p:spPr>
          <a:xfrm>
            <a:off x="628650" y="1825625"/>
            <a:ext cx="38862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1" name="Google Shape;41;p6"/>
          <p:cNvSpPr txBox="1">
            <a:spLocks noGrp="1"/>
          </p:cNvSpPr>
          <p:nvPr>
            <p:ph type="body" idx="2"/>
          </p:nvPr>
        </p:nvSpPr>
        <p:spPr>
          <a:xfrm>
            <a:off x="4629150" y="1825625"/>
            <a:ext cx="38862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629841"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p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9" name="Google Shape;49;p7"/>
          <p:cNvSpPr txBox="1">
            <a:spLocks noGrp="1"/>
          </p:cNvSpPr>
          <p:nvPr>
            <p:ph type="body" idx="3"/>
          </p:nvPr>
        </p:nvSpPr>
        <p:spPr>
          <a:xfrm>
            <a:off x="4629151"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0" name="Google Shape;50;p7"/>
          <p:cNvSpPr txBox="1">
            <a:spLocks noGrp="1"/>
          </p:cNvSpPr>
          <p:nvPr>
            <p:ph type="body" idx="4"/>
          </p:nvPr>
        </p:nvSpPr>
        <p:spPr>
          <a:xfrm>
            <a:off x="4629151"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1"/>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629841" y="2057401"/>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9"/>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p:nvPr/>
        </p:nvSpPr>
        <p:spPr>
          <a:xfrm>
            <a:off x="2989253" y="4066163"/>
            <a:ext cx="3636237"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dirty="0"/>
          </a:p>
        </p:txBody>
      </p:sp>
      <p:sp>
        <p:nvSpPr>
          <p:cNvPr id="91" name="Google Shape;91;p14"/>
          <p:cNvSpPr txBox="1">
            <a:spLocks noGrp="1"/>
          </p:cNvSpPr>
          <p:nvPr>
            <p:ph type="title"/>
          </p:nvPr>
        </p:nvSpPr>
        <p:spPr>
          <a:xfrm>
            <a:off x="916950" y="1847429"/>
            <a:ext cx="7310100" cy="773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3240"/>
              <a:buFont typeface="Calibri"/>
              <a:buNone/>
            </a:pPr>
            <a:r>
              <a:rPr lang="en-US" sz="3240" dirty="0"/>
              <a:t>CSE1300</a:t>
            </a:r>
            <a:endParaRPr sz="3240" dirty="0"/>
          </a:p>
        </p:txBody>
      </p:sp>
      <p:sp>
        <p:nvSpPr>
          <p:cNvPr id="92" name="Google Shape;92;p14"/>
          <p:cNvSpPr txBox="1"/>
          <p:nvPr/>
        </p:nvSpPr>
        <p:spPr>
          <a:xfrm>
            <a:off x="537519" y="3102807"/>
            <a:ext cx="8068962" cy="923299"/>
          </a:xfrm>
          <a:prstGeom prst="rect">
            <a:avLst/>
          </a:prstGeom>
          <a:noFill/>
          <a:ln>
            <a:noFill/>
          </a:ln>
        </p:spPr>
        <p:txBody>
          <a:bodyPr spcFirstLastPara="1" wrap="square" lIns="91425" tIns="91425" rIns="91425" bIns="91425" anchor="t" anchorCtr="0">
            <a:spAutoFit/>
          </a:bodyPr>
          <a:lstStyle/>
          <a:p>
            <a:pPr algn="ctr"/>
            <a:r>
              <a:rPr lang="en-US" sz="2800" b="1" i="0" u="none" strike="noStrike" dirty="0">
                <a:solidFill>
                  <a:srgbClr val="000000"/>
                </a:solidFill>
                <a:effectLst/>
              </a:rPr>
              <a:t>Introduction to Artificial Intelligence (AI)</a:t>
            </a:r>
          </a:p>
          <a:p>
            <a:pPr marL="0" lvl="0" indent="0" algn="ctr" rtl="0">
              <a:spcBef>
                <a:spcPts val="0"/>
              </a:spcBef>
              <a:spcAft>
                <a:spcPts val="0"/>
              </a:spcAft>
              <a:buNone/>
            </a:pPr>
            <a:endParaRPr sz="2000" b="1" dirty="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9D691-5E35-E1B1-EDF3-90753F03D57C}"/>
              </a:ext>
            </a:extLst>
          </p:cNvPr>
          <p:cNvSpPr>
            <a:spLocks noGrp="1"/>
          </p:cNvSpPr>
          <p:nvPr>
            <p:ph type="title"/>
          </p:nvPr>
        </p:nvSpPr>
        <p:spPr/>
        <p:txBody>
          <a:bodyPr/>
          <a:lstStyle/>
          <a:p>
            <a:r>
              <a:rPr lang="en-US" b="0" i="0" u="none" strike="noStrike" dirty="0">
                <a:solidFill>
                  <a:srgbClr val="202124"/>
                </a:solidFill>
                <a:effectLst/>
                <a:latin typeface="Google Sans"/>
              </a:rPr>
              <a:t>Benefits of AI</a:t>
            </a:r>
            <a:endParaRPr lang="en-US" dirty="0"/>
          </a:p>
        </p:txBody>
      </p:sp>
      <p:sp>
        <p:nvSpPr>
          <p:cNvPr id="3" name="Text Placeholder 2">
            <a:extLst>
              <a:ext uri="{FF2B5EF4-FFF2-40B4-BE49-F238E27FC236}">
                <a16:creationId xmlns:a16="http://schemas.microsoft.com/office/drawing/2014/main" id="{C098EDF7-9A11-2013-9AFE-7E52B0CF99D9}"/>
              </a:ext>
            </a:extLst>
          </p:cNvPr>
          <p:cNvSpPr>
            <a:spLocks noGrp="1"/>
          </p:cNvSpPr>
          <p:nvPr>
            <p:ph type="body" idx="1"/>
          </p:nvPr>
        </p:nvSpPr>
        <p:spPr/>
        <p:txBody>
          <a:bodyPr/>
          <a:lstStyle/>
          <a:p>
            <a:r>
              <a:rPr lang="en-US" b="0" i="0" u="none" strike="noStrike" dirty="0">
                <a:solidFill>
                  <a:srgbClr val="202124"/>
                </a:solidFill>
                <a:effectLst/>
                <a:latin typeface="Google Sans"/>
              </a:rPr>
              <a:t>Automation</a:t>
            </a:r>
          </a:p>
          <a:p>
            <a:r>
              <a:rPr lang="en-US" b="0" i="0" u="none" strike="noStrike" dirty="0">
                <a:solidFill>
                  <a:srgbClr val="202124"/>
                </a:solidFill>
                <a:effectLst/>
                <a:latin typeface="Google Sans"/>
              </a:rPr>
              <a:t>Reduce human error</a:t>
            </a:r>
            <a:endParaRPr lang="en-US" dirty="0">
              <a:solidFill>
                <a:srgbClr val="202124"/>
              </a:solidFill>
              <a:latin typeface="Google Sans"/>
            </a:endParaRPr>
          </a:p>
          <a:p>
            <a:r>
              <a:rPr lang="en-US" b="0" i="0" u="none" strike="noStrike" dirty="0">
                <a:solidFill>
                  <a:srgbClr val="202124"/>
                </a:solidFill>
                <a:effectLst/>
                <a:latin typeface="Google Sans"/>
              </a:rPr>
              <a:t>Eliminate repetitive tasks</a:t>
            </a:r>
          </a:p>
          <a:p>
            <a:r>
              <a:rPr lang="en-US" b="0" i="0" u="none" strike="noStrike" dirty="0">
                <a:solidFill>
                  <a:srgbClr val="202124"/>
                </a:solidFill>
                <a:effectLst/>
                <a:latin typeface="Google Sans"/>
              </a:rPr>
              <a:t>Fast and accurate</a:t>
            </a:r>
            <a:endParaRPr lang="en-US" dirty="0">
              <a:solidFill>
                <a:srgbClr val="202124"/>
              </a:solidFill>
              <a:latin typeface="Google Sans"/>
            </a:endParaRPr>
          </a:p>
          <a:p>
            <a:r>
              <a:rPr lang="en-US" b="0" i="0" u="none" strike="noStrike" dirty="0">
                <a:solidFill>
                  <a:srgbClr val="202124"/>
                </a:solidFill>
                <a:effectLst/>
                <a:latin typeface="Google Sans"/>
              </a:rPr>
              <a:t>Infinite availability</a:t>
            </a:r>
          </a:p>
          <a:p>
            <a:r>
              <a:rPr lang="en-US" b="0" i="0" u="none" strike="noStrike" dirty="0">
                <a:solidFill>
                  <a:srgbClr val="202124"/>
                </a:solidFill>
                <a:effectLst/>
                <a:latin typeface="Google Sans"/>
              </a:rPr>
              <a:t>Accelerated research and development </a:t>
            </a:r>
            <a:endParaRPr lang="en-US" dirty="0"/>
          </a:p>
        </p:txBody>
      </p:sp>
    </p:spTree>
    <p:extLst>
      <p:ext uri="{BB962C8B-B14F-4D97-AF65-F5344CB8AC3E}">
        <p14:creationId xmlns:p14="http://schemas.microsoft.com/office/powerpoint/2010/main" val="1241289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64862-641F-16F5-AD18-797B91984DF1}"/>
              </a:ext>
            </a:extLst>
          </p:cNvPr>
          <p:cNvSpPr>
            <a:spLocks noGrp="1"/>
          </p:cNvSpPr>
          <p:nvPr>
            <p:ph type="title"/>
          </p:nvPr>
        </p:nvSpPr>
        <p:spPr/>
        <p:txBody>
          <a:bodyPr/>
          <a:lstStyle/>
          <a:p>
            <a:r>
              <a:rPr lang="en-US" b="0" i="0" u="none" strike="noStrike" dirty="0">
                <a:solidFill>
                  <a:srgbClr val="202124"/>
                </a:solidFill>
                <a:effectLst/>
                <a:latin typeface="Google Sans"/>
              </a:rPr>
              <a:t>Applications and use cases for Artificial </a:t>
            </a:r>
            <a:r>
              <a:rPr lang="en-US" dirty="0">
                <a:solidFill>
                  <a:srgbClr val="202124"/>
                </a:solidFill>
                <a:latin typeface="Google Sans"/>
              </a:rPr>
              <a:t>I</a:t>
            </a:r>
            <a:r>
              <a:rPr lang="en-US" b="0" i="0" u="none" strike="noStrike" dirty="0">
                <a:solidFill>
                  <a:srgbClr val="202124"/>
                </a:solidFill>
                <a:effectLst/>
                <a:latin typeface="Google Sans"/>
              </a:rPr>
              <a:t>ntelligence</a:t>
            </a:r>
            <a:endParaRPr lang="en-US" dirty="0"/>
          </a:p>
        </p:txBody>
      </p:sp>
      <p:sp>
        <p:nvSpPr>
          <p:cNvPr id="3" name="Text Placeholder 2">
            <a:extLst>
              <a:ext uri="{FF2B5EF4-FFF2-40B4-BE49-F238E27FC236}">
                <a16:creationId xmlns:a16="http://schemas.microsoft.com/office/drawing/2014/main" id="{C25F8ABB-7336-B64E-AFDD-C6BE39F890F8}"/>
              </a:ext>
            </a:extLst>
          </p:cNvPr>
          <p:cNvSpPr>
            <a:spLocks noGrp="1"/>
          </p:cNvSpPr>
          <p:nvPr>
            <p:ph type="body" idx="1"/>
          </p:nvPr>
        </p:nvSpPr>
        <p:spPr/>
        <p:txBody>
          <a:bodyPr/>
          <a:lstStyle/>
          <a:p>
            <a:pPr algn="just">
              <a:lnSpc>
                <a:spcPts val="2100"/>
              </a:lnSpc>
            </a:pPr>
            <a:r>
              <a:rPr lang="en-US" b="0" i="0" u="none" strike="noStrike" dirty="0">
                <a:solidFill>
                  <a:schemeClr val="tx1"/>
                </a:solidFill>
                <a:effectLst/>
                <a:latin typeface="Google Sans"/>
              </a:rPr>
              <a:t>Speech recognition - </a:t>
            </a:r>
            <a:r>
              <a:rPr lang="en-US" b="0" i="0" u="none" strike="noStrike" dirty="0">
                <a:solidFill>
                  <a:schemeClr val="tx1"/>
                </a:solidFill>
                <a:effectLst/>
                <a:latin typeface="Google Sans Text"/>
              </a:rPr>
              <a:t>Automatically convert spoken speech into written text.</a:t>
            </a:r>
          </a:p>
          <a:p>
            <a:pPr algn="just">
              <a:lnSpc>
                <a:spcPts val="2100"/>
              </a:lnSpc>
            </a:pPr>
            <a:r>
              <a:rPr lang="en-US" b="0" i="0" u="none" strike="noStrike" dirty="0">
                <a:solidFill>
                  <a:schemeClr val="tx1"/>
                </a:solidFill>
                <a:effectLst/>
                <a:latin typeface="Google Sans"/>
              </a:rPr>
              <a:t>Image recognition - </a:t>
            </a:r>
            <a:r>
              <a:rPr lang="en-US" b="0" i="0" u="none" strike="noStrike" dirty="0">
                <a:solidFill>
                  <a:schemeClr val="tx1"/>
                </a:solidFill>
                <a:effectLst/>
                <a:latin typeface="Google Sans Text"/>
              </a:rPr>
              <a:t>Identify and categorize various aspects of an image.</a:t>
            </a:r>
          </a:p>
          <a:p>
            <a:pPr algn="just">
              <a:lnSpc>
                <a:spcPts val="2100"/>
              </a:lnSpc>
            </a:pPr>
            <a:r>
              <a:rPr lang="en-US" b="0" i="0" u="none" strike="noStrike" dirty="0">
                <a:solidFill>
                  <a:schemeClr val="tx1"/>
                </a:solidFill>
                <a:effectLst/>
                <a:latin typeface="Google Sans"/>
              </a:rPr>
              <a:t>Translation - </a:t>
            </a:r>
            <a:r>
              <a:rPr lang="en-US" b="0" i="0" u="none" strike="noStrike" dirty="0">
                <a:solidFill>
                  <a:schemeClr val="tx1"/>
                </a:solidFill>
                <a:effectLst/>
                <a:latin typeface="Google Sans Text"/>
              </a:rPr>
              <a:t>Translate written or spoken words from one language into another.</a:t>
            </a:r>
          </a:p>
          <a:p>
            <a:pPr algn="just">
              <a:lnSpc>
                <a:spcPts val="2100"/>
              </a:lnSpc>
            </a:pPr>
            <a:r>
              <a:rPr lang="en-US" b="0" i="0" u="none" strike="noStrike" dirty="0">
                <a:solidFill>
                  <a:schemeClr val="tx1"/>
                </a:solidFill>
                <a:effectLst/>
                <a:latin typeface="Google Sans"/>
              </a:rPr>
              <a:t>Predictive modeling - </a:t>
            </a:r>
            <a:r>
              <a:rPr lang="en-US" b="0" i="0" u="none" strike="noStrike" dirty="0">
                <a:solidFill>
                  <a:schemeClr val="tx1"/>
                </a:solidFill>
                <a:effectLst/>
                <a:latin typeface="Google Sans Text"/>
              </a:rPr>
              <a:t>Mine data to forecast specific outcomes with high degrees of granularity.</a:t>
            </a:r>
          </a:p>
          <a:p>
            <a:pPr algn="just">
              <a:lnSpc>
                <a:spcPts val="2100"/>
              </a:lnSpc>
            </a:pPr>
            <a:r>
              <a:rPr lang="en-US" b="0" i="0" u="none" strike="noStrike" dirty="0">
                <a:solidFill>
                  <a:schemeClr val="tx1"/>
                </a:solidFill>
                <a:effectLst/>
                <a:latin typeface="Google Sans"/>
              </a:rPr>
              <a:t>Data analytics - </a:t>
            </a:r>
            <a:r>
              <a:rPr lang="en-US" b="0" i="0" u="none" strike="noStrike" dirty="0">
                <a:solidFill>
                  <a:schemeClr val="tx1"/>
                </a:solidFill>
                <a:effectLst/>
                <a:latin typeface="Google Sans Text"/>
              </a:rPr>
              <a:t>Find patterns and relationships in data for business intelligence.</a:t>
            </a:r>
          </a:p>
          <a:p>
            <a:pPr algn="just">
              <a:lnSpc>
                <a:spcPts val="2100"/>
              </a:lnSpc>
            </a:pPr>
            <a:r>
              <a:rPr lang="en-US" b="0" i="0" u="none" strike="noStrike" dirty="0">
                <a:solidFill>
                  <a:schemeClr val="tx1"/>
                </a:solidFill>
                <a:effectLst/>
                <a:latin typeface="Google Sans"/>
              </a:rPr>
              <a:t>Cybersecurity - </a:t>
            </a:r>
            <a:r>
              <a:rPr lang="en-US" b="0" i="0" u="none" strike="noStrike" dirty="0">
                <a:solidFill>
                  <a:schemeClr val="tx1"/>
                </a:solidFill>
                <a:effectLst/>
                <a:latin typeface="Google Sans Text"/>
              </a:rPr>
              <a:t>Autonomously scan networks for cyber attacks and threat</a:t>
            </a:r>
          </a:p>
          <a:p>
            <a:pPr algn="just">
              <a:lnSpc>
                <a:spcPts val="2100"/>
              </a:lnSpc>
            </a:pPr>
            <a:endParaRPr lang="en-US" b="0" i="0" u="none" strike="noStrike" dirty="0">
              <a:solidFill>
                <a:schemeClr val="tx1"/>
              </a:solidFill>
              <a:effectLst/>
              <a:latin typeface="Google Sans Text"/>
            </a:endParaRPr>
          </a:p>
          <a:p>
            <a:pPr algn="just">
              <a:lnSpc>
                <a:spcPts val="2100"/>
              </a:lnSpc>
            </a:pPr>
            <a:endParaRPr lang="en-US" b="0" i="0" u="none" strike="noStrike" dirty="0">
              <a:solidFill>
                <a:schemeClr val="tx1"/>
              </a:solidFill>
              <a:effectLst/>
              <a:latin typeface="Google Sans Text"/>
            </a:endParaRPr>
          </a:p>
          <a:p>
            <a:pPr algn="just">
              <a:lnSpc>
                <a:spcPts val="2100"/>
              </a:lnSpc>
            </a:pPr>
            <a:endParaRPr lang="en-US" b="0" i="0" u="none" strike="noStrike" dirty="0">
              <a:solidFill>
                <a:schemeClr val="tx1"/>
              </a:solidFill>
              <a:effectLst/>
              <a:latin typeface="Google Sans Text"/>
            </a:endParaRPr>
          </a:p>
          <a:p>
            <a:pPr algn="just">
              <a:lnSpc>
                <a:spcPts val="2100"/>
              </a:lnSpc>
            </a:pPr>
            <a:endParaRPr lang="en-US" b="0" i="0" u="none" strike="noStrike" dirty="0">
              <a:solidFill>
                <a:schemeClr val="tx1"/>
              </a:solidFill>
              <a:effectLst/>
              <a:latin typeface="Google Sans Text"/>
            </a:endParaRPr>
          </a:p>
          <a:p>
            <a:pPr algn="just"/>
            <a:endParaRPr lang="en-US" dirty="0">
              <a:solidFill>
                <a:schemeClr val="tx1"/>
              </a:solidFill>
            </a:endParaRPr>
          </a:p>
        </p:txBody>
      </p:sp>
    </p:spTree>
    <p:extLst>
      <p:ext uri="{BB962C8B-B14F-4D97-AF65-F5344CB8AC3E}">
        <p14:creationId xmlns:p14="http://schemas.microsoft.com/office/powerpoint/2010/main" val="1503429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61CB5-B0A7-6892-9EFD-D0B9B3147D12}"/>
              </a:ext>
            </a:extLst>
          </p:cNvPr>
          <p:cNvSpPr>
            <a:spLocks noGrp="1"/>
          </p:cNvSpPr>
          <p:nvPr>
            <p:ph type="title"/>
          </p:nvPr>
        </p:nvSpPr>
        <p:spPr>
          <a:xfrm>
            <a:off x="628650" y="809968"/>
            <a:ext cx="7886700" cy="1325563"/>
          </a:xfrm>
        </p:spPr>
        <p:txBody>
          <a:bodyPr/>
          <a:lstStyle/>
          <a:p>
            <a:r>
              <a:rPr lang="en-US" i="0" u="none" strike="noStrike" dirty="0">
                <a:solidFill>
                  <a:srgbClr val="000000"/>
                </a:solidFill>
                <a:effectLst/>
              </a:rPr>
              <a:t>What is Artificial Intelligence?</a:t>
            </a:r>
            <a:br>
              <a:rPr lang="en-US" i="0" u="none" strike="noStrike" dirty="0">
                <a:solidFill>
                  <a:srgbClr val="000000"/>
                </a:solidFill>
                <a:effectLst/>
              </a:rPr>
            </a:br>
            <a:br>
              <a:rPr lang="en-US" i="0" u="none" strike="noStrike" dirty="0">
                <a:solidFill>
                  <a:srgbClr val="000000"/>
                </a:solidFill>
                <a:effectLst/>
              </a:rPr>
            </a:br>
            <a:endParaRPr lang="en-US" dirty="0"/>
          </a:p>
        </p:txBody>
      </p:sp>
      <p:sp>
        <p:nvSpPr>
          <p:cNvPr id="3" name="Text Placeholder 2">
            <a:extLst>
              <a:ext uri="{FF2B5EF4-FFF2-40B4-BE49-F238E27FC236}">
                <a16:creationId xmlns:a16="http://schemas.microsoft.com/office/drawing/2014/main" id="{157E8EB4-B2D9-C607-9E5C-B8CBADC7C60E}"/>
              </a:ext>
            </a:extLst>
          </p:cNvPr>
          <p:cNvSpPr>
            <a:spLocks noGrp="1"/>
          </p:cNvSpPr>
          <p:nvPr>
            <p:ph type="body" idx="1"/>
          </p:nvPr>
        </p:nvSpPr>
        <p:spPr/>
        <p:txBody>
          <a:bodyPr/>
          <a:lstStyle/>
          <a:p>
            <a:pPr algn="just"/>
            <a:r>
              <a:rPr lang="en-US" sz="2000" b="0" i="0" u="none" strike="noStrike" dirty="0">
                <a:solidFill>
                  <a:srgbClr val="202124"/>
                </a:solidFill>
                <a:effectLst/>
                <a:latin typeface="Google Sans"/>
              </a:rPr>
              <a:t>Artificial intelligence is a field of science concerned with building computers and machines that can reason, learn, and act in such a way that would normally require human intelligence or that involves data whose scale exceeds what humans can analyze. </a:t>
            </a:r>
          </a:p>
          <a:p>
            <a:pPr algn="just">
              <a:spcBef>
                <a:spcPts val="1200"/>
              </a:spcBef>
            </a:pPr>
            <a:r>
              <a:rPr lang="en-US" sz="2000" b="0" i="0" u="none" strike="noStrike" dirty="0">
                <a:solidFill>
                  <a:srgbClr val="202124"/>
                </a:solidFill>
                <a:effectLst/>
                <a:latin typeface="Google Sans"/>
              </a:rPr>
              <a:t>AI is a broad field that encompasses many different disciplines, including computer science, data analytics and statistics, hardware and software engineering, linguistics, neuroscience, and even philosophy and psychology. </a:t>
            </a:r>
          </a:p>
          <a:p>
            <a:pPr algn="just">
              <a:spcBef>
                <a:spcPts val="1200"/>
              </a:spcBef>
            </a:pPr>
            <a:r>
              <a:rPr lang="en-US" sz="2000" b="0" i="0" u="none" strike="noStrike" dirty="0">
                <a:solidFill>
                  <a:srgbClr val="202124"/>
                </a:solidFill>
                <a:effectLst/>
                <a:latin typeface="Google Sans"/>
              </a:rPr>
              <a:t>On an operational level for business use, AI is a set of technologies that are based primarily on machine learning and deep learning, used for data analytics, predictions and forecasting, object categorization, natural language processing, recommendations, intelligent data retrieval, and more.</a:t>
            </a:r>
          </a:p>
          <a:p>
            <a:pPr algn="just"/>
            <a:endParaRPr lang="en-US" sz="2800" dirty="0"/>
          </a:p>
        </p:txBody>
      </p:sp>
    </p:spTree>
    <p:extLst>
      <p:ext uri="{BB962C8B-B14F-4D97-AF65-F5344CB8AC3E}">
        <p14:creationId xmlns:p14="http://schemas.microsoft.com/office/powerpoint/2010/main" val="2282462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D139E-AD71-8793-D66C-38A37028C7A2}"/>
              </a:ext>
            </a:extLst>
          </p:cNvPr>
          <p:cNvSpPr>
            <a:spLocks noGrp="1"/>
          </p:cNvSpPr>
          <p:nvPr>
            <p:ph type="title"/>
          </p:nvPr>
        </p:nvSpPr>
        <p:spPr>
          <a:xfrm>
            <a:off x="628650" y="772898"/>
            <a:ext cx="7886700" cy="1325563"/>
          </a:xfrm>
        </p:spPr>
        <p:txBody>
          <a:bodyPr/>
          <a:lstStyle/>
          <a:p>
            <a:pPr>
              <a:lnSpc>
                <a:spcPts val="2700"/>
              </a:lnSpc>
            </a:pPr>
            <a:r>
              <a:rPr lang="en-US" b="0" dirty="0">
                <a:solidFill>
                  <a:srgbClr val="202124"/>
                </a:solidFill>
                <a:effectLst/>
                <a:latin typeface="Google Sans"/>
              </a:rPr>
              <a:t>How does AI work?</a:t>
            </a:r>
            <a:br>
              <a:rPr lang="en-US" b="0" dirty="0">
                <a:solidFill>
                  <a:srgbClr val="202124"/>
                </a:solidFill>
                <a:effectLst/>
                <a:latin typeface="Google Sans"/>
              </a:rPr>
            </a:br>
            <a:br>
              <a:rPr lang="en-US" b="0" dirty="0">
                <a:effectLst/>
                <a:latin typeface="Google Sans Text"/>
              </a:rPr>
            </a:br>
            <a:br>
              <a:rPr lang="en-US" b="0" dirty="0">
                <a:effectLst/>
                <a:latin typeface="Google Sans Text"/>
              </a:rPr>
            </a:br>
            <a:endParaRPr lang="en-US" dirty="0"/>
          </a:p>
        </p:txBody>
      </p:sp>
      <p:sp>
        <p:nvSpPr>
          <p:cNvPr id="3" name="Text Placeholder 2">
            <a:extLst>
              <a:ext uri="{FF2B5EF4-FFF2-40B4-BE49-F238E27FC236}">
                <a16:creationId xmlns:a16="http://schemas.microsoft.com/office/drawing/2014/main" id="{00CD65D5-D8EE-726A-1D0B-A7F184C0E315}"/>
              </a:ext>
            </a:extLst>
          </p:cNvPr>
          <p:cNvSpPr>
            <a:spLocks noGrp="1"/>
          </p:cNvSpPr>
          <p:nvPr>
            <p:ph type="body" idx="1"/>
          </p:nvPr>
        </p:nvSpPr>
        <p:spPr/>
        <p:txBody>
          <a:bodyPr/>
          <a:lstStyle/>
          <a:p>
            <a:pPr algn="just"/>
            <a:r>
              <a:rPr lang="en-US" b="0" i="0" u="none" strike="noStrike" dirty="0">
                <a:solidFill>
                  <a:schemeClr val="tx1"/>
                </a:solidFill>
                <a:effectLst/>
                <a:latin typeface="Google Sans Text"/>
              </a:rPr>
              <a:t>While the specifics vary across different AI techniques, the core principle revolves around data. AI systems learn and improve through exposure to vast amounts of data, identifying patterns and relationships that humans may miss.</a:t>
            </a:r>
          </a:p>
          <a:p>
            <a:pPr algn="just">
              <a:spcBef>
                <a:spcPts val="1200"/>
              </a:spcBef>
            </a:pPr>
            <a:r>
              <a:rPr lang="en-US" b="0" i="0" u="none" strike="noStrike" dirty="0">
                <a:solidFill>
                  <a:schemeClr val="tx1"/>
                </a:solidFill>
                <a:effectLst/>
                <a:latin typeface="Google Sans Text"/>
              </a:rPr>
              <a:t>This learning process often involves algorithms, which are sets of rules or instructions that guide the AI's analysis and decision-making. In machine learning, a popular subset of AI, algorithms are trained on labeled or unlabeled data to make predictions or categorize information. </a:t>
            </a:r>
          </a:p>
          <a:p>
            <a:pPr algn="just"/>
            <a:endParaRPr lang="en-US" dirty="0">
              <a:solidFill>
                <a:schemeClr val="tx1"/>
              </a:solidFill>
            </a:endParaRPr>
          </a:p>
        </p:txBody>
      </p:sp>
    </p:spTree>
    <p:extLst>
      <p:ext uri="{BB962C8B-B14F-4D97-AF65-F5344CB8AC3E}">
        <p14:creationId xmlns:p14="http://schemas.microsoft.com/office/powerpoint/2010/main" val="3196310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4D676-090A-2770-61FC-E533EE5A0CD4}"/>
              </a:ext>
            </a:extLst>
          </p:cNvPr>
          <p:cNvSpPr>
            <a:spLocks noGrp="1"/>
          </p:cNvSpPr>
          <p:nvPr>
            <p:ph type="title"/>
          </p:nvPr>
        </p:nvSpPr>
        <p:spPr/>
        <p:txBody>
          <a:bodyPr/>
          <a:lstStyle/>
          <a:p>
            <a:r>
              <a:rPr lang="en-US" b="0" i="0" u="none" strike="noStrike" dirty="0">
                <a:solidFill>
                  <a:srgbClr val="202124"/>
                </a:solidFill>
                <a:effectLst/>
                <a:latin typeface="Google Sans"/>
              </a:rPr>
              <a:t>Types of Artificial </a:t>
            </a:r>
            <a:r>
              <a:rPr lang="en-US" dirty="0">
                <a:solidFill>
                  <a:srgbClr val="202124"/>
                </a:solidFill>
                <a:latin typeface="Google Sans"/>
              </a:rPr>
              <a:t>I</a:t>
            </a:r>
            <a:r>
              <a:rPr lang="en-US" b="0" i="0" u="none" strike="noStrike" dirty="0">
                <a:solidFill>
                  <a:srgbClr val="202124"/>
                </a:solidFill>
                <a:effectLst/>
                <a:latin typeface="Google Sans"/>
              </a:rPr>
              <a:t>ntelligence</a:t>
            </a:r>
            <a:br>
              <a:rPr lang="en-US" b="0" i="0" u="none" strike="noStrike" dirty="0">
                <a:solidFill>
                  <a:srgbClr val="202124"/>
                </a:solidFill>
                <a:effectLst/>
                <a:latin typeface="Google Sans"/>
              </a:rPr>
            </a:br>
            <a:endParaRPr lang="en-US" dirty="0"/>
          </a:p>
        </p:txBody>
      </p:sp>
      <p:sp>
        <p:nvSpPr>
          <p:cNvPr id="3" name="Text Placeholder 2">
            <a:extLst>
              <a:ext uri="{FF2B5EF4-FFF2-40B4-BE49-F238E27FC236}">
                <a16:creationId xmlns:a16="http://schemas.microsoft.com/office/drawing/2014/main" id="{AC846309-0E2F-1170-5EE3-06603F41673B}"/>
              </a:ext>
            </a:extLst>
          </p:cNvPr>
          <p:cNvSpPr>
            <a:spLocks noGrp="1"/>
          </p:cNvSpPr>
          <p:nvPr>
            <p:ph type="body" idx="1"/>
          </p:nvPr>
        </p:nvSpPr>
        <p:spPr>
          <a:xfrm>
            <a:off x="628650" y="1253330"/>
            <a:ext cx="7886700" cy="4351339"/>
          </a:xfrm>
        </p:spPr>
        <p:txBody>
          <a:bodyPr/>
          <a:lstStyle/>
          <a:p>
            <a:pPr algn="just"/>
            <a:r>
              <a:rPr lang="en-US" b="0" i="0" u="none" strike="noStrike" dirty="0">
                <a:solidFill>
                  <a:schemeClr val="tx1"/>
                </a:solidFill>
                <a:effectLst/>
                <a:latin typeface="Google Sans Text"/>
              </a:rPr>
              <a:t>Artificial intelligence can be organized in several ways, depending on stages of development or actions being performed. For instance, four stages of AI development are commonly recognized.</a:t>
            </a:r>
          </a:p>
          <a:p>
            <a:pPr algn="just">
              <a:spcBef>
                <a:spcPts val="1200"/>
              </a:spcBef>
              <a:spcAft>
                <a:spcPts val="1200"/>
              </a:spcAft>
              <a:buFont typeface="+mj-lt"/>
              <a:buAutoNum type="arabicPeriod"/>
            </a:pPr>
            <a:r>
              <a:rPr lang="en-US" b="1" i="0" u="none" strike="noStrike" dirty="0">
                <a:solidFill>
                  <a:schemeClr val="tx1"/>
                </a:solidFill>
                <a:effectLst/>
                <a:latin typeface="Google Sans Text"/>
              </a:rPr>
              <a:t>Reactive machines:</a:t>
            </a:r>
            <a:r>
              <a:rPr lang="en-US" b="0" i="0" u="none" strike="noStrike" dirty="0">
                <a:solidFill>
                  <a:schemeClr val="tx1"/>
                </a:solidFill>
                <a:effectLst/>
                <a:latin typeface="Google Sans Text"/>
              </a:rPr>
              <a:t> Limited AI that only reacts to different kinds of stimuli based on preprogrammed rules. Does not use memory and thus cannot learn with new data. IBM’s Deep Blue that beat chess champion Garry Kasparov in 1997 was an example of a reactive machine.</a:t>
            </a:r>
          </a:p>
          <a:p>
            <a:pPr algn="just">
              <a:spcBef>
                <a:spcPts val="1200"/>
              </a:spcBef>
              <a:spcAft>
                <a:spcPts val="1200"/>
              </a:spcAft>
              <a:buFont typeface="+mj-lt"/>
              <a:buAutoNum type="arabicPeriod"/>
            </a:pPr>
            <a:r>
              <a:rPr lang="en-US" b="1" i="0" u="none" strike="noStrike" dirty="0">
                <a:solidFill>
                  <a:schemeClr val="tx1"/>
                </a:solidFill>
                <a:effectLst/>
                <a:latin typeface="Google Sans Text"/>
              </a:rPr>
              <a:t>Limited memory:</a:t>
            </a:r>
            <a:r>
              <a:rPr lang="en-US" b="0" i="0" u="none" strike="noStrike" dirty="0">
                <a:solidFill>
                  <a:schemeClr val="tx1"/>
                </a:solidFill>
                <a:effectLst/>
                <a:latin typeface="Google Sans Text"/>
              </a:rPr>
              <a:t> Most modern AI is considered to be limited memory. It can use memory to improve over time by being trained with new data, typically through an artificial neural network or other training model. Deep learning, a subset of machine learning, is considered limited memory artificial intelligence.</a:t>
            </a:r>
          </a:p>
          <a:p>
            <a:pPr algn="just">
              <a:spcBef>
                <a:spcPts val="1200"/>
              </a:spcBef>
            </a:pPr>
            <a:endParaRPr lang="en-US" b="0" i="0" u="none" strike="noStrike" dirty="0">
              <a:solidFill>
                <a:schemeClr val="tx1"/>
              </a:solidFill>
              <a:effectLst/>
              <a:latin typeface="Google Sans Text"/>
            </a:endParaRPr>
          </a:p>
          <a:p>
            <a:pPr algn="just"/>
            <a:endParaRPr lang="en-US" dirty="0">
              <a:solidFill>
                <a:schemeClr val="tx1"/>
              </a:solidFill>
            </a:endParaRPr>
          </a:p>
        </p:txBody>
      </p:sp>
    </p:spTree>
    <p:extLst>
      <p:ext uri="{BB962C8B-B14F-4D97-AF65-F5344CB8AC3E}">
        <p14:creationId xmlns:p14="http://schemas.microsoft.com/office/powerpoint/2010/main" val="1577979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69E92-9B9A-FC79-06F0-F60F252C7E23}"/>
              </a:ext>
            </a:extLst>
          </p:cNvPr>
          <p:cNvSpPr>
            <a:spLocks noGrp="1"/>
          </p:cNvSpPr>
          <p:nvPr>
            <p:ph type="title"/>
          </p:nvPr>
        </p:nvSpPr>
        <p:spPr>
          <a:xfrm>
            <a:off x="628650" y="500062"/>
            <a:ext cx="7886700" cy="1325563"/>
          </a:xfrm>
        </p:spPr>
        <p:txBody>
          <a:bodyPr/>
          <a:lstStyle/>
          <a:p>
            <a:r>
              <a:rPr lang="en-US" b="0" i="0" u="none" strike="noStrike" dirty="0">
                <a:solidFill>
                  <a:srgbClr val="202124"/>
                </a:solidFill>
                <a:effectLst/>
                <a:latin typeface="Google Sans"/>
              </a:rPr>
              <a:t>Types of Artificial </a:t>
            </a:r>
            <a:r>
              <a:rPr lang="en-US" dirty="0">
                <a:solidFill>
                  <a:srgbClr val="202124"/>
                </a:solidFill>
                <a:latin typeface="Google Sans"/>
              </a:rPr>
              <a:t>I</a:t>
            </a:r>
            <a:r>
              <a:rPr lang="en-US" b="0" i="0" u="none" strike="noStrike" dirty="0">
                <a:solidFill>
                  <a:srgbClr val="202124"/>
                </a:solidFill>
                <a:effectLst/>
                <a:latin typeface="Google Sans"/>
              </a:rPr>
              <a:t>ntelligence</a:t>
            </a:r>
            <a:br>
              <a:rPr lang="en-US" b="0" i="0" u="none" strike="noStrike" dirty="0">
                <a:solidFill>
                  <a:srgbClr val="202124"/>
                </a:solidFill>
                <a:effectLst/>
                <a:latin typeface="Google Sans"/>
              </a:rPr>
            </a:br>
            <a:endParaRPr lang="en-US" dirty="0"/>
          </a:p>
        </p:txBody>
      </p:sp>
      <p:sp>
        <p:nvSpPr>
          <p:cNvPr id="3" name="Text Placeholder 2">
            <a:extLst>
              <a:ext uri="{FF2B5EF4-FFF2-40B4-BE49-F238E27FC236}">
                <a16:creationId xmlns:a16="http://schemas.microsoft.com/office/drawing/2014/main" id="{F2D3CE4F-5AB3-2E5C-BF95-32DFF471E124}"/>
              </a:ext>
            </a:extLst>
          </p:cNvPr>
          <p:cNvSpPr>
            <a:spLocks noGrp="1"/>
          </p:cNvSpPr>
          <p:nvPr>
            <p:ph type="body" idx="1"/>
          </p:nvPr>
        </p:nvSpPr>
        <p:spPr/>
        <p:txBody>
          <a:bodyPr/>
          <a:lstStyle/>
          <a:p>
            <a:pPr marL="114300" indent="0" algn="just">
              <a:spcBef>
                <a:spcPts val="1200"/>
              </a:spcBef>
              <a:spcAft>
                <a:spcPts val="1200"/>
              </a:spcAft>
              <a:buNone/>
            </a:pPr>
            <a:r>
              <a:rPr lang="en-US" b="1" i="0" u="none" strike="noStrike" dirty="0">
                <a:solidFill>
                  <a:schemeClr val="tx1"/>
                </a:solidFill>
                <a:effectLst/>
                <a:latin typeface="Google Sans Text"/>
              </a:rPr>
              <a:t>3. Theory of mind:</a:t>
            </a:r>
            <a:r>
              <a:rPr lang="en-US" b="0" i="0" u="none" strike="noStrike" dirty="0">
                <a:solidFill>
                  <a:schemeClr val="tx1"/>
                </a:solidFill>
                <a:effectLst/>
                <a:latin typeface="Google Sans Text"/>
              </a:rPr>
              <a:t> Theory of mind AI does not currently exist, but research is ongoing into its possibilities. It describes AI that can emulate the human mind and has decision-making capabilities equal to that of a human, including recognizing and remembering emotions and reacting in social situations as a human would. </a:t>
            </a:r>
          </a:p>
          <a:p>
            <a:pPr marL="114300" indent="0" algn="just">
              <a:spcBef>
                <a:spcPts val="1200"/>
              </a:spcBef>
              <a:spcAft>
                <a:spcPts val="1200"/>
              </a:spcAft>
              <a:buNone/>
            </a:pPr>
            <a:r>
              <a:rPr lang="en-US" dirty="0">
                <a:solidFill>
                  <a:schemeClr val="tx1"/>
                </a:solidFill>
                <a:latin typeface="Google Sans Text"/>
              </a:rPr>
              <a:t>4. </a:t>
            </a:r>
            <a:r>
              <a:rPr lang="en-US" b="1" i="0" u="none" strike="noStrike" dirty="0">
                <a:solidFill>
                  <a:schemeClr val="tx1"/>
                </a:solidFill>
                <a:effectLst/>
                <a:latin typeface="Google Sans Text"/>
              </a:rPr>
              <a:t>Self aware: </a:t>
            </a:r>
            <a:r>
              <a:rPr lang="en-US" b="0" i="0" u="none" strike="noStrike" dirty="0">
                <a:solidFill>
                  <a:schemeClr val="tx1"/>
                </a:solidFill>
                <a:effectLst/>
                <a:latin typeface="Google Sans Text"/>
              </a:rPr>
              <a:t>A step above theory of mind AI, self-aware AI describes a mythical machine that is aware of its own existence and has the intellectual and emotional capabilities of a human. Like theory of mind AI, self-aware AI does not currently exist.</a:t>
            </a:r>
          </a:p>
          <a:p>
            <a:pPr algn="just"/>
            <a:endParaRPr lang="en-US" dirty="0">
              <a:solidFill>
                <a:schemeClr val="tx1"/>
              </a:solidFill>
            </a:endParaRPr>
          </a:p>
        </p:txBody>
      </p:sp>
    </p:spTree>
    <p:extLst>
      <p:ext uri="{BB962C8B-B14F-4D97-AF65-F5344CB8AC3E}">
        <p14:creationId xmlns:p14="http://schemas.microsoft.com/office/powerpoint/2010/main" val="290085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C194C-6C31-36C1-D41D-9CD7BD110DDF}"/>
              </a:ext>
            </a:extLst>
          </p:cNvPr>
          <p:cNvSpPr>
            <a:spLocks noGrp="1"/>
          </p:cNvSpPr>
          <p:nvPr>
            <p:ph type="title"/>
          </p:nvPr>
        </p:nvSpPr>
        <p:spPr>
          <a:xfrm>
            <a:off x="628650" y="525763"/>
            <a:ext cx="7886700" cy="1325563"/>
          </a:xfrm>
        </p:spPr>
        <p:txBody>
          <a:bodyPr/>
          <a:lstStyle/>
          <a:p>
            <a:r>
              <a:rPr lang="en-US" b="0" i="0" u="none" strike="noStrike" dirty="0">
                <a:solidFill>
                  <a:srgbClr val="202124"/>
                </a:solidFill>
                <a:effectLst/>
                <a:latin typeface="Google Sans"/>
              </a:rPr>
              <a:t>Artificial Intelligence </a:t>
            </a:r>
            <a:r>
              <a:rPr lang="en-US" dirty="0">
                <a:solidFill>
                  <a:srgbClr val="202124"/>
                </a:solidFill>
                <a:latin typeface="Google Sans"/>
              </a:rPr>
              <a:t>T</a:t>
            </a:r>
            <a:r>
              <a:rPr lang="en-US" b="0" i="0" u="none" strike="noStrike" dirty="0">
                <a:solidFill>
                  <a:srgbClr val="202124"/>
                </a:solidFill>
                <a:effectLst/>
                <a:latin typeface="Google Sans"/>
              </a:rPr>
              <a:t>raining </a:t>
            </a:r>
            <a:r>
              <a:rPr lang="en-US" dirty="0">
                <a:solidFill>
                  <a:srgbClr val="202124"/>
                </a:solidFill>
                <a:latin typeface="Google Sans"/>
              </a:rPr>
              <a:t>M</a:t>
            </a:r>
            <a:r>
              <a:rPr lang="en-US" b="0" i="0" u="none" strike="noStrike" dirty="0">
                <a:solidFill>
                  <a:srgbClr val="202124"/>
                </a:solidFill>
                <a:effectLst/>
                <a:latin typeface="Google Sans"/>
              </a:rPr>
              <a:t>odels</a:t>
            </a:r>
            <a:br>
              <a:rPr lang="en-US" b="0" i="0" u="none" strike="noStrike" dirty="0">
                <a:solidFill>
                  <a:srgbClr val="202124"/>
                </a:solidFill>
                <a:effectLst/>
                <a:latin typeface="Google Sans"/>
              </a:rPr>
            </a:br>
            <a:endParaRPr lang="en-US" dirty="0"/>
          </a:p>
        </p:txBody>
      </p:sp>
      <p:sp>
        <p:nvSpPr>
          <p:cNvPr id="3" name="Text Placeholder 2">
            <a:extLst>
              <a:ext uri="{FF2B5EF4-FFF2-40B4-BE49-F238E27FC236}">
                <a16:creationId xmlns:a16="http://schemas.microsoft.com/office/drawing/2014/main" id="{33EABC2F-44F3-272D-D8D8-40E6DB1384E3}"/>
              </a:ext>
            </a:extLst>
          </p:cNvPr>
          <p:cNvSpPr>
            <a:spLocks noGrp="1"/>
          </p:cNvSpPr>
          <p:nvPr>
            <p:ph type="body" idx="1"/>
          </p:nvPr>
        </p:nvSpPr>
        <p:spPr>
          <a:xfrm>
            <a:off x="628650" y="1405495"/>
            <a:ext cx="7886700" cy="4351339"/>
          </a:xfrm>
        </p:spPr>
        <p:txBody>
          <a:bodyPr/>
          <a:lstStyle/>
          <a:p>
            <a:pPr algn="just">
              <a:spcBef>
                <a:spcPts val="1200"/>
              </a:spcBef>
            </a:pPr>
            <a:r>
              <a:rPr lang="en-US" b="0" i="0" u="none" strike="noStrike" dirty="0">
                <a:solidFill>
                  <a:schemeClr val="tx1"/>
                </a:solidFill>
                <a:effectLst/>
                <a:latin typeface="Google Sans Text"/>
              </a:rPr>
              <a:t>In broad strokes, three kinds of learning models are often used in machine learning:</a:t>
            </a:r>
          </a:p>
          <a:p>
            <a:pPr algn="just">
              <a:spcBef>
                <a:spcPts val="1200"/>
              </a:spcBef>
            </a:pPr>
            <a:r>
              <a:rPr lang="en-US" b="1" i="0" u="none" strike="noStrike" dirty="0">
                <a:solidFill>
                  <a:schemeClr val="tx1"/>
                </a:solidFill>
                <a:effectLst/>
                <a:latin typeface="Google Sans Text"/>
              </a:rPr>
              <a:t>Supervised learning </a:t>
            </a:r>
            <a:r>
              <a:rPr lang="en-US" b="0" i="0" u="none" strike="noStrike" dirty="0">
                <a:solidFill>
                  <a:schemeClr val="tx1"/>
                </a:solidFill>
                <a:effectLst/>
                <a:latin typeface="Google Sans Text"/>
              </a:rPr>
              <a:t>is a machine learning model that maps a specific input to an output using labeled training data (structured data). In simple terms, to train the algorithm to recognize pictures of cats, feed it pictures labeled as cats.</a:t>
            </a:r>
          </a:p>
          <a:p>
            <a:pPr algn="just">
              <a:spcBef>
                <a:spcPts val="1200"/>
              </a:spcBef>
            </a:pPr>
            <a:r>
              <a:rPr lang="en-US" b="1" i="0" u="none" strike="noStrike" dirty="0">
                <a:solidFill>
                  <a:schemeClr val="tx1"/>
                </a:solidFill>
                <a:effectLst/>
                <a:latin typeface="Google Sans Text"/>
              </a:rPr>
              <a:t>Unsupervised learning</a:t>
            </a:r>
            <a:r>
              <a:rPr lang="en-US" b="0" i="0" u="none" strike="noStrike" dirty="0">
                <a:solidFill>
                  <a:schemeClr val="tx1"/>
                </a:solidFill>
                <a:effectLst/>
                <a:latin typeface="Google Sans Text"/>
              </a:rPr>
              <a:t> is a machine learning model that learns patterns based on unlabeled data (unstructured data). Unlike supervised learning, the end result is not known ahead of time. Rather, the algorithm learns from the data, categorizing it into groups based on attributes. For instance, unsupervised learning is good at pattern matching and descriptive modeling. </a:t>
            </a:r>
          </a:p>
          <a:p>
            <a:pPr algn="just"/>
            <a:endParaRPr lang="en-US" dirty="0">
              <a:solidFill>
                <a:schemeClr val="tx1"/>
              </a:solidFill>
            </a:endParaRPr>
          </a:p>
        </p:txBody>
      </p:sp>
    </p:spTree>
    <p:extLst>
      <p:ext uri="{BB962C8B-B14F-4D97-AF65-F5344CB8AC3E}">
        <p14:creationId xmlns:p14="http://schemas.microsoft.com/office/powerpoint/2010/main" val="3477140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D5E80-C86C-EC2F-8B91-70749D499F93}"/>
              </a:ext>
            </a:extLst>
          </p:cNvPr>
          <p:cNvSpPr>
            <a:spLocks noGrp="1"/>
          </p:cNvSpPr>
          <p:nvPr>
            <p:ph type="title"/>
          </p:nvPr>
        </p:nvSpPr>
        <p:spPr>
          <a:xfrm>
            <a:off x="628650" y="587546"/>
            <a:ext cx="7886700" cy="1325563"/>
          </a:xfrm>
        </p:spPr>
        <p:txBody>
          <a:bodyPr/>
          <a:lstStyle/>
          <a:p>
            <a:r>
              <a:rPr lang="en-US" b="0" i="0" u="none" strike="noStrike" dirty="0">
                <a:solidFill>
                  <a:srgbClr val="202124"/>
                </a:solidFill>
                <a:effectLst/>
                <a:latin typeface="Google Sans"/>
              </a:rPr>
              <a:t>Artificial Intelligence </a:t>
            </a:r>
            <a:r>
              <a:rPr lang="en-US" dirty="0">
                <a:solidFill>
                  <a:srgbClr val="202124"/>
                </a:solidFill>
                <a:latin typeface="Google Sans"/>
              </a:rPr>
              <a:t>T</a:t>
            </a:r>
            <a:r>
              <a:rPr lang="en-US" b="0" i="0" u="none" strike="noStrike" dirty="0">
                <a:solidFill>
                  <a:srgbClr val="202124"/>
                </a:solidFill>
                <a:effectLst/>
                <a:latin typeface="Google Sans"/>
              </a:rPr>
              <a:t>raining </a:t>
            </a:r>
            <a:r>
              <a:rPr lang="en-US" dirty="0">
                <a:solidFill>
                  <a:srgbClr val="202124"/>
                </a:solidFill>
                <a:latin typeface="Google Sans"/>
              </a:rPr>
              <a:t>M</a:t>
            </a:r>
            <a:r>
              <a:rPr lang="en-US" b="0" i="0" u="none" strike="noStrike" dirty="0">
                <a:solidFill>
                  <a:srgbClr val="202124"/>
                </a:solidFill>
                <a:effectLst/>
                <a:latin typeface="Google Sans"/>
              </a:rPr>
              <a:t>odels</a:t>
            </a:r>
            <a:br>
              <a:rPr lang="en-US" b="0" i="0" u="none" strike="noStrike" dirty="0">
                <a:solidFill>
                  <a:srgbClr val="202124"/>
                </a:solidFill>
                <a:effectLst/>
                <a:latin typeface="Google Sans"/>
              </a:rPr>
            </a:br>
            <a:endParaRPr lang="en-US" dirty="0"/>
          </a:p>
        </p:txBody>
      </p:sp>
      <p:sp>
        <p:nvSpPr>
          <p:cNvPr id="3" name="Text Placeholder 2">
            <a:extLst>
              <a:ext uri="{FF2B5EF4-FFF2-40B4-BE49-F238E27FC236}">
                <a16:creationId xmlns:a16="http://schemas.microsoft.com/office/drawing/2014/main" id="{A3B98FB4-D864-E2E6-35AA-124E46B3D99E}"/>
              </a:ext>
            </a:extLst>
          </p:cNvPr>
          <p:cNvSpPr>
            <a:spLocks noGrp="1"/>
          </p:cNvSpPr>
          <p:nvPr>
            <p:ph type="body" idx="1"/>
          </p:nvPr>
        </p:nvSpPr>
        <p:spPr/>
        <p:txBody>
          <a:bodyPr/>
          <a:lstStyle/>
          <a:p>
            <a:pPr algn="just"/>
            <a:r>
              <a:rPr lang="en-US" b="1" i="0" u="none" strike="noStrike" dirty="0">
                <a:solidFill>
                  <a:schemeClr val="tx1"/>
                </a:solidFill>
                <a:effectLst/>
                <a:latin typeface="Google Sans Text"/>
              </a:rPr>
              <a:t>Reinforcement learning</a:t>
            </a:r>
            <a:r>
              <a:rPr lang="en-US" b="0" i="0" u="none" strike="noStrike" dirty="0">
                <a:solidFill>
                  <a:schemeClr val="tx1"/>
                </a:solidFill>
                <a:effectLst/>
                <a:latin typeface="Google Sans Text"/>
              </a:rPr>
              <a:t> is a machine learning model that can be broadly described as “learn by doing.” An “agent” learns to perform a defined task by trial and error (a feedback loop) until its performance is within a desirable range. The agent receives positive reinforcement when it performs the task well and negative reinforcement when it performs poorly. An example of reinforcement learning would be teaching a robotic hand to pick up a ball. </a:t>
            </a:r>
          </a:p>
          <a:p>
            <a:pPr algn="just"/>
            <a:endParaRPr lang="en-US" dirty="0">
              <a:solidFill>
                <a:schemeClr val="tx1"/>
              </a:solidFill>
            </a:endParaRPr>
          </a:p>
        </p:txBody>
      </p:sp>
    </p:spTree>
    <p:extLst>
      <p:ext uri="{BB962C8B-B14F-4D97-AF65-F5344CB8AC3E}">
        <p14:creationId xmlns:p14="http://schemas.microsoft.com/office/powerpoint/2010/main" val="1784860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BCAD4-3F11-157C-B5A1-BC987F3F17DB}"/>
              </a:ext>
            </a:extLst>
          </p:cNvPr>
          <p:cNvSpPr>
            <a:spLocks noGrp="1"/>
          </p:cNvSpPr>
          <p:nvPr>
            <p:ph type="title"/>
          </p:nvPr>
        </p:nvSpPr>
        <p:spPr>
          <a:xfrm>
            <a:off x="628650" y="500062"/>
            <a:ext cx="7886700" cy="1325563"/>
          </a:xfrm>
        </p:spPr>
        <p:txBody>
          <a:bodyPr/>
          <a:lstStyle/>
          <a:p>
            <a:r>
              <a:rPr lang="en-US" b="0" i="0" u="none" strike="noStrike" dirty="0">
                <a:solidFill>
                  <a:srgbClr val="202124"/>
                </a:solidFill>
                <a:effectLst/>
                <a:latin typeface="Google Sans"/>
              </a:rPr>
              <a:t>Common types of Artificial </a:t>
            </a:r>
            <a:r>
              <a:rPr lang="en-US" dirty="0">
                <a:solidFill>
                  <a:srgbClr val="202124"/>
                </a:solidFill>
                <a:latin typeface="Google Sans"/>
              </a:rPr>
              <a:t>N</a:t>
            </a:r>
            <a:r>
              <a:rPr lang="en-US" b="0" i="0" u="none" strike="noStrike" dirty="0">
                <a:solidFill>
                  <a:srgbClr val="202124"/>
                </a:solidFill>
                <a:effectLst/>
                <a:latin typeface="Google Sans"/>
              </a:rPr>
              <a:t>eural </a:t>
            </a:r>
            <a:r>
              <a:rPr lang="en-US" dirty="0">
                <a:solidFill>
                  <a:srgbClr val="202124"/>
                </a:solidFill>
                <a:latin typeface="Google Sans"/>
              </a:rPr>
              <a:t>N</a:t>
            </a:r>
            <a:r>
              <a:rPr lang="en-US" b="0" i="0" u="none" strike="noStrike" dirty="0">
                <a:solidFill>
                  <a:srgbClr val="202124"/>
                </a:solidFill>
                <a:effectLst/>
                <a:latin typeface="Google Sans"/>
              </a:rPr>
              <a:t>etworks</a:t>
            </a:r>
            <a:br>
              <a:rPr lang="en-US" b="0" i="0" u="none" strike="noStrike" dirty="0">
                <a:solidFill>
                  <a:srgbClr val="202124"/>
                </a:solidFill>
                <a:effectLst/>
                <a:latin typeface="Google Sans"/>
              </a:rPr>
            </a:br>
            <a:endParaRPr lang="en-US" dirty="0"/>
          </a:p>
        </p:txBody>
      </p:sp>
      <p:sp>
        <p:nvSpPr>
          <p:cNvPr id="3" name="Text Placeholder 2">
            <a:extLst>
              <a:ext uri="{FF2B5EF4-FFF2-40B4-BE49-F238E27FC236}">
                <a16:creationId xmlns:a16="http://schemas.microsoft.com/office/drawing/2014/main" id="{F3EC9453-6709-7435-5ECF-881FA33B83EC}"/>
              </a:ext>
            </a:extLst>
          </p:cNvPr>
          <p:cNvSpPr>
            <a:spLocks noGrp="1"/>
          </p:cNvSpPr>
          <p:nvPr>
            <p:ph type="body" idx="1"/>
          </p:nvPr>
        </p:nvSpPr>
        <p:spPr/>
        <p:txBody>
          <a:bodyPr/>
          <a:lstStyle/>
          <a:p>
            <a:pPr algn="just"/>
            <a:r>
              <a:rPr lang="en-US" b="0" i="0" u="none" strike="noStrike" dirty="0">
                <a:solidFill>
                  <a:schemeClr val="tx1"/>
                </a:solidFill>
                <a:effectLst/>
                <a:latin typeface="Google Sans Text"/>
              </a:rPr>
              <a:t>A common type of training model in AI is an artificial neural network, a model loosely based on the human brain. </a:t>
            </a:r>
          </a:p>
          <a:p>
            <a:pPr algn="just">
              <a:spcBef>
                <a:spcPts val="1200"/>
              </a:spcBef>
            </a:pPr>
            <a:r>
              <a:rPr lang="en-US" b="0" i="0" u="none" strike="noStrike" dirty="0">
                <a:solidFill>
                  <a:schemeClr val="tx1"/>
                </a:solidFill>
                <a:effectLst/>
                <a:latin typeface="Google Sans Text"/>
              </a:rPr>
              <a:t>A neural network is a system of artificial neurons—sometimes called </a:t>
            </a:r>
            <a:r>
              <a:rPr lang="en-US" b="0" i="0" u="none" strike="noStrike" dirty="0" err="1">
                <a:solidFill>
                  <a:schemeClr val="tx1"/>
                </a:solidFill>
                <a:effectLst/>
                <a:latin typeface="Google Sans Text"/>
              </a:rPr>
              <a:t>perceptrons</a:t>
            </a:r>
            <a:r>
              <a:rPr lang="en-US" b="0" i="0" u="none" strike="noStrike" dirty="0">
                <a:solidFill>
                  <a:schemeClr val="tx1"/>
                </a:solidFill>
                <a:effectLst/>
                <a:latin typeface="Google Sans Text"/>
              </a:rPr>
              <a:t>—that are computational nodes used to classify and analyze data. The data is fed into the first layer of a neural network, with each perceptron making a decision, then passing that information onto multiple nodes in the next layer. Training models with more than three layers are referred to as “deep neural networks” or “deep learning.” Some modern neural networks have hundreds or thousands of layers. The output of the final </a:t>
            </a:r>
            <a:r>
              <a:rPr lang="en-US" b="0" i="0" u="none" strike="noStrike" dirty="0" err="1">
                <a:solidFill>
                  <a:schemeClr val="tx1"/>
                </a:solidFill>
                <a:effectLst/>
                <a:latin typeface="Google Sans Text"/>
              </a:rPr>
              <a:t>perceptrons</a:t>
            </a:r>
            <a:r>
              <a:rPr lang="en-US" b="0" i="0" u="none" strike="noStrike" dirty="0">
                <a:solidFill>
                  <a:schemeClr val="tx1"/>
                </a:solidFill>
                <a:effectLst/>
                <a:latin typeface="Google Sans Text"/>
              </a:rPr>
              <a:t> accomplish the task set to the neural network, such as classify an object or find patterns in data. </a:t>
            </a:r>
          </a:p>
          <a:p>
            <a:pPr algn="just"/>
            <a:endParaRPr lang="en-US" dirty="0">
              <a:solidFill>
                <a:schemeClr val="tx1"/>
              </a:solidFill>
            </a:endParaRPr>
          </a:p>
        </p:txBody>
      </p:sp>
    </p:spTree>
    <p:extLst>
      <p:ext uri="{BB962C8B-B14F-4D97-AF65-F5344CB8AC3E}">
        <p14:creationId xmlns:p14="http://schemas.microsoft.com/office/powerpoint/2010/main" val="3676654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4E9D2-B44D-FA49-69F2-A52AFD698460}"/>
              </a:ext>
            </a:extLst>
          </p:cNvPr>
          <p:cNvSpPr>
            <a:spLocks noGrp="1"/>
          </p:cNvSpPr>
          <p:nvPr>
            <p:ph type="title"/>
          </p:nvPr>
        </p:nvSpPr>
        <p:spPr/>
        <p:txBody>
          <a:bodyPr/>
          <a:lstStyle/>
          <a:p>
            <a:r>
              <a:rPr lang="en-US" b="0" i="0" u="none" strike="noStrike" dirty="0">
                <a:solidFill>
                  <a:schemeClr val="tx1"/>
                </a:solidFill>
                <a:effectLst/>
                <a:latin typeface="Google Sans Text"/>
              </a:rPr>
              <a:t>Some of the most common types of Artificial </a:t>
            </a:r>
            <a:r>
              <a:rPr lang="en-US" dirty="0">
                <a:solidFill>
                  <a:schemeClr val="tx1"/>
                </a:solidFill>
                <a:latin typeface="Google Sans Text"/>
              </a:rPr>
              <a:t>N</a:t>
            </a:r>
            <a:r>
              <a:rPr lang="en-US" b="0" i="0" u="none" strike="noStrike" dirty="0">
                <a:solidFill>
                  <a:schemeClr val="tx1"/>
                </a:solidFill>
                <a:effectLst/>
                <a:latin typeface="Google Sans Text"/>
              </a:rPr>
              <a:t>eural </a:t>
            </a:r>
            <a:r>
              <a:rPr lang="en-US" dirty="0">
                <a:solidFill>
                  <a:schemeClr val="tx1"/>
                </a:solidFill>
                <a:latin typeface="Google Sans Text"/>
              </a:rPr>
              <a:t>N</a:t>
            </a:r>
            <a:r>
              <a:rPr lang="en-US" b="0" i="0" u="none" strike="noStrike" dirty="0">
                <a:solidFill>
                  <a:schemeClr val="tx1"/>
                </a:solidFill>
                <a:effectLst/>
                <a:latin typeface="Google Sans Text"/>
              </a:rPr>
              <a:t>etworks:</a:t>
            </a:r>
            <a:endParaRPr lang="en-US" dirty="0">
              <a:solidFill>
                <a:schemeClr val="tx1"/>
              </a:solidFill>
            </a:endParaRPr>
          </a:p>
        </p:txBody>
      </p:sp>
      <p:sp>
        <p:nvSpPr>
          <p:cNvPr id="3" name="Text Placeholder 2">
            <a:extLst>
              <a:ext uri="{FF2B5EF4-FFF2-40B4-BE49-F238E27FC236}">
                <a16:creationId xmlns:a16="http://schemas.microsoft.com/office/drawing/2014/main" id="{6A662DF4-AB4A-DCE3-DDFA-C2C33B435112}"/>
              </a:ext>
            </a:extLst>
          </p:cNvPr>
          <p:cNvSpPr>
            <a:spLocks noGrp="1"/>
          </p:cNvSpPr>
          <p:nvPr>
            <p:ph type="body" idx="1"/>
          </p:nvPr>
        </p:nvSpPr>
        <p:spPr/>
        <p:txBody>
          <a:bodyPr/>
          <a:lstStyle/>
          <a:p>
            <a:pPr algn="just"/>
            <a:r>
              <a:rPr lang="en-US" sz="1800" b="1" i="0" u="none" strike="noStrike" dirty="0">
                <a:solidFill>
                  <a:schemeClr val="tx1"/>
                </a:solidFill>
                <a:effectLst/>
                <a:latin typeface="Google Sans Text"/>
              </a:rPr>
              <a:t>Feedforward neural networks (FF) </a:t>
            </a:r>
            <a:r>
              <a:rPr lang="en-US" sz="1800" b="0" i="0" u="none" strike="noStrike" dirty="0">
                <a:solidFill>
                  <a:schemeClr val="tx1"/>
                </a:solidFill>
                <a:effectLst/>
                <a:latin typeface="Google Sans Text"/>
              </a:rPr>
              <a:t>are one of the oldest forms of neural networks, with data flowing one way through layers of artificial neurons until the output is achieved.</a:t>
            </a:r>
          </a:p>
          <a:p>
            <a:pPr algn="just"/>
            <a:r>
              <a:rPr lang="en-US" sz="1800" b="1" i="0" u="none" strike="noStrike" dirty="0">
                <a:solidFill>
                  <a:schemeClr val="tx1"/>
                </a:solidFill>
                <a:effectLst/>
                <a:latin typeface="Google Sans Text"/>
              </a:rPr>
              <a:t>Recurrent neural networks (RNN) </a:t>
            </a:r>
            <a:r>
              <a:rPr lang="en-US" sz="1800" b="0" i="0" u="none" strike="noStrike" dirty="0">
                <a:solidFill>
                  <a:schemeClr val="tx1"/>
                </a:solidFill>
                <a:effectLst/>
                <a:latin typeface="Google Sans Text"/>
              </a:rPr>
              <a:t>differ from feedforward neural networks in that they typically use time series data or data that involves sequences.</a:t>
            </a:r>
            <a:endParaRPr lang="en-US" sz="1800" dirty="0">
              <a:solidFill>
                <a:schemeClr val="tx1"/>
              </a:solidFill>
              <a:latin typeface="Google Sans Text"/>
            </a:endParaRPr>
          </a:p>
          <a:p>
            <a:pPr algn="just"/>
            <a:r>
              <a:rPr lang="en-US" sz="1800" b="1" i="0" u="none" strike="noStrike" dirty="0">
                <a:solidFill>
                  <a:schemeClr val="tx1"/>
                </a:solidFill>
                <a:effectLst/>
                <a:latin typeface="Google Sans Text"/>
              </a:rPr>
              <a:t>Long/short term memory (LSTM) </a:t>
            </a:r>
            <a:r>
              <a:rPr lang="en-US" sz="1800" b="0" i="0" u="none" strike="noStrike" dirty="0">
                <a:solidFill>
                  <a:schemeClr val="tx1"/>
                </a:solidFill>
                <a:effectLst/>
                <a:latin typeface="Google Sans Text"/>
              </a:rPr>
              <a:t>is an advanced form of RNN that can use memory to “remember” what happened in previous layers.</a:t>
            </a:r>
          </a:p>
          <a:p>
            <a:pPr algn="just"/>
            <a:r>
              <a:rPr lang="en-US" sz="1800" b="1" i="0" u="none" strike="noStrike" dirty="0">
                <a:solidFill>
                  <a:schemeClr val="tx1"/>
                </a:solidFill>
                <a:effectLst/>
                <a:latin typeface="Google Sans Text"/>
              </a:rPr>
              <a:t>Convolutional neural networks (CNN) </a:t>
            </a:r>
            <a:r>
              <a:rPr lang="en-US" sz="1800" b="0" i="0" u="none" strike="noStrike" dirty="0">
                <a:solidFill>
                  <a:schemeClr val="tx1"/>
                </a:solidFill>
                <a:effectLst/>
                <a:latin typeface="Google Sans Text"/>
              </a:rPr>
              <a:t>include</a:t>
            </a:r>
            <a:r>
              <a:rPr lang="en-US" sz="1800" b="1" i="0" u="none" strike="noStrike" dirty="0">
                <a:solidFill>
                  <a:schemeClr val="tx1"/>
                </a:solidFill>
                <a:effectLst/>
                <a:latin typeface="Google Sans Text"/>
              </a:rPr>
              <a:t> </a:t>
            </a:r>
            <a:r>
              <a:rPr lang="en-US" sz="1800" b="0" i="0" u="none" strike="noStrike" dirty="0">
                <a:solidFill>
                  <a:schemeClr val="tx1"/>
                </a:solidFill>
                <a:effectLst/>
                <a:latin typeface="Google Sans Text"/>
              </a:rPr>
              <a:t>some of the most common neural networks in modern artificial intelligence.</a:t>
            </a:r>
            <a:endParaRPr lang="en-US" sz="1800" dirty="0">
              <a:solidFill>
                <a:schemeClr val="tx1"/>
              </a:solidFill>
              <a:latin typeface="Google Sans Text"/>
            </a:endParaRPr>
          </a:p>
          <a:p>
            <a:pPr algn="just"/>
            <a:r>
              <a:rPr lang="en-US" sz="1800" b="1" i="0" u="none" strike="noStrike" dirty="0">
                <a:solidFill>
                  <a:schemeClr val="tx1"/>
                </a:solidFill>
                <a:effectLst/>
                <a:latin typeface="Google Sans Text"/>
              </a:rPr>
              <a:t>Generative adversarial networks (GAN) </a:t>
            </a:r>
            <a:r>
              <a:rPr lang="en-US" sz="1800" b="0" i="0" u="none" strike="noStrike" dirty="0">
                <a:solidFill>
                  <a:schemeClr val="tx1"/>
                </a:solidFill>
                <a:effectLst/>
                <a:latin typeface="Google Sans Text"/>
              </a:rPr>
              <a:t>involve two neural networks competing against each other in a game that ultimately improves the accuracy of the output.</a:t>
            </a:r>
            <a:endParaRPr lang="en-US" sz="1800" dirty="0">
              <a:solidFill>
                <a:schemeClr val="tx1"/>
              </a:solidFill>
            </a:endParaRPr>
          </a:p>
        </p:txBody>
      </p:sp>
    </p:spTree>
    <p:extLst>
      <p:ext uri="{BB962C8B-B14F-4D97-AF65-F5344CB8AC3E}">
        <p14:creationId xmlns:p14="http://schemas.microsoft.com/office/powerpoint/2010/main" val="3986045000"/>
      </p:ext>
    </p:extLst>
  </p:cSld>
  <p:clrMapOvr>
    <a:masterClrMapping/>
  </p:clrMapOvr>
</p:sld>
</file>

<file path=ppt/theme/theme1.xml><?xml version="1.0" encoding="utf-8"?>
<a:theme xmlns:a="http://schemas.openxmlformats.org/drawingml/2006/main" name="PPT2_16to9">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TotalTime>
  <Words>1099</Words>
  <Application>Microsoft Macintosh PowerPoint</Application>
  <PresentationFormat>On-screen Show (4:3)</PresentationFormat>
  <Paragraphs>52</Paragraphs>
  <Slides>11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Google Sans</vt:lpstr>
      <vt:lpstr>Google Sans Text</vt:lpstr>
      <vt:lpstr>PPT2_16to9</vt:lpstr>
      <vt:lpstr>CSE1300</vt:lpstr>
      <vt:lpstr>What is Artificial Intelligence?  </vt:lpstr>
      <vt:lpstr>How does AI work?   </vt:lpstr>
      <vt:lpstr>Types of Artificial Intelligence </vt:lpstr>
      <vt:lpstr>Types of Artificial Intelligence </vt:lpstr>
      <vt:lpstr>Artificial Intelligence Training Models </vt:lpstr>
      <vt:lpstr>Artificial Intelligence Training Models </vt:lpstr>
      <vt:lpstr>Common types of Artificial Neural Networks </vt:lpstr>
      <vt:lpstr>Some of the most common types of Artificial Neural Networks:</vt:lpstr>
      <vt:lpstr>Benefits of AI</vt:lpstr>
      <vt:lpstr>Applications and use cases for Artificial Intelligence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First-Year Experience! </dc:title>
  <cp:lastModifiedBy>Harshitha Nirujogi</cp:lastModifiedBy>
  <cp:revision>103</cp:revision>
  <dcterms:modified xsi:type="dcterms:W3CDTF">2025-02-07T00:15:44Z</dcterms:modified>
</cp:coreProperties>
</file>