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y="6858000" cx="9144000"/>
  <p:notesSz cx="6858000" cy="9144000"/>
  <p:embeddedFontLst>
    <p:embeddedFont>
      <p:font typeface="Google Sans"/>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GoogleSans-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GoogleSans-italic.fntdata"/><Relationship Id="rId30" Type="http://schemas.openxmlformats.org/officeDocument/2006/relationships/font" Target="fonts/GoogleSans-bold.fntdata"/><Relationship Id="rId11" Type="http://schemas.openxmlformats.org/officeDocument/2006/relationships/slide" Target="slides/slide7.xml"/><Relationship Id="rId10" Type="http://schemas.openxmlformats.org/officeDocument/2006/relationships/slide" Target="slides/slide6.xml"/><Relationship Id="rId32" Type="http://schemas.openxmlformats.org/officeDocument/2006/relationships/font" Target="fonts/GoogleSans-boldItalic.fntdata"/><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 name="Google Shape;88;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Introduce yourself and welcome the students</a:t>
            </a:r>
            <a:endParaRPr/>
          </a:p>
        </p:txBody>
      </p:sp>
      <p:sp>
        <p:nvSpPr>
          <p:cNvPr id="89" name="Google Shape;89;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fa0865161f_1_12: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fa0865161f_1_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 name="Google Shape;106;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fa0865161f_1_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fa0865161f_1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g3fa0865161f_1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fa0865161f_1_19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fa0865161f_1_19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 name="Google Shape;120;g3fa0865161f_1_19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fa0865161f_1_42: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fa0865161f_1_4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fa0865161f_1_13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fa0865161f_1_13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 name="Google Shape;138;g3fa0865161f_1_13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 name="Google Shape;144;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fa0865161f_1_14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fa0865161f_1_14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 name="Google Shape;151;g3fa0865161f_1_14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fa0865161f_1_12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3fa0865161f_1_12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g3fa0865161f_1_12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3fa0865161f_1_14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3fa0865161f_1_14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g3fa0865161f_1_14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fa0865161f_1_17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3fa0865161f_1_17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 name="Google Shape;187;g3fa0865161f_1_17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fa0865161f_1_17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fa0865161f_1_17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4" name="Google Shape;194;g3fa0865161f_1_17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fa0865161f_1_18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fa0865161f_1_18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 name="Google Shape;201;g3fa0865161f_1_18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fa0865161f_1_18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fa0865161f_1_18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8" name="Google Shape;208;g3fa0865161f_1_18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fa23e5531c_0_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3fa23e5531c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5" name="Google Shape;215;g3fa23e5531c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fa0865161f_1_20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fa0865161f_1_20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2" name="Google Shape;222;g3fa0865161f_1_20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fa0865161f_1_20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3fa0865161f_1_20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 name="Google Shape;231;g3fa0865161f_1_20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fa23e5531c_0_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3fa23e5531c_0_2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8" name="Google Shape;238;g3fa23e5531c_0_2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 name="Google Shape;24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245" name="Google Shape;245;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fa23e5531c_0_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3fa23e5531c_0_1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 name="Google Shape;252;g3fa23e5531c_0_1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fa0865161f_1_2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3fa0865161f_1_21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9" name="Google Shape;259;g3fa0865161f_1_21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fa0865161f_1_22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fa0865161f_1_22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7" name="Google Shape;267;g3fa0865161f_1_22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fa23e5531c_0_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fa23e5531c_0_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4" name="Google Shape;274;g3fa23e5531c_0_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 name="Shape 15"/>
        <p:cNvGrpSpPr/>
        <p:nvPr/>
      </p:nvGrpSpPr>
      <p:grpSpPr>
        <a:xfrm>
          <a:off x="0" y="0"/>
          <a:ext cx="0" cy="0"/>
          <a:chOff x="0" y="0"/>
          <a:chExt cx="0" cy="0"/>
        </a:xfrm>
      </p:grpSpPr>
      <p:sp>
        <p:nvSpPr>
          <p:cNvPr id="16" name="Google Shape;16;p2"/>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 name="Shape 20"/>
        <p:cNvGrpSpPr/>
        <p:nvPr/>
      </p:nvGrpSpPr>
      <p:grpSpPr>
        <a:xfrm>
          <a:off x="0" y="0"/>
          <a:ext cx="0" cy="0"/>
          <a:chOff x="0" y="0"/>
          <a:chExt cx="0" cy="0"/>
        </a:xfrm>
      </p:grpSpPr>
      <p:sp>
        <p:nvSpPr>
          <p:cNvPr id="21" name="Google Shape;21;p3"/>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3"/>
          <p:cNvSpPr txBox="1"/>
          <p:nvPr>
            <p:ph idx="1" type="body"/>
          </p:nvPr>
        </p:nvSpPr>
        <p:spPr>
          <a:xfrm>
            <a:off x="628650" y="1825625"/>
            <a:ext cx="7886700" cy="4351339"/>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 name="Google Shape;23;p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6" name="Shape 26"/>
        <p:cNvGrpSpPr/>
        <p:nvPr/>
      </p:nvGrpSpPr>
      <p:grpSpPr>
        <a:xfrm>
          <a:off x="0" y="0"/>
          <a:ext cx="0" cy="0"/>
          <a:chOff x="0" y="0"/>
          <a:chExt cx="0" cy="0"/>
        </a:xfrm>
      </p:grpSpPr>
      <p:sp>
        <p:nvSpPr>
          <p:cNvPr id="27" name="Google Shape;27;p4"/>
          <p:cNvSpPr txBox="1"/>
          <p:nvPr>
            <p:ph type="ctrTitle"/>
          </p:nvPr>
        </p:nvSpPr>
        <p:spPr>
          <a:xfrm>
            <a:off x="1143000" y="1122363"/>
            <a:ext cx="6858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4"/>
          <p:cNvSpPr txBox="1"/>
          <p:nvPr>
            <p:ph idx="1" type="subTitle"/>
          </p:nvPr>
        </p:nvSpPr>
        <p:spPr>
          <a:xfrm>
            <a:off x="1143000" y="3602037"/>
            <a:ext cx="6858000" cy="1655763"/>
          </a:xfrm>
          <a:prstGeom prst="rect">
            <a:avLst/>
          </a:prstGeom>
          <a:noFill/>
          <a:ln>
            <a:noFill/>
          </a:ln>
        </p:spPr>
        <p:txBody>
          <a:bodyPr anchorCtr="0" anchor="t" bIns="45700" lIns="91425" spcFirstLastPara="1" rIns="91425" wrap="square" tIns="45700">
            <a:no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29" name="Google Shape;29;p4"/>
          <p:cNvSpPr txBox="1"/>
          <p:nvPr>
            <p:ph idx="10" type="dt"/>
          </p:nvPr>
        </p:nvSpPr>
        <p:spPr>
          <a:xfrm>
            <a:off x="628650" y="64988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1" type="ftr"/>
          </p:nvPr>
        </p:nvSpPr>
        <p:spPr>
          <a:xfrm>
            <a:off x="3028950" y="64988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4"/>
          <p:cNvSpPr txBox="1"/>
          <p:nvPr>
            <p:ph idx="12" type="sldNum"/>
          </p:nvPr>
        </p:nvSpPr>
        <p:spPr>
          <a:xfrm>
            <a:off x="6457950" y="64988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2" name="Shape 32"/>
        <p:cNvGrpSpPr/>
        <p:nvPr/>
      </p:nvGrpSpPr>
      <p:grpSpPr>
        <a:xfrm>
          <a:off x="0" y="0"/>
          <a:ext cx="0" cy="0"/>
          <a:chOff x="0" y="0"/>
          <a:chExt cx="0" cy="0"/>
        </a:xfrm>
      </p:grpSpPr>
      <p:sp>
        <p:nvSpPr>
          <p:cNvPr id="33" name="Google Shape;33;p5"/>
          <p:cNvSpPr txBox="1"/>
          <p:nvPr>
            <p:ph type="title"/>
          </p:nvPr>
        </p:nvSpPr>
        <p:spPr>
          <a:xfrm>
            <a:off x="623888" y="1709740"/>
            <a:ext cx="78867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5"/>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rgbClr val="888888"/>
              </a:buClr>
              <a:buSzPts val="1800"/>
              <a:buNone/>
              <a:defRPr sz="1800">
                <a:solidFill>
                  <a:srgbClr val="888888"/>
                </a:solidFill>
              </a:defRPr>
            </a:lvl1pPr>
            <a:lvl2pPr indent="-228600" lvl="1" marL="914400" algn="l">
              <a:lnSpc>
                <a:spcPct val="90000"/>
              </a:lnSpc>
              <a:spcBef>
                <a:spcPts val="375"/>
              </a:spcBef>
              <a:spcAft>
                <a:spcPts val="0"/>
              </a:spcAft>
              <a:buClr>
                <a:srgbClr val="888888"/>
              </a:buClr>
              <a:buSzPts val="1500"/>
              <a:buNone/>
              <a:defRPr sz="1500">
                <a:solidFill>
                  <a:srgbClr val="888888"/>
                </a:solidFill>
              </a:defRPr>
            </a:lvl2pPr>
            <a:lvl3pPr indent="-228600" lvl="2" marL="1371600" algn="l">
              <a:lnSpc>
                <a:spcPct val="90000"/>
              </a:lnSpc>
              <a:spcBef>
                <a:spcPts val="375"/>
              </a:spcBef>
              <a:spcAft>
                <a:spcPts val="0"/>
              </a:spcAft>
              <a:buClr>
                <a:srgbClr val="888888"/>
              </a:buClr>
              <a:buSzPts val="1350"/>
              <a:buNone/>
              <a:defRPr sz="1350">
                <a:solidFill>
                  <a:srgbClr val="888888"/>
                </a:solidFill>
              </a:defRPr>
            </a:lvl3pPr>
            <a:lvl4pPr indent="-228600" lvl="3" marL="1828800" algn="l">
              <a:lnSpc>
                <a:spcPct val="90000"/>
              </a:lnSpc>
              <a:spcBef>
                <a:spcPts val="375"/>
              </a:spcBef>
              <a:spcAft>
                <a:spcPts val="0"/>
              </a:spcAft>
              <a:buClr>
                <a:srgbClr val="888888"/>
              </a:buClr>
              <a:buSzPts val="1200"/>
              <a:buNone/>
              <a:defRPr sz="1200">
                <a:solidFill>
                  <a:srgbClr val="888888"/>
                </a:solidFill>
              </a:defRPr>
            </a:lvl4pPr>
            <a:lvl5pPr indent="-228600" lvl="4" marL="2286000" algn="l">
              <a:lnSpc>
                <a:spcPct val="90000"/>
              </a:lnSpc>
              <a:spcBef>
                <a:spcPts val="375"/>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
        <p:nvSpPr>
          <p:cNvPr id="35" name="Google Shape;35;p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8" name="Shape 38"/>
        <p:cNvGrpSpPr/>
        <p:nvPr/>
      </p:nvGrpSpPr>
      <p:grpSpPr>
        <a:xfrm>
          <a:off x="0" y="0"/>
          <a:ext cx="0" cy="0"/>
          <a:chOff x="0" y="0"/>
          <a:chExt cx="0" cy="0"/>
        </a:xfrm>
      </p:grpSpPr>
      <p:sp>
        <p:nvSpPr>
          <p:cNvPr id="39" name="Google Shape;39;p6"/>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6"/>
          <p:cNvSpPr txBox="1"/>
          <p:nvPr>
            <p:ph idx="1" type="body"/>
          </p:nvPr>
        </p:nvSpPr>
        <p:spPr>
          <a:xfrm>
            <a:off x="628650" y="1825625"/>
            <a:ext cx="3886200" cy="4351339"/>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1" name="Google Shape;41;p6"/>
          <p:cNvSpPr txBox="1"/>
          <p:nvPr>
            <p:ph idx="2" type="body"/>
          </p:nvPr>
        </p:nvSpPr>
        <p:spPr>
          <a:xfrm>
            <a:off x="4629150" y="1825625"/>
            <a:ext cx="3886200" cy="4351339"/>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2" name="Google Shape;42;p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5" name="Shape 45"/>
        <p:cNvGrpSpPr/>
        <p:nvPr/>
      </p:nvGrpSpPr>
      <p:grpSpPr>
        <a:xfrm>
          <a:off x="0" y="0"/>
          <a:ext cx="0" cy="0"/>
          <a:chOff x="0" y="0"/>
          <a:chExt cx="0" cy="0"/>
        </a:xfrm>
      </p:grpSpPr>
      <p:sp>
        <p:nvSpPr>
          <p:cNvPr id="46" name="Google Shape;46;p7"/>
          <p:cNvSpPr txBox="1"/>
          <p:nvPr>
            <p:ph type="title"/>
          </p:nvPr>
        </p:nvSpPr>
        <p:spPr>
          <a:xfrm>
            <a:off x="629841" y="365125"/>
            <a:ext cx="78867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7"/>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48" name="Google Shape;48;p7"/>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9" name="Google Shape;49;p7"/>
          <p:cNvSpPr txBox="1"/>
          <p:nvPr>
            <p:ph idx="3" type="body"/>
          </p:nvPr>
        </p:nvSpPr>
        <p:spPr>
          <a:xfrm>
            <a:off x="4629151" y="1681163"/>
            <a:ext cx="3887391"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50" name="Google Shape;50;p7"/>
          <p:cNvSpPr txBox="1"/>
          <p:nvPr>
            <p:ph idx="4" type="body"/>
          </p:nvPr>
        </p:nvSpPr>
        <p:spPr>
          <a:xfrm>
            <a:off x="4629151" y="2505075"/>
            <a:ext cx="3887391"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1" name="Google Shape;51;p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9"/>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Autofit/>
          </a:bodyPr>
          <a:lstStyle>
            <a:lvl1pPr indent="-381000" lvl="0" marL="457200" algn="l">
              <a:lnSpc>
                <a:spcPct val="90000"/>
              </a:lnSpc>
              <a:spcBef>
                <a:spcPts val="750"/>
              </a:spcBef>
              <a:spcAft>
                <a:spcPts val="0"/>
              </a:spcAft>
              <a:buClr>
                <a:schemeClr val="dk1"/>
              </a:buClr>
              <a:buSzPts val="2400"/>
              <a:buChar char="•"/>
              <a:defRPr sz="2400"/>
            </a:lvl1pPr>
            <a:lvl2pPr indent="-361950" lvl="1" marL="914400" algn="l">
              <a:lnSpc>
                <a:spcPct val="90000"/>
              </a:lnSpc>
              <a:spcBef>
                <a:spcPts val="375"/>
              </a:spcBef>
              <a:spcAft>
                <a:spcPts val="0"/>
              </a:spcAft>
              <a:buClr>
                <a:schemeClr val="dk1"/>
              </a:buClr>
              <a:buSzPts val="2100"/>
              <a:buChar char="•"/>
              <a:defRPr sz="2100"/>
            </a:lvl2pPr>
            <a:lvl3pPr indent="-342900" lvl="2" marL="1371600" algn="l">
              <a:lnSpc>
                <a:spcPct val="90000"/>
              </a:lnSpc>
              <a:spcBef>
                <a:spcPts val="375"/>
              </a:spcBef>
              <a:spcAft>
                <a:spcPts val="0"/>
              </a:spcAft>
              <a:buClr>
                <a:schemeClr val="dk1"/>
              </a:buClr>
              <a:buSzPts val="1800"/>
              <a:buChar char="•"/>
              <a:defRPr sz="1800"/>
            </a:lvl3pPr>
            <a:lvl4pPr indent="-323850" lvl="3" marL="1828800" algn="l">
              <a:lnSpc>
                <a:spcPct val="90000"/>
              </a:lnSpc>
              <a:spcBef>
                <a:spcPts val="375"/>
              </a:spcBef>
              <a:spcAft>
                <a:spcPts val="0"/>
              </a:spcAft>
              <a:buClr>
                <a:schemeClr val="dk1"/>
              </a:buClr>
              <a:buSzPts val="1500"/>
              <a:buChar char="•"/>
              <a:defRPr sz="1500"/>
            </a:lvl4pPr>
            <a:lvl5pPr indent="-323850" lvl="4" marL="2286000" algn="l">
              <a:lnSpc>
                <a:spcPct val="90000"/>
              </a:lnSpc>
              <a:spcBef>
                <a:spcPts val="375"/>
              </a:spcBef>
              <a:spcAft>
                <a:spcPts val="0"/>
              </a:spcAft>
              <a:buClr>
                <a:schemeClr val="dk1"/>
              </a:buClr>
              <a:buSzPts val="1500"/>
              <a:buChar char="•"/>
              <a:defRPr sz="1500"/>
            </a:lvl5pPr>
            <a:lvl6pPr indent="-323850" lvl="5" marL="2743200" algn="l">
              <a:lnSpc>
                <a:spcPct val="90000"/>
              </a:lnSpc>
              <a:spcBef>
                <a:spcPts val="375"/>
              </a:spcBef>
              <a:spcAft>
                <a:spcPts val="0"/>
              </a:spcAft>
              <a:buClr>
                <a:schemeClr val="dk1"/>
              </a:buClr>
              <a:buSzPts val="1500"/>
              <a:buChar char="•"/>
              <a:defRPr sz="1500"/>
            </a:lvl6pPr>
            <a:lvl7pPr indent="-323850" lvl="6" marL="3200400" algn="l">
              <a:lnSpc>
                <a:spcPct val="90000"/>
              </a:lnSpc>
              <a:spcBef>
                <a:spcPts val="375"/>
              </a:spcBef>
              <a:spcAft>
                <a:spcPts val="0"/>
              </a:spcAft>
              <a:buClr>
                <a:schemeClr val="dk1"/>
              </a:buClr>
              <a:buSzPts val="1500"/>
              <a:buChar char="•"/>
              <a:defRPr sz="1500"/>
            </a:lvl7pPr>
            <a:lvl8pPr indent="-323850" lvl="7" marL="3657600" algn="l">
              <a:lnSpc>
                <a:spcPct val="90000"/>
              </a:lnSpc>
              <a:spcBef>
                <a:spcPts val="375"/>
              </a:spcBef>
              <a:spcAft>
                <a:spcPts val="0"/>
              </a:spcAft>
              <a:buClr>
                <a:schemeClr val="dk1"/>
              </a:buClr>
              <a:buSzPts val="1500"/>
              <a:buChar char="•"/>
              <a:defRPr sz="1500"/>
            </a:lvl8pPr>
            <a:lvl9pPr indent="-323850" lvl="8" marL="4114800" algn="l">
              <a:lnSpc>
                <a:spcPct val="90000"/>
              </a:lnSpc>
              <a:spcBef>
                <a:spcPts val="375"/>
              </a:spcBef>
              <a:spcAft>
                <a:spcPts val="0"/>
              </a:spcAft>
              <a:buClr>
                <a:schemeClr val="dk1"/>
              </a:buClr>
              <a:buSzPts val="1500"/>
              <a:buChar char="•"/>
              <a:defRPr sz="1500"/>
            </a:lvl9pPr>
          </a:lstStyle>
          <a:p/>
        </p:txBody>
      </p:sp>
      <p:sp>
        <p:nvSpPr>
          <p:cNvPr id="61" name="Google Shape;61;p9"/>
          <p:cNvSpPr txBox="1"/>
          <p:nvPr>
            <p:ph idx="2" type="body"/>
          </p:nvPr>
        </p:nvSpPr>
        <p:spPr>
          <a:xfrm>
            <a:off x="629841" y="2057401"/>
            <a:ext cx="2949178"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62" name="Google Shape;62;p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0"/>
          <p:cNvSpPr/>
          <p:nvPr>
            <p:ph idx="2" type="pic"/>
          </p:nvPr>
        </p:nvSpPr>
        <p:spPr>
          <a:xfrm>
            <a:off x="3887391" y="987426"/>
            <a:ext cx="4629150" cy="4873625"/>
          </a:xfrm>
          <a:prstGeom prst="rect">
            <a:avLst/>
          </a:prstGeom>
          <a:noFill/>
          <a:ln>
            <a:noFill/>
          </a:ln>
        </p:spPr>
      </p:sp>
      <p:sp>
        <p:nvSpPr>
          <p:cNvPr id="68" name="Google Shape;68;p10"/>
          <p:cNvSpPr txBox="1"/>
          <p:nvPr>
            <p:ph idx="1" type="body"/>
          </p:nvPr>
        </p:nvSpPr>
        <p:spPr>
          <a:xfrm>
            <a:off x="629841" y="2057401"/>
            <a:ext cx="2949178"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69" name="Google Shape;69;p1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1"/>
          <p:cNvSpPr txBox="1"/>
          <p:nvPr>
            <p:ph idx="1" type="body"/>
          </p:nvPr>
        </p:nvSpPr>
        <p:spPr>
          <a:xfrm rot="5400000">
            <a:off x="2396330" y="57944"/>
            <a:ext cx="4351339" cy="78867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5" name="Google Shape;75;p1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4623594" y="2285208"/>
            <a:ext cx="5811839" cy="1971675"/>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2"/>
          <p:cNvSpPr txBox="1"/>
          <p:nvPr>
            <p:ph idx="1" type="body"/>
          </p:nvPr>
        </p:nvSpPr>
        <p:spPr>
          <a:xfrm rot="5400000">
            <a:off x="623094" y="370683"/>
            <a:ext cx="5811839" cy="5800725"/>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1" name="Google Shape;81;p1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84" name="Shape 84"/>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ated (g3fa07d07632_2_0)">
  <p:cSld name="Generated (g3fa07d07632_2_0)">
    <p:spTree>
      <p:nvGrpSpPr>
        <p:cNvPr id="85" name="Shape 85"/>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theme" Target="../theme/theme1.xml"/><Relationship Id="rId14" Type="http://schemas.openxmlformats.org/officeDocument/2006/relationships/slideLayout" Target="../slideLayouts/slideLayout1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628650" y="1825625"/>
            <a:ext cx="7886700" cy="4351339"/>
          </a:xfrm>
          <a:prstGeom prst="rect">
            <a:avLst/>
          </a:prstGeom>
          <a:noFill/>
          <a:ln>
            <a:noFill/>
          </a:ln>
        </p:spPr>
        <p:txBody>
          <a:bodyPr anchorCtr="0" anchor="t" bIns="45700" lIns="91425" spcFirstLastPara="1" rIns="91425" wrap="square" tIns="45700">
            <a:no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laion.ai" TargetMode="External"/><Relationship Id="rId4" Type="http://schemas.openxmlformats.org/officeDocument/2006/relationships/hyperlink" Target="http://commoncrawl.org"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5.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5"/>
          <p:cNvSpPr txBox="1"/>
          <p:nvPr>
            <p:ph type="title"/>
          </p:nvPr>
        </p:nvSpPr>
        <p:spPr>
          <a:xfrm>
            <a:off x="916950" y="1847429"/>
            <a:ext cx="7310100" cy="773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3240"/>
              <a:buFont typeface="Calibri"/>
              <a:buNone/>
            </a:pPr>
            <a:r>
              <a:rPr lang="en-US" sz="3240"/>
              <a:t>CSE1101</a:t>
            </a:r>
            <a:endParaRPr sz="3240"/>
          </a:p>
        </p:txBody>
      </p:sp>
      <p:sp>
        <p:nvSpPr>
          <p:cNvPr id="92" name="Google Shape;92;p15"/>
          <p:cNvSpPr txBox="1"/>
          <p:nvPr/>
        </p:nvSpPr>
        <p:spPr>
          <a:xfrm>
            <a:off x="537519" y="3102807"/>
            <a:ext cx="8068962" cy="923299"/>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i="0" lang="en-US" sz="2800" u="none" cap="none" strike="noStrike">
                <a:solidFill>
                  <a:srgbClr val="000000"/>
                </a:solidFill>
                <a:latin typeface="Arial"/>
                <a:ea typeface="Arial"/>
                <a:cs typeface="Arial"/>
                <a:sym typeface="Arial"/>
              </a:rPr>
              <a:t>Introduction to Artificial Intelligence (AI)</a:t>
            </a:r>
            <a:endParaRPr/>
          </a:p>
          <a:p>
            <a:pPr indent="0" lvl="0" marL="0" marR="0" rtl="0" algn="ctr">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pic>
        <p:nvPicPr>
          <p:cNvPr id="97" name="Google Shape;97;p16"/>
          <p:cNvPicPr preferRelativeResize="0"/>
          <p:nvPr/>
        </p:nvPicPr>
        <p:blipFill rotWithShape="1">
          <a:blip r:embed="rId3">
            <a:alphaModFix/>
          </a:blip>
          <a:srcRect b="100" l="0" r="0" t="90"/>
          <a:stretch/>
        </p:blipFill>
        <p:spPr>
          <a:xfrm>
            <a:off x="0" y="0"/>
            <a:ext cx="9144000" cy="6858000"/>
          </a:xfrm>
          <a:prstGeom prst="rect">
            <a:avLst/>
          </a:prstGeom>
          <a:noFill/>
          <a:ln>
            <a:noFill/>
          </a:ln>
        </p:spPr>
      </p:pic>
      <p:grpSp>
        <p:nvGrpSpPr>
          <p:cNvPr id="98" name="Google Shape;98;p16"/>
          <p:cNvGrpSpPr/>
          <p:nvPr/>
        </p:nvGrpSpPr>
        <p:grpSpPr>
          <a:xfrm>
            <a:off x="369875" y="508933"/>
            <a:ext cx="8418300" cy="770781"/>
            <a:chOff x="0" y="0"/>
            <a:chExt cx="8418300" cy="578100"/>
          </a:xfrm>
        </p:grpSpPr>
        <p:sp>
          <p:nvSpPr>
            <p:cNvPr id="99" name="Google Shape;99;p16"/>
            <p:cNvSpPr/>
            <p:nvPr/>
          </p:nvSpPr>
          <p:spPr>
            <a:xfrm>
              <a:off x="0" y="0"/>
              <a:ext cx="8418300" cy="5781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0" name="Google Shape;100;p16"/>
            <p:cNvSpPr txBox="1"/>
            <p:nvPr/>
          </p:nvSpPr>
          <p:spPr>
            <a:xfrm>
              <a:off x="0" y="0"/>
              <a:ext cx="8418300" cy="578100"/>
            </a:xfrm>
            <a:prstGeom prst="rect">
              <a:avLst/>
            </a:prstGeom>
            <a:solidFill>
              <a:srgbClr val="000000">
                <a:alpha val="0"/>
              </a:srgbClr>
            </a:solidFill>
            <a:ln>
              <a:noFill/>
            </a:ln>
          </p:spPr>
          <p:txBody>
            <a:bodyPr anchorCtr="0" anchor="ctr" bIns="45700" lIns="91400" spcFirstLastPara="1" rIns="91400" wrap="square" tIns="45700">
              <a:noAutofit/>
            </a:bodyPr>
            <a:lstStyle/>
            <a:p>
              <a:pPr indent="0" lvl="0" marL="0" rtl="0" algn="l">
                <a:spcBef>
                  <a:spcPts val="0"/>
                </a:spcBef>
                <a:spcAft>
                  <a:spcPts val="0"/>
                </a:spcAft>
                <a:buNone/>
              </a:pPr>
              <a:r>
                <a:rPr b="1" i="0" lang="en-US" sz="2600" u="none" strike="noStrike">
                  <a:solidFill>
                    <a:srgbClr val="000000"/>
                  </a:solidFill>
                  <a:latin typeface="Arial"/>
                  <a:ea typeface="Arial"/>
                  <a:cs typeface="Arial"/>
                  <a:sym typeface="Arial"/>
                </a:rPr>
                <a:t>Defining AI: What Is It, and What Is It Not?</a:t>
              </a:r>
              <a:endParaRPr b="1" i="0" sz="2600" u="none" strike="noStrike">
                <a:solidFill>
                  <a:srgbClr val="000000"/>
                </a:solidFill>
                <a:latin typeface="Arial"/>
                <a:ea typeface="Arial"/>
                <a:cs typeface="Arial"/>
                <a:sym typeface="Arial"/>
              </a:endParaRPr>
            </a:p>
          </p:txBody>
        </p:sp>
      </p:grpSp>
      <p:grpSp>
        <p:nvGrpSpPr>
          <p:cNvPr id="101" name="Google Shape;101;p16"/>
          <p:cNvGrpSpPr/>
          <p:nvPr/>
        </p:nvGrpSpPr>
        <p:grpSpPr>
          <a:xfrm>
            <a:off x="369875" y="1253325"/>
            <a:ext cx="8311934" cy="5015075"/>
            <a:chOff x="0" y="0"/>
            <a:chExt cx="6477000" cy="3761400"/>
          </a:xfrm>
        </p:grpSpPr>
        <p:sp>
          <p:nvSpPr>
            <p:cNvPr id="102" name="Google Shape;102;p16"/>
            <p:cNvSpPr/>
            <p:nvPr/>
          </p:nvSpPr>
          <p:spPr>
            <a:xfrm>
              <a:off x="0" y="0"/>
              <a:ext cx="6477000" cy="37614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3" name="Google Shape;103;p16"/>
            <p:cNvSpPr txBox="1"/>
            <p:nvPr/>
          </p:nvSpPr>
          <p:spPr>
            <a:xfrm>
              <a:off x="0" y="0"/>
              <a:ext cx="6477000" cy="3761400"/>
            </a:xfrm>
            <a:prstGeom prst="rect">
              <a:avLst/>
            </a:prstGeom>
            <a:solidFill>
              <a:srgbClr val="000000">
                <a:alpha val="0"/>
              </a:srgbClr>
            </a:solidFill>
            <a:ln>
              <a:noFill/>
            </a:ln>
          </p:spPr>
          <p:txBody>
            <a:bodyPr anchorCtr="0" anchor="t" bIns="45700" lIns="91400" spcFirstLastPara="1" rIns="91400" wrap="square" tIns="45700">
              <a:noAutofit/>
            </a:bodyPr>
            <a:lstStyle/>
            <a:p>
              <a:pPr indent="-346956" lvl="0" marL="457200" rtl="0" algn="l">
                <a:spcBef>
                  <a:spcPts val="750"/>
                </a:spcBef>
                <a:spcAft>
                  <a:spcPts val="0"/>
                </a:spcAft>
                <a:buClr>
                  <a:srgbClr val="000000"/>
                </a:buClr>
                <a:buSzPts val="1864"/>
                <a:buFont typeface="Arial"/>
                <a:buChar char="●"/>
              </a:pPr>
              <a:r>
                <a:rPr b="0" i="0" lang="en-US" sz="1864" u="none" strike="noStrike">
                  <a:solidFill>
                    <a:srgbClr val="000000"/>
                  </a:solidFill>
                  <a:latin typeface="Arial"/>
                  <a:ea typeface="Arial"/>
                  <a:cs typeface="Arial"/>
                  <a:sym typeface="Arial"/>
                </a:rPr>
                <a:t>A Broad Field: AI is a broad field of computer science.</a:t>
              </a:r>
              <a:endParaRPr b="0" i="0" sz="1864" u="none" strike="noStrike">
                <a:solidFill>
                  <a:srgbClr val="000000"/>
                </a:solidFill>
                <a:latin typeface="Arial"/>
                <a:ea typeface="Arial"/>
                <a:cs typeface="Arial"/>
                <a:sym typeface="Arial"/>
              </a:endParaRPr>
            </a:p>
            <a:p>
              <a:pPr indent="-346956" lvl="0" marL="457200" rtl="0" algn="l">
                <a:spcBef>
                  <a:spcPts val="750"/>
                </a:spcBef>
                <a:spcAft>
                  <a:spcPts val="0"/>
                </a:spcAft>
                <a:buClr>
                  <a:srgbClr val="000000"/>
                </a:buClr>
                <a:buSzPts val="1864"/>
                <a:buFont typeface="Arial"/>
                <a:buChar char="●"/>
              </a:pPr>
              <a:r>
                <a:rPr b="0" i="0" lang="en-US" sz="1864" u="none" strike="noStrike">
                  <a:solidFill>
                    <a:srgbClr val="000000"/>
                  </a:solidFill>
                  <a:latin typeface="Arial"/>
                  <a:ea typeface="Arial"/>
                  <a:cs typeface="Arial"/>
                  <a:sym typeface="Arial"/>
                </a:rPr>
                <a:t>The Goal: It's focused on building systems that can perform tasks typically requiring human intelligence.</a:t>
              </a:r>
              <a:endParaRPr b="0" i="0" sz="1864" u="none" strike="noStrike">
                <a:solidFill>
                  <a:srgbClr val="000000"/>
                </a:solidFill>
                <a:latin typeface="Arial"/>
                <a:ea typeface="Arial"/>
                <a:cs typeface="Arial"/>
                <a:sym typeface="Arial"/>
              </a:endParaRPr>
            </a:p>
            <a:p>
              <a:pPr indent="-346956" lvl="1" marL="914400" rtl="0" algn="l">
                <a:spcBef>
                  <a:spcPts val="375"/>
                </a:spcBef>
                <a:spcAft>
                  <a:spcPts val="0"/>
                </a:spcAft>
                <a:buClr>
                  <a:srgbClr val="000000"/>
                </a:buClr>
                <a:buSzPts val="1864"/>
                <a:buFont typeface="Arial"/>
                <a:buChar char="○"/>
              </a:pPr>
              <a:r>
                <a:rPr b="0" i="0" lang="en-US" sz="1721" u="none" strike="noStrike">
                  <a:solidFill>
                    <a:srgbClr val="000000"/>
                  </a:solidFill>
                  <a:latin typeface="Arial"/>
                  <a:ea typeface="Arial"/>
                  <a:cs typeface="Arial"/>
                  <a:sym typeface="Arial"/>
                </a:rPr>
                <a:t>Key Capabilities: These tasks include learning, reasoning, and problem-solving.</a:t>
              </a:r>
              <a:endParaRPr b="0" i="0" sz="1864" u="none" strike="noStrike">
                <a:solidFill>
                  <a:srgbClr val="000000"/>
                </a:solidFill>
                <a:latin typeface="Arial"/>
                <a:ea typeface="Arial"/>
                <a:cs typeface="Arial"/>
                <a:sym typeface="Arial"/>
              </a:endParaRPr>
            </a:p>
            <a:p>
              <a:pPr indent="-346956" lvl="0" marL="457200" rtl="0" algn="l">
                <a:spcBef>
                  <a:spcPts val="750"/>
                </a:spcBef>
                <a:spcAft>
                  <a:spcPts val="0"/>
                </a:spcAft>
                <a:buClr>
                  <a:srgbClr val="000000"/>
                </a:buClr>
                <a:buSzPts val="1864"/>
                <a:buFont typeface="Arial"/>
                <a:buChar char="●"/>
              </a:pPr>
              <a:r>
                <a:rPr b="0" i="0" lang="en-US" sz="1864" u="none" strike="noStrike">
                  <a:solidFill>
                    <a:srgbClr val="000000"/>
                  </a:solidFill>
                  <a:latin typeface="Arial"/>
                  <a:ea typeface="Arial"/>
                  <a:cs typeface="Arial"/>
                  <a:sym typeface="Arial"/>
                </a:rPr>
                <a:t>What It's Not: AI isn't a sentient robot from a sci-fi movie.</a:t>
              </a:r>
              <a:endParaRPr b="0" i="0" sz="1864" u="none" strike="noStrike">
                <a:solidFill>
                  <a:srgbClr val="000000"/>
                </a:solidFill>
                <a:latin typeface="Arial"/>
                <a:ea typeface="Arial"/>
                <a:cs typeface="Arial"/>
                <a:sym typeface="Arial"/>
              </a:endParaRPr>
            </a:p>
            <a:p>
              <a:pPr indent="-346956" lvl="0" marL="457200" rtl="0" algn="l">
                <a:spcBef>
                  <a:spcPts val="750"/>
                </a:spcBef>
                <a:spcAft>
                  <a:spcPts val="0"/>
                </a:spcAft>
                <a:buClr>
                  <a:srgbClr val="000000"/>
                </a:buClr>
                <a:buSzPts val="1864"/>
                <a:buFont typeface="Arial"/>
                <a:buChar char="●"/>
              </a:pPr>
              <a:r>
                <a:rPr b="0" i="0" lang="en-US" sz="1864" u="none" strike="noStrike">
                  <a:solidFill>
                    <a:srgbClr val="000000"/>
                  </a:solidFill>
                  <a:latin typeface="Arial"/>
                  <a:ea typeface="Arial"/>
                  <a:cs typeface="Arial"/>
                  <a:sym typeface="Arial"/>
                </a:rPr>
                <a:t>The Reality: It is software designed to recognize patterns in data.</a:t>
              </a:r>
              <a:endParaRPr b="0" i="0" sz="1864" u="none" strike="noStrike">
                <a:solidFill>
                  <a:srgbClr val="000000"/>
                </a:solidFill>
                <a:latin typeface="Arial"/>
                <a:ea typeface="Arial"/>
                <a:cs typeface="Arial"/>
                <a:sym typeface="Arial"/>
              </a:endParaRPr>
            </a:p>
            <a:p>
              <a:pPr indent="-346956" lvl="0" marL="457200" rtl="0" algn="l">
                <a:spcBef>
                  <a:spcPts val="750"/>
                </a:spcBef>
                <a:spcAft>
                  <a:spcPts val="0"/>
                </a:spcAft>
                <a:buClr>
                  <a:srgbClr val="000000"/>
                </a:buClr>
                <a:buSzPts val="1864"/>
                <a:buFont typeface="Arial"/>
                <a:buChar char="●"/>
              </a:pPr>
              <a:r>
                <a:rPr lang="en-US" sz="1864"/>
                <a:t>What is it great for:</a:t>
              </a:r>
              <a:endParaRPr sz="1864"/>
            </a:p>
            <a:p>
              <a:pPr indent="-346956" lvl="1" marL="914400" rtl="0" algn="l">
                <a:spcBef>
                  <a:spcPts val="750"/>
                </a:spcBef>
                <a:spcAft>
                  <a:spcPts val="0"/>
                </a:spcAft>
                <a:buClr>
                  <a:srgbClr val="000000"/>
                </a:buClr>
                <a:buSzPts val="1864"/>
                <a:buFont typeface="Arial"/>
                <a:buChar char="○"/>
              </a:pPr>
              <a:r>
                <a:rPr lang="en-US" sz="1864"/>
                <a:t>Automation</a:t>
              </a:r>
              <a:endParaRPr sz="1864"/>
            </a:p>
            <a:p>
              <a:pPr indent="-346956" lvl="1" marL="914400" rtl="0" algn="l">
                <a:spcBef>
                  <a:spcPts val="750"/>
                </a:spcBef>
                <a:spcAft>
                  <a:spcPts val="0"/>
                </a:spcAft>
                <a:buClr>
                  <a:srgbClr val="000000"/>
                </a:buClr>
                <a:buSzPts val="1864"/>
                <a:buFont typeface="Arial"/>
                <a:buChar char="○"/>
              </a:pPr>
              <a:r>
                <a:rPr lang="en-US" sz="1864"/>
                <a:t>Reduce human error</a:t>
              </a:r>
              <a:endParaRPr sz="1864"/>
            </a:p>
            <a:p>
              <a:pPr indent="-346956" lvl="1" marL="914400" rtl="0" algn="l">
                <a:spcBef>
                  <a:spcPts val="750"/>
                </a:spcBef>
                <a:spcAft>
                  <a:spcPts val="0"/>
                </a:spcAft>
                <a:buClr>
                  <a:srgbClr val="000000"/>
                </a:buClr>
                <a:buSzPts val="1864"/>
                <a:buFont typeface="Arial"/>
                <a:buChar char="○"/>
              </a:pPr>
              <a:r>
                <a:rPr lang="en-US" sz="1864"/>
                <a:t>Eliminate repetitive tasks</a:t>
              </a:r>
              <a:endParaRPr sz="1864"/>
            </a:p>
            <a:p>
              <a:pPr indent="-346956" lvl="1" marL="914400" rtl="0" algn="l">
                <a:spcBef>
                  <a:spcPts val="750"/>
                </a:spcBef>
                <a:spcAft>
                  <a:spcPts val="0"/>
                </a:spcAft>
                <a:buClr>
                  <a:srgbClr val="000000"/>
                </a:buClr>
                <a:buSzPts val="1864"/>
                <a:buFont typeface="Arial"/>
                <a:buChar char="○"/>
              </a:pPr>
              <a:r>
                <a:rPr lang="en-US" sz="1864"/>
                <a:t>Infinite availability</a:t>
              </a:r>
              <a:endParaRPr sz="1864"/>
            </a:p>
            <a:p>
              <a:pPr indent="-346956" lvl="1" marL="914400" rtl="0" algn="l">
                <a:spcBef>
                  <a:spcPts val="750"/>
                </a:spcBef>
                <a:spcAft>
                  <a:spcPts val="0"/>
                </a:spcAft>
                <a:buClr>
                  <a:srgbClr val="000000"/>
                </a:buClr>
                <a:buSzPts val="1864"/>
                <a:buFont typeface="Arial"/>
                <a:buChar char="○"/>
              </a:pPr>
              <a:r>
                <a:rPr lang="en-US" sz="1864"/>
                <a:t>Accelerated research and development </a:t>
              </a:r>
              <a:endParaRPr sz="1864"/>
            </a:p>
            <a:p>
              <a:pPr indent="0" lvl="0" marL="0" rtl="0" algn="l">
                <a:spcBef>
                  <a:spcPts val="750"/>
                </a:spcBef>
                <a:spcAft>
                  <a:spcPts val="0"/>
                </a:spcAft>
                <a:buNone/>
              </a:pPr>
              <a:r>
                <a:t/>
              </a:r>
              <a:endParaRPr sz="1864"/>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7"/>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lang="en-US" sz="2600">
                <a:solidFill>
                  <a:srgbClr val="000000"/>
                </a:solidFill>
                <a:latin typeface="Arial"/>
                <a:ea typeface="Arial"/>
                <a:cs typeface="Arial"/>
                <a:sym typeface="Arial"/>
              </a:rPr>
              <a:t>Example use cases for Artificial Intelligence</a:t>
            </a:r>
            <a:endParaRPr b="1" sz="2600">
              <a:solidFill>
                <a:srgbClr val="000000"/>
              </a:solidFill>
              <a:latin typeface="Arial"/>
              <a:ea typeface="Arial"/>
              <a:cs typeface="Arial"/>
              <a:sym typeface="Arial"/>
            </a:endParaRPr>
          </a:p>
        </p:txBody>
      </p:sp>
      <p:sp>
        <p:nvSpPr>
          <p:cNvPr id="109" name="Google Shape;109;p17"/>
          <p:cNvSpPr txBox="1"/>
          <p:nvPr>
            <p:ph idx="1" type="body"/>
          </p:nvPr>
        </p:nvSpPr>
        <p:spPr>
          <a:xfrm>
            <a:off x="436050" y="1446925"/>
            <a:ext cx="8337900" cy="4473000"/>
          </a:xfrm>
          <a:prstGeom prst="rect">
            <a:avLst/>
          </a:prstGeom>
          <a:noFill/>
          <a:ln>
            <a:noFill/>
          </a:ln>
        </p:spPr>
        <p:txBody>
          <a:bodyPr anchorCtr="0" anchor="t" bIns="45700" lIns="91425" spcFirstLastPara="1" rIns="91425" wrap="square" tIns="45700">
            <a:noAutofit/>
          </a:bodyPr>
          <a:lstStyle/>
          <a:p>
            <a:pPr indent="-346956" lvl="0" marL="457200" marR="0" rtl="0" algn="l">
              <a:lnSpc>
                <a:spcPct val="100000"/>
              </a:lnSpc>
              <a:spcBef>
                <a:spcPts val="750"/>
              </a:spcBef>
              <a:spcAft>
                <a:spcPts val="0"/>
              </a:spcAft>
              <a:buClr>
                <a:srgbClr val="000000"/>
              </a:buClr>
              <a:buSzPts val="1864"/>
              <a:buChar char="●"/>
            </a:pPr>
            <a:r>
              <a:rPr lang="en-US" sz="1864">
                <a:solidFill>
                  <a:srgbClr val="000000"/>
                </a:solidFill>
                <a:latin typeface="Arial"/>
                <a:ea typeface="Arial"/>
                <a:cs typeface="Arial"/>
                <a:sym typeface="Arial"/>
              </a:rPr>
              <a:t>Speech recognition - Automatically convert spoken speech into written text.</a:t>
            </a:r>
            <a:endParaRPr sz="1864">
              <a:solidFill>
                <a:srgbClr val="000000"/>
              </a:solidFill>
              <a:latin typeface="Arial"/>
              <a:ea typeface="Arial"/>
              <a:cs typeface="Arial"/>
              <a:sym typeface="Arial"/>
            </a:endParaRPr>
          </a:p>
          <a:p>
            <a:pPr indent="-346956" lvl="0" marL="457200" marR="0" rtl="0" algn="l">
              <a:lnSpc>
                <a:spcPct val="100000"/>
              </a:lnSpc>
              <a:spcBef>
                <a:spcPts val="750"/>
              </a:spcBef>
              <a:spcAft>
                <a:spcPts val="0"/>
              </a:spcAft>
              <a:buClr>
                <a:srgbClr val="000000"/>
              </a:buClr>
              <a:buSzPts val="1864"/>
              <a:buChar char="●"/>
            </a:pPr>
            <a:r>
              <a:rPr lang="en-US" sz="1864">
                <a:solidFill>
                  <a:srgbClr val="000000"/>
                </a:solidFill>
                <a:latin typeface="Arial"/>
                <a:ea typeface="Arial"/>
                <a:cs typeface="Arial"/>
                <a:sym typeface="Arial"/>
              </a:rPr>
              <a:t>Image recognition - Identify and categorize various aspects of an image.</a:t>
            </a:r>
            <a:endParaRPr sz="1864">
              <a:solidFill>
                <a:srgbClr val="000000"/>
              </a:solidFill>
              <a:latin typeface="Arial"/>
              <a:ea typeface="Arial"/>
              <a:cs typeface="Arial"/>
              <a:sym typeface="Arial"/>
            </a:endParaRPr>
          </a:p>
          <a:p>
            <a:pPr indent="-346956" lvl="0" marL="457200" marR="0" rtl="0" algn="l">
              <a:lnSpc>
                <a:spcPct val="100000"/>
              </a:lnSpc>
              <a:spcBef>
                <a:spcPts val="750"/>
              </a:spcBef>
              <a:spcAft>
                <a:spcPts val="0"/>
              </a:spcAft>
              <a:buClr>
                <a:srgbClr val="000000"/>
              </a:buClr>
              <a:buSzPts val="1864"/>
              <a:buChar char="●"/>
            </a:pPr>
            <a:r>
              <a:rPr lang="en-US" sz="1864">
                <a:solidFill>
                  <a:srgbClr val="000000"/>
                </a:solidFill>
                <a:latin typeface="Arial"/>
                <a:ea typeface="Arial"/>
                <a:cs typeface="Arial"/>
                <a:sym typeface="Arial"/>
              </a:rPr>
              <a:t>Translation - Translate written or spoken words from one language into another.</a:t>
            </a:r>
            <a:endParaRPr sz="1864">
              <a:solidFill>
                <a:srgbClr val="000000"/>
              </a:solidFill>
              <a:latin typeface="Arial"/>
              <a:ea typeface="Arial"/>
              <a:cs typeface="Arial"/>
              <a:sym typeface="Arial"/>
            </a:endParaRPr>
          </a:p>
          <a:p>
            <a:pPr indent="-346956" lvl="0" marL="457200" marR="0" rtl="0" algn="l">
              <a:lnSpc>
                <a:spcPct val="100000"/>
              </a:lnSpc>
              <a:spcBef>
                <a:spcPts val="750"/>
              </a:spcBef>
              <a:spcAft>
                <a:spcPts val="0"/>
              </a:spcAft>
              <a:buClr>
                <a:srgbClr val="000000"/>
              </a:buClr>
              <a:buSzPts val="1864"/>
              <a:buChar char="●"/>
            </a:pPr>
            <a:r>
              <a:rPr lang="en-US" sz="1864">
                <a:solidFill>
                  <a:srgbClr val="000000"/>
                </a:solidFill>
                <a:latin typeface="Arial"/>
                <a:ea typeface="Arial"/>
                <a:cs typeface="Arial"/>
                <a:sym typeface="Arial"/>
              </a:rPr>
              <a:t>Predictive modeling - Mine data to forecast specific outcomes with high degrees of granularity.</a:t>
            </a:r>
            <a:endParaRPr sz="1864">
              <a:solidFill>
                <a:srgbClr val="000000"/>
              </a:solidFill>
              <a:latin typeface="Arial"/>
              <a:ea typeface="Arial"/>
              <a:cs typeface="Arial"/>
              <a:sym typeface="Arial"/>
            </a:endParaRPr>
          </a:p>
          <a:p>
            <a:pPr indent="-346956" lvl="0" marL="457200" marR="0" rtl="0" algn="l">
              <a:lnSpc>
                <a:spcPct val="100000"/>
              </a:lnSpc>
              <a:spcBef>
                <a:spcPts val="750"/>
              </a:spcBef>
              <a:spcAft>
                <a:spcPts val="0"/>
              </a:spcAft>
              <a:buClr>
                <a:srgbClr val="000000"/>
              </a:buClr>
              <a:buSzPts val="1864"/>
              <a:buChar char="●"/>
            </a:pPr>
            <a:r>
              <a:rPr lang="en-US" sz="1864">
                <a:solidFill>
                  <a:srgbClr val="000000"/>
                </a:solidFill>
                <a:latin typeface="Arial"/>
                <a:ea typeface="Arial"/>
                <a:cs typeface="Arial"/>
                <a:sym typeface="Arial"/>
              </a:rPr>
              <a:t>Data analytics - Find patterns and relationships in data for business intelligence.</a:t>
            </a:r>
            <a:endParaRPr sz="1864">
              <a:solidFill>
                <a:srgbClr val="000000"/>
              </a:solidFill>
              <a:latin typeface="Arial"/>
              <a:ea typeface="Arial"/>
              <a:cs typeface="Arial"/>
              <a:sym typeface="Arial"/>
            </a:endParaRPr>
          </a:p>
          <a:p>
            <a:pPr indent="-346956" lvl="0" marL="457200" marR="0" rtl="0" algn="l">
              <a:lnSpc>
                <a:spcPct val="100000"/>
              </a:lnSpc>
              <a:spcBef>
                <a:spcPts val="750"/>
              </a:spcBef>
              <a:spcAft>
                <a:spcPts val="0"/>
              </a:spcAft>
              <a:buClr>
                <a:srgbClr val="000000"/>
              </a:buClr>
              <a:buSzPts val="1864"/>
              <a:buChar char="●"/>
            </a:pPr>
            <a:r>
              <a:rPr lang="en-US" sz="1864">
                <a:solidFill>
                  <a:srgbClr val="000000"/>
                </a:solidFill>
                <a:latin typeface="Arial"/>
                <a:ea typeface="Arial"/>
                <a:cs typeface="Arial"/>
                <a:sym typeface="Arial"/>
              </a:rPr>
              <a:t>Cybersecurity - Autonomously scan networks for cyber attacks and threat</a:t>
            </a:r>
            <a:endParaRPr sz="1864">
              <a:solidFill>
                <a:srgbClr val="000000"/>
              </a:solidFill>
              <a:latin typeface="Arial"/>
              <a:ea typeface="Arial"/>
              <a:cs typeface="Arial"/>
              <a:sym typeface="Arial"/>
            </a:endParaRPr>
          </a:p>
          <a:p>
            <a:pPr indent="-228600" lvl="0" marL="457200" rtl="0" algn="just">
              <a:lnSpc>
                <a:spcPct val="90000"/>
              </a:lnSpc>
              <a:spcBef>
                <a:spcPts val="750"/>
              </a:spcBef>
              <a:spcAft>
                <a:spcPts val="0"/>
              </a:spcAft>
              <a:buSzPts val="1800"/>
              <a:buNone/>
            </a:pPr>
            <a:r>
              <a:t/>
            </a:r>
            <a:endParaRPr>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8"/>
          <p:cNvSpPr txBox="1"/>
          <p:nvPr>
            <p:ph type="title"/>
          </p:nvPr>
        </p:nvSpPr>
        <p:spPr>
          <a:xfrm>
            <a:off x="628650" y="365125"/>
            <a:ext cx="7886700" cy="1325700"/>
          </a:xfrm>
          <a:prstGeom prst="rect">
            <a:avLst/>
          </a:prstGeom>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lang="en-US" sz="2600">
                <a:solidFill>
                  <a:srgbClr val="000000"/>
                </a:solidFill>
                <a:latin typeface="Arial"/>
                <a:ea typeface="Arial"/>
                <a:cs typeface="Arial"/>
                <a:sym typeface="Arial"/>
              </a:rPr>
              <a:t>Everyday examples of Artificial Intelligence</a:t>
            </a:r>
            <a:endParaRPr b="1" sz="2600">
              <a:solidFill>
                <a:srgbClr val="000000"/>
              </a:solidFill>
              <a:latin typeface="Arial"/>
              <a:ea typeface="Arial"/>
              <a:cs typeface="Arial"/>
              <a:sym typeface="Arial"/>
            </a:endParaRPr>
          </a:p>
        </p:txBody>
      </p:sp>
      <p:sp>
        <p:nvSpPr>
          <p:cNvPr id="116" name="Google Shape;116;p18"/>
          <p:cNvSpPr txBox="1"/>
          <p:nvPr>
            <p:ph idx="1" type="body"/>
          </p:nvPr>
        </p:nvSpPr>
        <p:spPr>
          <a:xfrm>
            <a:off x="628650" y="1825625"/>
            <a:ext cx="7886700" cy="4351200"/>
          </a:xfrm>
          <a:prstGeom prst="rect">
            <a:avLst/>
          </a:prstGeom>
        </p:spPr>
        <p:txBody>
          <a:bodyPr anchorCtr="0" anchor="t" bIns="45700" lIns="91425" spcFirstLastPara="1" rIns="91425" wrap="square" tIns="45700">
            <a:noAutofit/>
          </a:bodyPr>
          <a:lstStyle/>
          <a:p>
            <a:pPr indent="-342900" lvl="0" marL="457200" rtl="0" algn="l">
              <a:spcBef>
                <a:spcPts val="750"/>
              </a:spcBef>
              <a:spcAft>
                <a:spcPts val="0"/>
              </a:spcAft>
              <a:buSzPts val="1800"/>
              <a:buChar char="●"/>
            </a:pPr>
            <a:r>
              <a:rPr lang="en-US"/>
              <a:t>Many games you play utilize AI to play against you, or to operate the NPCs</a:t>
            </a:r>
            <a:endParaRPr/>
          </a:p>
          <a:p>
            <a:pPr indent="-342900" lvl="0" marL="457200" rtl="0" algn="l">
              <a:spcBef>
                <a:spcPts val="0"/>
              </a:spcBef>
              <a:spcAft>
                <a:spcPts val="0"/>
              </a:spcAft>
              <a:buSzPts val="1800"/>
              <a:buChar char="●"/>
            </a:pPr>
            <a:r>
              <a:rPr lang="en-US"/>
              <a:t>Self driving cars </a:t>
            </a:r>
            <a:endParaRPr/>
          </a:p>
          <a:p>
            <a:pPr indent="-342900" lvl="0" marL="457200" rtl="0" algn="l">
              <a:spcBef>
                <a:spcPts val="0"/>
              </a:spcBef>
              <a:spcAft>
                <a:spcPts val="0"/>
              </a:spcAft>
              <a:buSzPts val="1800"/>
              <a:buChar char="●"/>
            </a:pPr>
            <a:r>
              <a:rPr lang="en-US"/>
              <a:t>Pattern </a:t>
            </a:r>
            <a:r>
              <a:rPr lang="en-US"/>
              <a:t>recognition</a:t>
            </a:r>
            <a:endParaRPr/>
          </a:p>
          <a:p>
            <a:pPr indent="-342900" lvl="1" marL="914400" rtl="0" algn="l">
              <a:spcBef>
                <a:spcPts val="0"/>
              </a:spcBef>
              <a:spcAft>
                <a:spcPts val="0"/>
              </a:spcAft>
              <a:buSzPts val="1800"/>
              <a:buChar char="○"/>
            </a:pPr>
            <a:r>
              <a:rPr lang="en-US"/>
              <a:t>Cameras being able to tell it’s a person, or package, or car</a:t>
            </a:r>
            <a:endParaRPr/>
          </a:p>
          <a:p>
            <a:pPr indent="-342900" lvl="1" marL="914400" rtl="0" algn="l">
              <a:spcBef>
                <a:spcPts val="0"/>
              </a:spcBef>
              <a:spcAft>
                <a:spcPts val="0"/>
              </a:spcAft>
              <a:buSzPts val="1800"/>
              <a:buChar char="○"/>
            </a:pPr>
            <a:r>
              <a:rPr lang="en-US"/>
              <a:t>Medical diagnosis </a:t>
            </a:r>
            <a:endParaRPr/>
          </a:p>
          <a:p>
            <a:pPr indent="-342900" lvl="0" marL="457200" rtl="0" algn="l">
              <a:spcBef>
                <a:spcPts val="0"/>
              </a:spcBef>
              <a:spcAft>
                <a:spcPts val="0"/>
              </a:spcAft>
              <a:buSzPts val="1800"/>
              <a:buChar char="●"/>
            </a:pPr>
            <a:r>
              <a:rPr lang="en-US"/>
              <a:t>GPT (Generative Pre-trained Transformer) models are everywhere currently</a:t>
            </a:r>
            <a:endParaRPr/>
          </a:p>
          <a:p>
            <a:pPr indent="-342900" lvl="1" marL="914400" rtl="0" algn="l">
              <a:spcBef>
                <a:spcPts val="0"/>
              </a:spcBef>
              <a:spcAft>
                <a:spcPts val="0"/>
              </a:spcAft>
              <a:buSzPts val="1800"/>
              <a:buChar char="○"/>
            </a:pPr>
            <a:r>
              <a:rPr lang="en-US"/>
              <a:t>Help you write papers, slide presentations, compose emails etc</a:t>
            </a:r>
            <a:endParaRPr/>
          </a:p>
          <a:p>
            <a:pPr indent="-342900" lvl="1" marL="914400" rtl="0" algn="l">
              <a:spcBef>
                <a:spcPts val="0"/>
              </a:spcBef>
              <a:spcAft>
                <a:spcPts val="0"/>
              </a:spcAft>
              <a:buSzPts val="1800"/>
              <a:buChar char="○"/>
            </a:pPr>
            <a:r>
              <a:rPr lang="en-US"/>
              <a:t>Can generate images, video, sound</a:t>
            </a:r>
            <a:endParaRPr/>
          </a:p>
          <a:p>
            <a:pPr indent="-342900" lvl="1" marL="914400" rtl="0" algn="l">
              <a:spcBef>
                <a:spcPts val="0"/>
              </a:spcBef>
              <a:spcAft>
                <a:spcPts val="0"/>
              </a:spcAft>
              <a:buSzPts val="1800"/>
              <a:buChar char="○"/>
            </a:pPr>
            <a:r>
              <a:rPr lang="en-US"/>
              <a:t>Can write computer software.</a:t>
            </a:r>
            <a:endParaRPr/>
          </a:p>
          <a:p>
            <a:pPr indent="-342900" lvl="1" marL="914400" rtl="0" algn="l">
              <a:spcBef>
                <a:spcPts val="0"/>
              </a:spcBef>
              <a:spcAft>
                <a:spcPts val="0"/>
              </a:spcAft>
              <a:buSzPts val="1800"/>
              <a:buChar char="○"/>
            </a:pPr>
            <a:r>
              <a:rPr lang="en-US"/>
              <a:t>Can summarize web searches and present a short summary.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9"/>
          <p:cNvSpPr txBox="1"/>
          <p:nvPr>
            <p:ph type="title"/>
          </p:nvPr>
        </p:nvSpPr>
        <p:spPr>
          <a:xfrm>
            <a:off x="628650" y="365125"/>
            <a:ext cx="7886700" cy="1325700"/>
          </a:xfrm>
          <a:prstGeom prst="rect">
            <a:avLst/>
          </a:prstGeom>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lang="en-US" sz="2600">
                <a:solidFill>
                  <a:srgbClr val="000000"/>
                </a:solidFill>
                <a:latin typeface="Arial"/>
                <a:ea typeface="Arial"/>
                <a:cs typeface="Arial"/>
                <a:sym typeface="Arial"/>
              </a:rPr>
              <a:t>Current focus</a:t>
            </a:r>
            <a:endParaRPr b="1" sz="2600">
              <a:solidFill>
                <a:srgbClr val="000000"/>
              </a:solidFill>
              <a:latin typeface="Arial"/>
              <a:ea typeface="Arial"/>
              <a:cs typeface="Arial"/>
              <a:sym typeface="Arial"/>
            </a:endParaRPr>
          </a:p>
        </p:txBody>
      </p:sp>
      <p:sp>
        <p:nvSpPr>
          <p:cNvPr id="123" name="Google Shape;123;p19"/>
          <p:cNvSpPr txBox="1"/>
          <p:nvPr>
            <p:ph idx="1" type="body"/>
          </p:nvPr>
        </p:nvSpPr>
        <p:spPr>
          <a:xfrm>
            <a:off x="628650" y="1825625"/>
            <a:ext cx="7886700" cy="4351200"/>
          </a:xfrm>
          <a:prstGeom prst="rect">
            <a:avLst/>
          </a:prstGeom>
        </p:spPr>
        <p:txBody>
          <a:bodyPr anchorCtr="0" anchor="t" bIns="45700" lIns="91425" spcFirstLastPara="1" rIns="91425" wrap="square" tIns="45700">
            <a:noAutofit/>
          </a:bodyPr>
          <a:lstStyle/>
          <a:p>
            <a:pPr indent="-342900" lvl="0" marL="457200" rtl="0" algn="l">
              <a:spcBef>
                <a:spcPts val="750"/>
              </a:spcBef>
              <a:spcAft>
                <a:spcPts val="0"/>
              </a:spcAft>
              <a:buSzPts val="1800"/>
              <a:buChar char="●"/>
            </a:pPr>
            <a:r>
              <a:rPr lang="en-US"/>
              <a:t>Today the part of AI getting the most press is called GPT (</a:t>
            </a:r>
            <a:r>
              <a:rPr lang="en-US"/>
              <a:t>Generative Pre-trained Transformer)</a:t>
            </a:r>
            <a:r>
              <a:rPr lang="en-US"/>
              <a:t> or LLM (Large Language Models)</a:t>
            </a:r>
            <a:endParaRPr/>
          </a:p>
          <a:p>
            <a:pPr indent="-342900" lvl="1" marL="914400" rtl="0" algn="l">
              <a:spcBef>
                <a:spcPts val="0"/>
              </a:spcBef>
              <a:spcAft>
                <a:spcPts val="0"/>
              </a:spcAft>
              <a:buSzPts val="1800"/>
              <a:buChar char="○"/>
            </a:pPr>
            <a:r>
              <a:rPr lang="en-US"/>
              <a:t>These tools are newish, and allow you to “chat” with an AI in a natural way</a:t>
            </a:r>
            <a:endParaRPr/>
          </a:p>
          <a:p>
            <a:pPr indent="-342900" lvl="1" marL="914400" rtl="0" algn="l">
              <a:spcBef>
                <a:spcPts val="0"/>
              </a:spcBef>
              <a:spcAft>
                <a:spcPts val="0"/>
              </a:spcAft>
              <a:buSzPts val="1800"/>
              <a:buChar char="○"/>
            </a:pPr>
            <a:r>
              <a:rPr lang="en-US"/>
              <a:t>They are not the only use of AI</a:t>
            </a:r>
            <a:endParaRPr/>
          </a:p>
          <a:p>
            <a:pPr indent="-342900" lvl="0" marL="457200" rtl="0" algn="l">
              <a:spcBef>
                <a:spcPts val="0"/>
              </a:spcBef>
              <a:spcAft>
                <a:spcPts val="0"/>
              </a:spcAft>
              <a:buSzPts val="1800"/>
              <a:buChar char="●"/>
            </a:pPr>
            <a:r>
              <a:rPr lang="en-US"/>
              <a:t>AI has been around a long time.  </a:t>
            </a:r>
            <a:endParaRPr/>
          </a:p>
          <a:p>
            <a:pPr indent="-342900" lvl="1" marL="914400" rtl="0" algn="l">
              <a:spcBef>
                <a:spcPts val="0"/>
              </a:spcBef>
              <a:spcAft>
                <a:spcPts val="0"/>
              </a:spcAft>
              <a:buSzPts val="1800"/>
              <a:buChar char="○"/>
            </a:pPr>
            <a:r>
              <a:rPr lang="en-US"/>
              <a:t>Deep Blue beat the reigning world champion Garry Kasporov in May 1997.</a:t>
            </a:r>
            <a:endParaRPr/>
          </a:p>
          <a:p>
            <a:pPr indent="-342900" lvl="1" marL="914400" rtl="0" algn="l">
              <a:spcBef>
                <a:spcPts val="0"/>
              </a:spcBef>
              <a:spcAft>
                <a:spcPts val="0"/>
              </a:spcAft>
              <a:buSzPts val="1800"/>
              <a:buChar char="○"/>
            </a:pPr>
            <a:r>
              <a:rPr lang="en-US"/>
              <a:t>In Feb 2011 an AI called Watson won the tv show Jeopardy! beating champions Ken Jennings and Brad Rutter.</a:t>
            </a:r>
            <a:endParaRPr/>
          </a:p>
          <a:p>
            <a:pPr indent="-342900" lvl="0" marL="457200" rtl="0" algn="l">
              <a:spcBef>
                <a:spcPts val="0"/>
              </a:spcBef>
              <a:spcAft>
                <a:spcPts val="0"/>
              </a:spcAft>
              <a:buSzPts val="1800"/>
              <a:buChar char="●"/>
            </a:pPr>
            <a:r>
              <a:rPr lang="en-US"/>
              <a:t>While the underlying idea is the same, the way they are trained, and how they are used varies wildly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pic>
        <p:nvPicPr>
          <p:cNvPr id="128" name="Google Shape;128;p20"/>
          <p:cNvPicPr preferRelativeResize="0"/>
          <p:nvPr/>
        </p:nvPicPr>
        <p:blipFill rotWithShape="1">
          <a:blip r:embed="rId3">
            <a:alphaModFix/>
          </a:blip>
          <a:srcRect b="100" l="0" r="0" t="90"/>
          <a:stretch/>
        </p:blipFill>
        <p:spPr>
          <a:xfrm>
            <a:off x="0" y="0"/>
            <a:ext cx="9144000" cy="6858000"/>
          </a:xfrm>
          <a:prstGeom prst="rect">
            <a:avLst/>
          </a:prstGeom>
          <a:noFill/>
          <a:ln>
            <a:noFill/>
          </a:ln>
        </p:spPr>
      </p:pic>
      <p:grpSp>
        <p:nvGrpSpPr>
          <p:cNvPr id="129" name="Google Shape;129;p20"/>
          <p:cNvGrpSpPr/>
          <p:nvPr/>
        </p:nvGrpSpPr>
        <p:grpSpPr>
          <a:xfrm>
            <a:off x="369875" y="508933"/>
            <a:ext cx="8418300" cy="1397165"/>
            <a:chOff x="0" y="0"/>
            <a:chExt cx="8418300" cy="1047900"/>
          </a:xfrm>
        </p:grpSpPr>
        <p:sp>
          <p:nvSpPr>
            <p:cNvPr id="130" name="Google Shape;130;p20"/>
            <p:cNvSpPr/>
            <p:nvPr/>
          </p:nvSpPr>
          <p:spPr>
            <a:xfrm>
              <a:off x="0" y="0"/>
              <a:ext cx="8418300" cy="10479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1" name="Google Shape;131;p20"/>
            <p:cNvSpPr txBox="1"/>
            <p:nvPr/>
          </p:nvSpPr>
          <p:spPr>
            <a:xfrm>
              <a:off x="0" y="0"/>
              <a:ext cx="8418300" cy="1047900"/>
            </a:xfrm>
            <a:prstGeom prst="rect">
              <a:avLst/>
            </a:prstGeom>
            <a:solidFill>
              <a:srgbClr val="000000">
                <a:alpha val="0"/>
              </a:srgbClr>
            </a:solidFill>
            <a:ln>
              <a:noFill/>
            </a:ln>
          </p:spPr>
          <p:txBody>
            <a:bodyPr anchorCtr="0" anchor="ctr" bIns="45700" lIns="91400" spcFirstLastPara="1" rIns="91400" wrap="square" tIns="45700">
              <a:noAutofit/>
            </a:bodyPr>
            <a:lstStyle/>
            <a:p>
              <a:pPr indent="0" lvl="0" marL="0" rtl="0" algn="l">
                <a:spcBef>
                  <a:spcPts val="0"/>
                </a:spcBef>
                <a:spcAft>
                  <a:spcPts val="0"/>
                </a:spcAft>
                <a:buNone/>
              </a:pPr>
              <a:r>
                <a:rPr b="1" i="0" lang="en-US" sz="2600" u="none" strike="noStrike">
                  <a:solidFill>
                    <a:srgbClr val="000000"/>
                  </a:solidFill>
                  <a:latin typeface="Arial"/>
                  <a:ea typeface="Arial"/>
                  <a:cs typeface="Arial"/>
                  <a:sym typeface="Arial"/>
                </a:rPr>
                <a:t>Large Language Models (LLMs)</a:t>
              </a:r>
              <a:endParaRPr b="1" i="0" sz="2600" u="none" strike="noStrike">
                <a:solidFill>
                  <a:srgbClr val="000000"/>
                </a:solidFill>
                <a:latin typeface="Arial"/>
                <a:ea typeface="Arial"/>
                <a:cs typeface="Arial"/>
                <a:sym typeface="Arial"/>
              </a:endParaRPr>
            </a:p>
          </p:txBody>
        </p:sp>
      </p:grpSp>
      <p:grpSp>
        <p:nvGrpSpPr>
          <p:cNvPr id="132" name="Google Shape;132;p20"/>
          <p:cNvGrpSpPr/>
          <p:nvPr/>
        </p:nvGrpSpPr>
        <p:grpSpPr>
          <a:xfrm>
            <a:off x="369875" y="2032000"/>
            <a:ext cx="8358000" cy="4317892"/>
            <a:chOff x="0" y="0"/>
            <a:chExt cx="8358000" cy="3238500"/>
          </a:xfrm>
        </p:grpSpPr>
        <p:sp>
          <p:nvSpPr>
            <p:cNvPr id="133" name="Google Shape;133;p20"/>
            <p:cNvSpPr/>
            <p:nvPr/>
          </p:nvSpPr>
          <p:spPr>
            <a:xfrm>
              <a:off x="0" y="0"/>
              <a:ext cx="6477000" cy="3238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4" name="Google Shape;134;p20"/>
            <p:cNvSpPr txBox="1"/>
            <p:nvPr/>
          </p:nvSpPr>
          <p:spPr>
            <a:xfrm>
              <a:off x="0" y="0"/>
              <a:ext cx="8358000" cy="3238500"/>
            </a:xfrm>
            <a:prstGeom prst="rect">
              <a:avLst/>
            </a:prstGeom>
            <a:solidFill>
              <a:srgbClr val="000000">
                <a:alpha val="0"/>
              </a:srgbClr>
            </a:solidFill>
            <a:ln>
              <a:noFill/>
            </a:ln>
          </p:spPr>
          <p:txBody>
            <a:bodyPr anchorCtr="0" anchor="t" bIns="45700" lIns="91400" spcFirstLastPara="1" rIns="91400" wrap="square" tIns="45700">
              <a:noAutofit/>
            </a:bodyPr>
            <a:lstStyle/>
            <a:p>
              <a:pPr indent="-347885" lvl="0" marL="457200" rtl="0" algn="l">
                <a:spcBef>
                  <a:spcPts val="750"/>
                </a:spcBef>
                <a:spcAft>
                  <a:spcPts val="0"/>
                </a:spcAft>
                <a:buClr>
                  <a:srgbClr val="000000"/>
                </a:buClr>
                <a:buSzPts val="1879"/>
                <a:buFont typeface="Arial"/>
                <a:buChar char="●"/>
              </a:pPr>
              <a:r>
                <a:rPr b="0" i="0" lang="en-US" sz="1879" u="none" strike="noStrike">
                  <a:solidFill>
                    <a:srgbClr val="000000"/>
                  </a:solidFill>
                  <a:latin typeface="Arial"/>
                  <a:ea typeface="Arial"/>
                  <a:cs typeface="Arial"/>
                  <a:sym typeface="Arial"/>
                </a:rPr>
                <a:t>Advanced Prediction: Large Language Models (LLMs), like ChatGPT, are essentially advanced text predictors.</a:t>
              </a:r>
              <a:endParaRPr b="0" i="0" sz="1879" u="none" strike="noStrike">
                <a:solidFill>
                  <a:srgbClr val="000000"/>
                </a:solidFill>
                <a:latin typeface="Arial"/>
                <a:ea typeface="Arial"/>
                <a:cs typeface="Arial"/>
                <a:sym typeface="Arial"/>
              </a:endParaRPr>
            </a:p>
            <a:p>
              <a:pPr indent="-347885" lvl="0" marL="457200" rtl="0" algn="l">
                <a:spcBef>
                  <a:spcPts val="750"/>
                </a:spcBef>
                <a:spcAft>
                  <a:spcPts val="0"/>
                </a:spcAft>
                <a:buClr>
                  <a:srgbClr val="000000"/>
                </a:buClr>
                <a:buSzPts val="1879"/>
                <a:buFont typeface="Arial"/>
                <a:buChar char="●"/>
              </a:pPr>
              <a:r>
                <a:rPr b="0" i="0" lang="en-US" sz="1879" u="none" strike="noStrike">
                  <a:solidFill>
                    <a:srgbClr val="000000"/>
                  </a:solidFill>
                  <a:latin typeface="Arial"/>
                  <a:ea typeface="Arial"/>
                  <a:cs typeface="Arial"/>
                  <a:sym typeface="Arial"/>
                </a:rPr>
                <a:t>The Technology: They are built on underlying technology called the "Transformer."</a:t>
              </a:r>
              <a:endParaRPr b="0" i="0" sz="1879" u="none" strike="noStrike">
                <a:solidFill>
                  <a:srgbClr val="000000"/>
                </a:solidFill>
                <a:latin typeface="Arial"/>
                <a:ea typeface="Arial"/>
                <a:cs typeface="Arial"/>
                <a:sym typeface="Arial"/>
              </a:endParaRPr>
            </a:p>
            <a:p>
              <a:pPr indent="-347885" lvl="1" marL="914400" rtl="0" algn="l">
                <a:spcBef>
                  <a:spcPts val="375"/>
                </a:spcBef>
                <a:spcAft>
                  <a:spcPts val="0"/>
                </a:spcAft>
                <a:buClr>
                  <a:srgbClr val="000000"/>
                </a:buClr>
                <a:buSzPts val="1879"/>
                <a:buFont typeface="Arial"/>
                <a:buChar char="○"/>
              </a:pPr>
              <a:r>
                <a:rPr lang="en-US" sz="1734"/>
                <a:t>A transformer changes the input query to an output statement.</a:t>
              </a:r>
              <a:endParaRPr sz="1734"/>
            </a:p>
            <a:p>
              <a:pPr indent="-338709" lvl="1" marL="914400" rtl="0" algn="l">
                <a:spcBef>
                  <a:spcPts val="375"/>
                </a:spcBef>
                <a:spcAft>
                  <a:spcPts val="0"/>
                </a:spcAft>
                <a:buClr>
                  <a:srgbClr val="000000"/>
                </a:buClr>
                <a:buSzPts val="1734"/>
                <a:buFont typeface="Arial"/>
                <a:buChar char="○"/>
              </a:pPr>
              <a:r>
                <a:rPr lang="en-US" sz="1734"/>
                <a:t>It’s processing all the tokens in the sentence in parallel, and remembering the context between the words.</a:t>
              </a:r>
              <a:endParaRPr sz="1734"/>
            </a:p>
            <a:p>
              <a:pPr indent="0" lvl="0" marL="0" rtl="0" algn="l">
                <a:spcBef>
                  <a:spcPts val="375"/>
                </a:spcBef>
                <a:spcAft>
                  <a:spcPts val="0"/>
                </a:spcAft>
                <a:buNone/>
              </a:pPr>
              <a:r>
                <a:t/>
              </a:r>
              <a:endParaRPr sz="1734"/>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1"/>
          <p:cNvSpPr txBox="1"/>
          <p:nvPr>
            <p:ph type="title"/>
          </p:nvPr>
        </p:nvSpPr>
        <p:spPr>
          <a:xfrm>
            <a:off x="628650" y="365125"/>
            <a:ext cx="7886700" cy="1325700"/>
          </a:xfrm>
          <a:prstGeom prst="rect">
            <a:avLst/>
          </a:prstGeom>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lang="en-US" sz="2600">
                <a:solidFill>
                  <a:srgbClr val="000000"/>
                </a:solidFill>
                <a:latin typeface="Arial"/>
                <a:ea typeface="Arial"/>
                <a:cs typeface="Arial"/>
                <a:sym typeface="Arial"/>
              </a:rPr>
              <a:t>Training</a:t>
            </a:r>
            <a:endParaRPr b="1" sz="2600">
              <a:solidFill>
                <a:srgbClr val="000000"/>
              </a:solidFill>
              <a:latin typeface="Arial"/>
              <a:ea typeface="Arial"/>
              <a:cs typeface="Arial"/>
              <a:sym typeface="Arial"/>
            </a:endParaRPr>
          </a:p>
        </p:txBody>
      </p:sp>
      <p:sp>
        <p:nvSpPr>
          <p:cNvPr id="141" name="Google Shape;141;p21"/>
          <p:cNvSpPr txBox="1"/>
          <p:nvPr>
            <p:ph idx="1" type="body"/>
          </p:nvPr>
        </p:nvSpPr>
        <p:spPr>
          <a:xfrm>
            <a:off x="628650" y="1825625"/>
            <a:ext cx="7886700" cy="4351200"/>
          </a:xfrm>
          <a:prstGeom prst="rect">
            <a:avLst/>
          </a:prstGeom>
        </p:spPr>
        <p:txBody>
          <a:bodyPr anchorCtr="0" anchor="t" bIns="45700" lIns="91425" spcFirstLastPara="1" rIns="91425" wrap="square" tIns="45700">
            <a:noAutofit/>
          </a:bodyPr>
          <a:lstStyle/>
          <a:p>
            <a:pPr indent="-342900" lvl="0" marL="457200" rtl="0" algn="l">
              <a:spcBef>
                <a:spcPts val="750"/>
              </a:spcBef>
              <a:spcAft>
                <a:spcPts val="0"/>
              </a:spcAft>
              <a:buSzPts val="1800"/>
              <a:buChar char="●"/>
            </a:pPr>
            <a:r>
              <a:rPr lang="en-US"/>
              <a:t>All AIs need to be trained on example data.</a:t>
            </a:r>
            <a:endParaRPr/>
          </a:p>
          <a:p>
            <a:pPr indent="-342900" lvl="0" marL="457200" rtl="0" algn="l">
              <a:spcBef>
                <a:spcPts val="0"/>
              </a:spcBef>
              <a:spcAft>
                <a:spcPts val="0"/>
              </a:spcAft>
              <a:buSzPts val="1800"/>
              <a:buChar char="●"/>
            </a:pPr>
            <a:r>
              <a:rPr lang="en-US"/>
              <a:t>Large Language Models (LLMs) are trained on a LOT of text.</a:t>
            </a:r>
            <a:endParaRPr/>
          </a:p>
          <a:p>
            <a:pPr indent="-342900" lvl="1" marL="914400" rtl="0" algn="l">
              <a:spcBef>
                <a:spcPts val="0"/>
              </a:spcBef>
              <a:spcAft>
                <a:spcPts val="0"/>
              </a:spcAft>
              <a:buSzPts val="1800"/>
              <a:buChar char="○"/>
            </a:pPr>
            <a:r>
              <a:rPr lang="en-US"/>
              <a:t>All books they can scan</a:t>
            </a:r>
            <a:endParaRPr/>
          </a:p>
          <a:p>
            <a:pPr indent="-342900" lvl="1" marL="914400" rtl="0" algn="l">
              <a:spcBef>
                <a:spcPts val="0"/>
              </a:spcBef>
              <a:spcAft>
                <a:spcPts val="0"/>
              </a:spcAft>
              <a:buSzPts val="1800"/>
              <a:buChar char="○"/>
            </a:pPr>
            <a:r>
              <a:rPr lang="en-US"/>
              <a:t>All internet text they can access</a:t>
            </a:r>
            <a:endParaRPr/>
          </a:p>
          <a:p>
            <a:pPr indent="-342900" lvl="1" marL="914400" rtl="0" algn="l">
              <a:spcBef>
                <a:spcPts val="0"/>
              </a:spcBef>
              <a:spcAft>
                <a:spcPts val="0"/>
              </a:spcAft>
              <a:buSzPts val="1800"/>
              <a:buChar char="○"/>
            </a:pPr>
            <a:r>
              <a:rPr lang="en-US"/>
              <a:t>All word docs/pdfs they can access</a:t>
            </a:r>
            <a:endParaRPr/>
          </a:p>
          <a:p>
            <a:pPr indent="-342900" lvl="0" marL="457200" rtl="0" algn="l">
              <a:spcBef>
                <a:spcPts val="0"/>
              </a:spcBef>
              <a:spcAft>
                <a:spcPts val="0"/>
              </a:spcAft>
              <a:buSzPts val="1800"/>
              <a:buChar char="●"/>
            </a:pPr>
            <a:r>
              <a:rPr lang="en-US"/>
              <a:t>There are copyright issues we should talk about there, but we’ll get to that later.</a:t>
            </a:r>
            <a:endParaRPr/>
          </a:p>
          <a:p>
            <a:pPr indent="-342900" lvl="0" marL="457200" rtl="0" algn="l">
              <a:spcBef>
                <a:spcPts val="0"/>
              </a:spcBef>
              <a:spcAft>
                <a:spcPts val="0"/>
              </a:spcAft>
              <a:buSzPts val="1800"/>
              <a:buChar char="●"/>
            </a:pPr>
            <a:r>
              <a:rPr lang="en-US"/>
              <a:t>Other models are trained on sound, images, videos, or human behavior.</a:t>
            </a:r>
            <a:endParaRPr/>
          </a:p>
          <a:p>
            <a:pPr indent="-342900" lvl="1" marL="914400" rtl="0" algn="l">
              <a:spcBef>
                <a:spcPts val="0"/>
              </a:spcBef>
              <a:spcAft>
                <a:spcPts val="0"/>
              </a:spcAft>
              <a:buSzPts val="1800"/>
              <a:buChar char="○"/>
            </a:pPr>
            <a:r>
              <a:rPr lang="en-US"/>
              <a:t>For example, self driving cars are trained by </a:t>
            </a:r>
            <a:r>
              <a:rPr lang="en-US"/>
              <a:t>observing</a:t>
            </a:r>
            <a:r>
              <a:rPr lang="en-US"/>
              <a:t> humans driving for millions of miles.</a:t>
            </a:r>
            <a:endParaRPr/>
          </a:p>
          <a:p>
            <a:pPr indent="-342900" lvl="1" marL="914400" rtl="0" algn="l">
              <a:spcBef>
                <a:spcPts val="0"/>
              </a:spcBef>
              <a:spcAft>
                <a:spcPts val="0"/>
              </a:spcAft>
              <a:buSzPts val="1800"/>
              <a:buChar char="○"/>
            </a:pPr>
            <a:r>
              <a:rPr lang="en-US"/>
              <a:t>Medical diagnosis tools are trained on millions of scans and what the Drs eventually </a:t>
            </a:r>
            <a:r>
              <a:rPr lang="en-US"/>
              <a:t>diagnosed</a:t>
            </a:r>
            <a:r>
              <a:rPr lang="en-US"/>
              <a:t> the patient with.</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2"/>
          <p:cNvSpPr txBox="1"/>
          <p:nvPr>
            <p:ph type="title"/>
          </p:nvPr>
        </p:nvSpPr>
        <p:spPr>
          <a:xfrm>
            <a:off x="628650" y="525763"/>
            <a:ext cx="7886700" cy="13255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b="1" lang="en-US" sz="2600">
                <a:solidFill>
                  <a:srgbClr val="000000"/>
                </a:solidFill>
                <a:latin typeface="Arial"/>
                <a:ea typeface="Arial"/>
                <a:cs typeface="Arial"/>
                <a:sym typeface="Arial"/>
              </a:rPr>
              <a:t>Artificial Intelligence Training Models</a:t>
            </a:r>
            <a:br>
              <a:rPr b="1" lang="en-US" sz="2600">
                <a:solidFill>
                  <a:srgbClr val="000000"/>
                </a:solidFill>
                <a:latin typeface="Arial"/>
                <a:ea typeface="Arial"/>
                <a:cs typeface="Arial"/>
                <a:sym typeface="Arial"/>
              </a:rPr>
            </a:br>
            <a:endParaRPr b="1" sz="2600">
              <a:solidFill>
                <a:srgbClr val="000000"/>
              </a:solidFill>
              <a:latin typeface="Arial"/>
              <a:ea typeface="Arial"/>
              <a:cs typeface="Arial"/>
              <a:sym typeface="Arial"/>
            </a:endParaRPr>
          </a:p>
        </p:txBody>
      </p:sp>
      <p:sp>
        <p:nvSpPr>
          <p:cNvPr id="147" name="Google Shape;147;p22"/>
          <p:cNvSpPr txBox="1"/>
          <p:nvPr>
            <p:ph idx="1" type="body"/>
          </p:nvPr>
        </p:nvSpPr>
        <p:spPr>
          <a:xfrm>
            <a:off x="628650" y="1405495"/>
            <a:ext cx="7886700" cy="4351339"/>
          </a:xfrm>
          <a:prstGeom prst="rect">
            <a:avLst/>
          </a:prstGeom>
          <a:noFill/>
          <a:ln>
            <a:noFill/>
          </a:ln>
        </p:spPr>
        <p:txBody>
          <a:bodyPr anchorCtr="0" anchor="t" bIns="45700" lIns="91425" spcFirstLastPara="1" rIns="91425" wrap="square" tIns="45700">
            <a:noAutofit/>
          </a:bodyPr>
          <a:lstStyle/>
          <a:p>
            <a:pPr indent="-317500" lvl="0" marL="457200" rtl="0" algn="just">
              <a:lnSpc>
                <a:spcPct val="90000"/>
              </a:lnSpc>
              <a:spcBef>
                <a:spcPts val="1200"/>
              </a:spcBef>
              <a:spcAft>
                <a:spcPts val="0"/>
              </a:spcAft>
              <a:buSzPts val="1400"/>
              <a:buChar char="•"/>
            </a:pPr>
            <a:r>
              <a:rPr b="1" i="0" lang="en-US" sz="1700" u="none" strike="noStrike">
                <a:solidFill>
                  <a:schemeClr val="dk1"/>
                </a:solidFill>
                <a:latin typeface="Arial"/>
                <a:ea typeface="Arial"/>
                <a:cs typeface="Arial"/>
                <a:sym typeface="Arial"/>
              </a:rPr>
              <a:t>Supervised learning </a:t>
            </a:r>
            <a:r>
              <a:rPr i="0" lang="en-US" sz="1700" u="none" strike="noStrike">
                <a:solidFill>
                  <a:schemeClr val="dk1"/>
                </a:solidFill>
                <a:latin typeface="Arial"/>
                <a:ea typeface="Arial"/>
                <a:cs typeface="Arial"/>
                <a:sym typeface="Arial"/>
              </a:rPr>
              <a:t>is a machine learning model that maps a specific input to an output using labeled training data (structured data). In simple terms, to train the algorithm to recognize pictures of cats, feed it pictures labeled as cats.</a:t>
            </a:r>
            <a:endParaRPr sz="1700">
              <a:latin typeface="Arial"/>
              <a:ea typeface="Arial"/>
              <a:cs typeface="Arial"/>
              <a:sym typeface="Arial"/>
            </a:endParaRPr>
          </a:p>
          <a:p>
            <a:pPr indent="-317500" lvl="0" marL="457200" rtl="0" algn="just">
              <a:lnSpc>
                <a:spcPct val="90000"/>
              </a:lnSpc>
              <a:spcBef>
                <a:spcPts val="1200"/>
              </a:spcBef>
              <a:spcAft>
                <a:spcPts val="0"/>
              </a:spcAft>
              <a:buSzPts val="1400"/>
              <a:buChar char="•"/>
            </a:pPr>
            <a:r>
              <a:rPr b="1" i="0" lang="en-US" sz="1700" u="none" strike="noStrike">
                <a:solidFill>
                  <a:schemeClr val="dk1"/>
                </a:solidFill>
                <a:latin typeface="Arial"/>
                <a:ea typeface="Arial"/>
                <a:cs typeface="Arial"/>
                <a:sym typeface="Arial"/>
              </a:rPr>
              <a:t>Unsupervised learning</a:t>
            </a:r>
            <a:r>
              <a:rPr i="0" lang="en-US" sz="1700" u="none" strike="noStrike">
                <a:solidFill>
                  <a:schemeClr val="dk1"/>
                </a:solidFill>
                <a:latin typeface="Arial"/>
                <a:ea typeface="Arial"/>
                <a:cs typeface="Arial"/>
                <a:sym typeface="Arial"/>
              </a:rPr>
              <a:t> is a machine learning model that learns patterns based on unlabeled data (unstructured data). Unlike supervised learning, the end result is not known ahead of time. Rather, the algorithm learns from the data, categorizing it into groups based on attributes. For instance, unsupervised learning is good at pattern matching and descriptive modeling. </a:t>
            </a:r>
            <a:endParaRPr i="0" sz="1700" u="none" strike="noStrike">
              <a:solidFill>
                <a:schemeClr val="dk1"/>
              </a:solidFill>
              <a:latin typeface="Arial"/>
              <a:ea typeface="Arial"/>
              <a:cs typeface="Arial"/>
              <a:sym typeface="Arial"/>
            </a:endParaRPr>
          </a:p>
          <a:p>
            <a:pPr indent="-317500" lvl="0" marL="457200" rtl="0" algn="just">
              <a:spcBef>
                <a:spcPts val="750"/>
              </a:spcBef>
              <a:spcAft>
                <a:spcPts val="0"/>
              </a:spcAft>
              <a:buSzPts val="1400"/>
              <a:buChar char="•"/>
            </a:pPr>
            <a:r>
              <a:rPr b="1" lang="en-US" sz="1700">
                <a:latin typeface="Arial"/>
                <a:ea typeface="Arial"/>
                <a:cs typeface="Arial"/>
                <a:sym typeface="Arial"/>
              </a:rPr>
              <a:t>Reinforcement learning</a:t>
            </a:r>
            <a:r>
              <a:rPr lang="en-US" sz="1700">
                <a:latin typeface="Arial"/>
                <a:ea typeface="Arial"/>
                <a:cs typeface="Arial"/>
                <a:sym typeface="Arial"/>
              </a:rPr>
              <a:t> is a machine learning model that can be broadly described as “learn by doing.” An “agent” learns to perform a defined task by trial and error (a feedback loop) until its performance is within a desirable range. The agent receives positive reinforcement when it performs the task well and negative reinforcement when it performs poorly. An example of reinforcement learning would be teaching a robotic hand to pick up a ball. </a:t>
            </a:r>
            <a:endParaRPr sz="1700">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3"/>
          <p:cNvSpPr txBox="1"/>
          <p:nvPr>
            <p:ph type="title"/>
          </p:nvPr>
        </p:nvSpPr>
        <p:spPr>
          <a:xfrm>
            <a:off x="628650" y="365125"/>
            <a:ext cx="7886700" cy="1325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US" sz="2600">
                <a:solidFill>
                  <a:srgbClr val="000000"/>
                </a:solidFill>
                <a:latin typeface="Arial"/>
                <a:ea typeface="Arial"/>
                <a:cs typeface="Arial"/>
                <a:sym typeface="Arial"/>
              </a:rPr>
              <a:t>Training is expensive</a:t>
            </a:r>
            <a:r>
              <a:rPr lang="en-US"/>
              <a:t>	</a:t>
            </a:r>
            <a:endParaRPr/>
          </a:p>
        </p:txBody>
      </p:sp>
      <p:sp>
        <p:nvSpPr>
          <p:cNvPr id="154" name="Google Shape;154;p23"/>
          <p:cNvSpPr txBox="1"/>
          <p:nvPr>
            <p:ph idx="1" type="body"/>
          </p:nvPr>
        </p:nvSpPr>
        <p:spPr>
          <a:xfrm>
            <a:off x="628650" y="1825625"/>
            <a:ext cx="7886700" cy="4351200"/>
          </a:xfrm>
          <a:prstGeom prst="rect">
            <a:avLst/>
          </a:prstGeom>
        </p:spPr>
        <p:txBody>
          <a:bodyPr anchorCtr="0" anchor="t" bIns="45700" lIns="91425" spcFirstLastPara="1" rIns="91425" wrap="square" tIns="45700">
            <a:noAutofit/>
          </a:bodyPr>
          <a:lstStyle/>
          <a:p>
            <a:pPr indent="-342900" lvl="0" marL="457200" rtl="0" algn="l">
              <a:spcBef>
                <a:spcPts val="750"/>
              </a:spcBef>
              <a:spcAft>
                <a:spcPts val="0"/>
              </a:spcAft>
              <a:buSzPts val="1800"/>
              <a:buChar char="●"/>
            </a:pPr>
            <a:r>
              <a:rPr lang="en-US"/>
              <a:t>The </a:t>
            </a:r>
            <a:r>
              <a:rPr lang="en-US"/>
              <a:t>internet</a:t>
            </a:r>
            <a:r>
              <a:rPr lang="en-US"/>
              <a:t> is easy to get the text from, that’s what it’s designed for.</a:t>
            </a:r>
            <a:endParaRPr/>
          </a:p>
          <a:p>
            <a:pPr indent="-342900" lvl="0" marL="457200" rtl="0" algn="l">
              <a:spcBef>
                <a:spcPts val="0"/>
              </a:spcBef>
              <a:spcAft>
                <a:spcPts val="0"/>
              </a:spcAft>
              <a:buSzPts val="1800"/>
              <a:buChar char="●"/>
            </a:pPr>
            <a:r>
              <a:rPr lang="en-US"/>
              <a:t>Physical books are harder, you have to scan each page.  Sometimes that process destroys the book.</a:t>
            </a:r>
            <a:endParaRPr/>
          </a:p>
          <a:p>
            <a:pPr indent="-342900" lvl="0" marL="457200" rtl="0" algn="l">
              <a:spcBef>
                <a:spcPts val="0"/>
              </a:spcBef>
              <a:spcAft>
                <a:spcPts val="0"/>
              </a:spcAft>
              <a:buSzPts val="1800"/>
              <a:buChar char="●"/>
            </a:pPr>
            <a:r>
              <a:rPr lang="en-US"/>
              <a:t>Once you have the </a:t>
            </a:r>
            <a:r>
              <a:rPr lang="en-US"/>
              <a:t>data digitized, you have to understand what it is.  </a:t>
            </a:r>
            <a:endParaRPr/>
          </a:p>
          <a:p>
            <a:pPr indent="-342900" lvl="1" marL="914400" rtl="0" algn="l">
              <a:spcBef>
                <a:spcPts val="0"/>
              </a:spcBef>
              <a:spcAft>
                <a:spcPts val="0"/>
              </a:spcAft>
              <a:buSzPts val="1800"/>
              <a:buChar char="○"/>
            </a:pPr>
            <a:r>
              <a:rPr lang="en-US"/>
              <a:t>This process is called labeling</a:t>
            </a:r>
            <a:endParaRPr/>
          </a:p>
          <a:p>
            <a:pPr indent="-342900" lvl="1" marL="914400" rtl="0" algn="l">
              <a:spcBef>
                <a:spcPts val="0"/>
              </a:spcBef>
              <a:spcAft>
                <a:spcPts val="0"/>
              </a:spcAft>
              <a:buSzPts val="1800"/>
              <a:buChar char="○"/>
            </a:pPr>
            <a:r>
              <a:rPr lang="en-US"/>
              <a:t>For example, you’ve probably received captcha challenges to prove you are human.  You are being used to label objects for an AI</a:t>
            </a:r>
            <a:endParaRPr/>
          </a:p>
          <a:p>
            <a:pPr indent="-342900" lvl="2" marL="1371600" rtl="0" algn="l">
              <a:spcBef>
                <a:spcPts val="0"/>
              </a:spcBef>
              <a:spcAft>
                <a:spcPts val="0"/>
              </a:spcAft>
              <a:buSzPts val="1800"/>
              <a:buChar char="■"/>
            </a:pPr>
            <a:r>
              <a:rPr lang="en-US"/>
              <a:t>“Choose all images with traffic lights”</a:t>
            </a:r>
            <a:endParaRPr/>
          </a:p>
          <a:p>
            <a:pPr indent="-342900" lvl="1" marL="914400" rtl="0" algn="l">
              <a:spcBef>
                <a:spcPts val="0"/>
              </a:spcBef>
              <a:spcAft>
                <a:spcPts val="0"/>
              </a:spcAft>
              <a:buSzPts val="1800"/>
              <a:buChar char="○"/>
            </a:pPr>
            <a:r>
              <a:rPr lang="en-US"/>
              <a:t>This part is critical, slow and expensive.  It usually requires a human.</a:t>
            </a:r>
            <a:endParaRPr/>
          </a:p>
          <a:p>
            <a:pPr indent="0" lvl="0" marL="0" rtl="0" algn="l">
              <a:spcBef>
                <a:spcPts val="75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4"/>
          <p:cNvSpPr txBox="1"/>
          <p:nvPr>
            <p:ph type="title"/>
          </p:nvPr>
        </p:nvSpPr>
        <p:spPr>
          <a:xfrm>
            <a:off x="628650" y="365125"/>
            <a:ext cx="7886700" cy="1325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US" sz="2600">
                <a:solidFill>
                  <a:srgbClr val="000000"/>
                </a:solidFill>
                <a:latin typeface="Arial"/>
                <a:ea typeface="Arial"/>
                <a:cs typeface="Arial"/>
                <a:sym typeface="Arial"/>
              </a:rPr>
              <a:t>Training and tokenization</a:t>
            </a:r>
            <a:endParaRPr b="1" sz="2600">
              <a:solidFill>
                <a:srgbClr val="000000"/>
              </a:solidFill>
              <a:latin typeface="Arial"/>
              <a:ea typeface="Arial"/>
              <a:cs typeface="Arial"/>
              <a:sym typeface="Arial"/>
            </a:endParaRPr>
          </a:p>
        </p:txBody>
      </p:sp>
      <p:sp>
        <p:nvSpPr>
          <p:cNvPr id="161" name="Google Shape;161;p24"/>
          <p:cNvSpPr txBox="1"/>
          <p:nvPr>
            <p:ph idx="1" type="body"/>
          </p:nvPr>
        </p:nvSpPr>
        <p:spPr>
          <a:xfrm>
            <a:off x="628650" y="1825625"/>
            <a:ext cx="7886700" cy="4351200"/>
          </a:xfrm>
          <a:prstGeom prst="rect">
            <a:avLst/>
          </a:prstGeom>
        </p:spPr>
        <p:txBody>
          <a:bodyPr anchorCtr="0" anchor="t" bIns="45700" lIns="91425" spcFirstLastPara="1" rIns="91425" wrap="square" tIns="45700">
            <a:noAutofit/>
          </a:bodyPr>
          <a:lstStyle/>
          <a:p>
            <a:pPr indent="-342900" lvl="0" marL="457200" rtl="0" algn="l">
              <a:spcBef>
                <a:spcPts val="750"/>
              </a:spcBef>
              <a:spcAft>
                <a:spcPts val="0"/>
              </a:spcAft>
              <a:buSzPts val="1800"/>
              <a:buChar char="●"/>
            </a:pPr>
            <a:r>
              <a:rPr lang="en-US"/>
              <a:t>An AI prompt is broken down into tokens.  These are typically short words of around 4 characters.  </a:t>
            </a:r>
            <a:endParaRPr/>
          </a:p>
          <a:p>
            <a:pPr indent="-342900" lvl="0" marL="457200" rtl="0" algn="l">
              <a:spcBef>
                <a:spcPts val="0"/>
              </a:spcBef>
              <a:spcAft>
                <a:spcPts val="0"/>
              </a:spcAft>
              <a:buSzPts val="1800"/>
              <a:buChar char="●"/>
            </a:pPr>
            <a:r>
              <a:rPr lang="en-US"/>
              <a:t>As the AI is being trained, it takes every word, and looks at how it relates it is to other words.</a:t>
            </a:r>
            <a:endParaRPr/>
          </a:p>
          <a:p>
            <a:pPr indent="-342900" lvl="1" marL="914400" rtl="0" algn="l">
              <a:spcBef>
                <a:spcPts val="0"/>
              </a:spcBef>
              <a:spcAft>
                <a:spcPts val="0"/>
              </a:spcAft>
              <a:buSzPts val="1800"/>
              <a:buChar char="○"/>
            </a:pPr>
            <a:r>
              <a:rPr lang="en-US"/>
              <a:t>Generally it’s trying to understand the relationships between words.</a:t>
            </a:r>
            <a:endParaRPr/>
          </a:p>
          <a:p>
            <a:pPr indent="-342900" lvl="1" marL="914400" rtl="0" algn="l">
              <a:spcBef>
                <a:spcPts val="0"/>
              </a:spcBef>
              <a:spcAft>
                <a:spcPts val="0"/>
              </a:spcAft>
              <a:buSzPts val="1800"/>
              <a:buChar char="○"/>
            </a:pPr>
            <a:r>
              <a:rPr lang="en-US"/>
              <a:t>Let’s imagine it is training on “The old man and the sea”</a:t>
            </a:r>
            <a:endParaRPr/>
          </a:p>
          <a:p>
            <a:pPr indent="-342900" lvl="1" marL="914400" rtl="0" algn="l">
              <a:spcBef>
                <a:spcPts val="0"/>
              </a:spcBef>
              <a:spcAft>
                <a:spcPts val="0"/>
              </a:spcAft>
              <a:buSzPts val="1800"/>
              <a:buChar char="○"/>
            </a:pPr>
            <a:r>
              <a:rPr lang="en-US"/>
              <a:t>It’ll create a token for “The”, “old”, “man” “and” “the” “sea”.  Straight away it notices that “the” is in there twice.</a:t>
            </a:r>
            <a:endParaRPr/>
          </a:p>
          <a:p>
            <a:pPr indent="-342900" lvl="1" marL="914400" rtl="0" algn="l">
              <a:spcBef>
                <a:spcPts val="0"/>
              </a:spcBef>
              <a:spcAft>
                <a:spcPts val="0"/>
              </a:spcAft>
              <a:buSzPts val="1800"/>
              <a:buChar char="○"/>
            </a:pPr>
            <a:r>
              <a:rPr lang="en-US"/>
              <a:t>It’ll assign each “token” a number.  </a:t>
            </a:r>
            <a:endParaRPr/>
          </a:p>
          <a:p>
            <a:pPr indent="-342900" lvl="1" marL="914400" rtl="0" algn="l">
              <a:spcBef>
                <a:spcPts val="0"/>
              </a:spcBef>
              <a:spcAft>
                <a:spcPts val="0"/>
              </a:spcAft>
              <a:buSzPts val="1800"/>
              <a:buChar char="○"/>
            </a:pPr>
            <a:r>
              <a:rPr lang="en-US"/>
              <a:t>It notices that “old” and “man” are next to each other, and seem to be related.  </a:t>
            </a:r>
            <a:endParaRPr/>
          </a:p>
          <a:p>
            <a:pPr indent="-342900" lvl="1" marL="914400" rtl="0" algn="l">
              <a:spcBef>
                <a:spcPts val="0"/>
              </a:spcBef>
              <a:spcAft>
                <a:spcPts val="0"/>
              </a:spcAft>
              <a:buSzPts val="1800"/>
              <a:buChar char="○"/>
            </a:pPr>
            <a:r>
              <a:rPr lang="en-US"/>
              <a:t>Later when it sees “there was an old woman who lived in a shoe” it’ll realize that old can be put on front of man, or woman, or person, or folk.  </a:t>
            </a:r>
            <a:endParaRPr/>
          </a:p>
          <a:p>
            <a:pPr indent="-342900" lvl="0" marL="457200" rtl="0" algn="l">
              <a:spcBef>
                <a:spcPts val="0"/>
              </a:spcBef>
              <a:spcAft>
                <a:spcPts val="0"/>
              </a:spcAft>
              <a:buSzPts val="1800"/>
              <a:buChar char="●"/>
            </a:pPr>
            <a:r>
              <a:rPr lang="en-US"/>
              <a:t>It’ll create relationships like this: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5"/>
          <p:cNvSpPr txBox="1"/>
          <p:nvPr>
            <p:ph type="title"/>
          </p:nvPr>
        </p:nvSpPr>
        <p:spPr>
          <a:xfrm>
            <a:off x="628650" y="365125"/>
            <a:ext cx="7886700" cy="1325700"/>
          </a:xfrm>
          <a:prstGeom prst="rect">
            <a:avLst/>
          </a:prstGeom>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b="1" lang="en-US" sz="2600">
                <a:solidFill>
                  <a:srgbClr val="000000"/>
                </a:solidFill>
                <a:latin typeface="Arial"/>
                <a:ea typeface="Arial"/>
                <a:cs typeface="Arial"/>
                <a:sym typeface="Arial"/>
              </a:rPr>
              <a:t>Relationship</a:t>
            </a:r>
            <a:r>
              <a:rPr b="1" lang="en-US" sz="2600">
                <a:solidFill>
                  <a:srgbClr val="000000"/>
                </a:solidFill>
                <a:latin typeface="Arial"/>
                <a:ea typeface="Arial"/>
                <a:cs typeface="Arial"/>
                <a:sym typeface="Arial"/>
              </a:rPr>
              <a:t> Map</a:t>
            </a:r>
            <a:endParaRPr b="1" sz="2600">
              <a:solidFill>
                <a:srgbClr val="000000"/>
              </a:solidFill>
              <a:latin typeface="Arial"/>
              <a:ea typeface="Arial"/>
              <a:cs typeface="Arial"/>
              <a:sym typeface="Arial"/>
            </a:endParaRPr>
          </a:p>
        </p:txBody>
      </p:sp>
      <p:sp>
        <p:nvSpPr>
          <p:cNvPr id="168" name="Google Shape;168;p25"/>
          <p:cNvSpPr/>
          <p:nvPr/>
        </p:nvSpPr>
        <p:spPr>
          <a:xfrm>
            <a:off x="1090150" y="2609750"/>
            <a:ext cx="753300" cy="7068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69" name="Google Shape;169;p25"/>
          <p:cNvSpPr/>
          <p:nvPr/>
        </p:nvSpPr>
        <p:spPr>
          <a:xfrm>
            <a:off x="4815225" y="2609750"/>
            <a:ext cx="753300" cy="7068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70" name="Google Shape;170;p25"/>
          <p:cNvSpPr/>
          <p:nvPr/>
        </p:nvSpPr>
        <p:spPr>
          <a:xfrm>
            <a:off x="4975500" y="3754450"/>
            <a:ext cx="753300" cy="7068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71" name="Google Shape;171;p25"/>
          <p:cNvSpPr/>
          <p:nvPr/>
        </p:nvSpPr>
        <p:spPr>
          <a:xfrm>
            <a:off x="1143200" y="4026825"/>
            <a:ext cx="753300" cy="7068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72" name="Google Shape;172;p25"/>
          <p:cNvSpPr/>
          <p:nvPr/>
        </p:nvSpPr>
        <p:spPr>
          <a:xfrm>
            <a:off x="4920350" y="4854925"/>
            <a:ext cx="753300" cy="7068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73" name="Google Shape;173;p25"/>
          <p:cNvSpPr txBox="1"/>
          <p:nvPr/>
        </p:nvSpPr>
        <p:spPr>
          <a:xfrm>
            <a:off x="1143200" y="2672150"/>
            <a:ext cx="7533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500">
                <a:solidFill>
                  <a:schemeClr val="dk1"/>
                </a:solidFill>
                <a:latin typeface="Calibri"/>
                <a:ea typeface="Calibri"/>
                <a:cs typeface="Calibri"/>
                <a:sym typeface="Calibri"/>
              </a:rPr>
              <a:t>Old</a:t>
            </a:r>
            <a:endParaRPr sz="1500">
              <a:solidFill>
                <a:schemeClr val="dk1"/>
              </a:solidFill>
              <a:latin typeface="Calibri"/>
              <a:ea typeface="Calibri"/>
              <a:cs typeface="Calibri"/>
              <a:sym typeface="Calibri"/>
            </a:endParaRPr>
          </a:p>
        </p:txBody>
      </p:sp>
      <p:sp>
        <p:nvSpPr>
          <p:cNvPr id="174" name="Google Shape;174;p25"/>
          <p:cNvSpPr txBox="1"/>
          <p:nvPr/>
        </p:nvSpPr>
        <p:spPr>
          <a:xfrm>
            <a:off x="1175750" y="4161375"/>
            <a:ext cx="688200" cy="70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500">
                <a:solidFill>
                  <a:schemeClr val="dk1"/>
                </a:solidFill>
                <a:latin typeface="Calibri"/>
                <a:ea typeface="Calibri"/>
                <a:cs typeface="Calibri"/>
                <a:sym typeface="Calibri"/>
              </a:rPr>
              <a:t>Young</a:t>
            </a:r>
            <a:endParaRPr sz="1300">
              <a:solidFill>
                <a:schemeClr val="dk1"/>
              </a:solidFill>
              <a:latin typeface="Calibri"/>
              <a:ea typeface="Calibri"/>
              <a:cs typeface="Calibri"/>
              <a:sym typeface="Calibri"/>
            </a:endParaRPr>
          </a:p>
        </p:txBody>
      </p:sp>
      <p:sp>
        <p:nvSpPr>
          <p:cNvPr id="175" name="Google Shape;175;p25"/>
          <p:cNvSpPr txBox="1"/>
          <p:nvPr/>
        </p:nvSpPr>
        <p:spPr>
          <a:xfrm>
            <a:off x="4848300" y="2790350"/>
            <a:ext cx="688200" cy="30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500">
                <a:solidFill>
                  <a:schemeClr val="dk1"/>
                </a:solidFill>
                <a:latin typeface="Calibri"/>
                <a:ea typeface="Calibri"/>
                <a:cs typeface="Calibri"/>
                <a:sym typeface="Calibri"/>
              </a:rPr>
              <a:t>Man</a:t>
            </a:r>
            <a:endParaRPr sz="1500">
              <a:solidFill>
                <a:schemeClr val="dk1"/>
              </a:solidFill>
              <a:latin typeface="Calibri"/>
              <a:ea typeface="Calibri"/>
              <a:cs typeface="Calibri"/>
              <a:sym typeface="Calibri"/>
            </a:endParaRPr>
          </a:p>
        </p:txBody>
      </p:sp>
      <p:sp>
        <p:nvSpPr>
          <p:cNvPr id="176" name="Google Shape;176;p25"/>
          <p:cNvSpPr txBox="1"/>
          <p:nvPr/>
        </p:nvSpPr>
        <p:spPr>
          <a:xfrm>
            <a:off x="4944575" y="3896300"/>
            <a:ext cx="909300" cy="41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500">
                <a:solidFill>
                  <a:schemeClr val="dk1"/>
                </a:solidFill>
                <a:latin typeface="Calibri"/>
                <a:ea typeface="Calibri"/>
                <a:cs typeface="Calibri"/>
                <a:sym typeface="Calibri"/>
              </a:rPr>
              <a:t>Woman</a:t>
            </a:r>
            <a:endParaRPr sz="1500">
              <a:solidFill>
                <a:schemeClr val="dk1"/>
              </a:solidFill>
              <a:latin typeface="Calibri"/>
              <a:ea typeface="Calibri"/>
              <a:cs typeface="Calibri"/>
              <a:sym typeface="Calibri"/>
            </a:endParaRPr>
          </a:p>
        </p:txBody>
      </p:sp>
      <p:sp>
        <p:nvSpPr>
          <p:cNvPr id="177" name="Google Shape;177;p25"/>
          <p:cNvSpPr txBox="1"/>
          <p:nvPr/>
        </p:nvSpPr>
        <p:spPr>
          <a:xfrm>
            <a:off x="4922375" y="5014050"/>
            <a:ext cx="953700" cy="30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500">
                <a:solidFill>
                  <a:schemeClr val="dk1"/>
                </a:solidFill>
                <a:latin typeface="Calibri"/>
                <a:ea typeface="Calibri"/>
                <a:cs typeface="Calibri"/>
                <a:sym typeface="Calibri"/>
              </a:rPr>
              <a:t>Person</a:t>
            </a:r>
            <a:endParaRPr sz="1500">
              <a:solidFill>
                <a:schemeClr val="dk1"/>
              </a:solidFill>
              <a:latin typeface="Calibri"/>
              <a:ea typeface="Calibri"/>
              <a:cs typeface="Calibri"/>
              <a:sym typeface="Calibri"/>
            </a:endParaRPr>
          </a:p>
        </p:txBody>
      </p:sp>
      <p:cxnSp>
        <p:nvCxnSpPr>
          <p:cNvPr id="178" name="Google Shape;178;p25"/>
          <p:cNvCxnSpPr>
            <a:stCxn id="173" idx="3"/>
            <a:endCxn id="175" idx="1"/>
          </p:cNvCxnSpPr>
          <p:nvPr/>
        </p:nvCxnSpPr>
        <p:spPr>
          <a:xfrm>
            <a:off x="1896500" y="2879900"/>
            <a:ext cx="2951700" cy="62100"/>
          </a:xfrm>
          <a:prstGeom prst="straightConnector1">
            <a:avLst/>
          </a:prstGeom>
          <a:noFill/>
          <a:ln cap="flat" cmpd="sng" w="9525">
            <a:solidFill>
              <a:schemeClr val="dk2"/>
            </a:solidFill>
            <a:prstDash val="solid"/>
            <a:round/>
            <a:headEnd len="med" w="med" type="none"/>
            <a:tailEnd len="med" w="med" type="triangle"/>
          </a:ln>
        </p:spPr>
      </p:cxnSp>
      <p:cxnSp>
        <p:nvCxnSpPr>
          <p:cNvPr id="179" name="Google Shape;179;p25"/>
          <p:cNvCxnSpPr/>
          <p:nvPr/>
        </p:nvCxnSpPr>
        <p:spPr>
          <a:xfrm>
            <a:off x="1876075" y="2916800"/>
            <a:ext cx="3048000" cy="1224300"/>
          </a:xfrm>
          <a:prstGeom prst="straightConnector1">
            <a:avLst/>
          </a:prstGeom>
          <a:noFill/>
          <a:ln cap="flat" cmpd="sng" w="9525">
            <a:solidFill>
              <a:schemeClr val="dk2"/>
            </a:solidFill>
            <a:prstDash val="solid"/>
            <a:round/>
            <a:headEnd len="med" w="med" type="none"/>
            <a:tailEnd len="med" w="med" type="triangle"/>
          </a:ln>
        </p:spPr>
      </p:cxnSp>
      <p:cxnSp>
        <p:nvCxnSpPr>
          <p:cNvPr id="180" name="Google Shape;180;p25"/>
          <p:cNvCxnSpPr/>
          <p:nvPr/>
        </p:nvCxnSpPr>
        <p:spPr>
          <a:xfrm>
            <a:off x="1876000" y="2916950"/>
            <a:ext cx="3025800" cy="2285700"/>
          </a:xfrm>
          <a:prstGeom prst="straightConnector1">
            <a:avLst/>
          </a:prstGeom>
          <a:noFill/>
          <a:ln cap="flat" cmpd="sng" w="9525">
            <a:solidFill>
              <a:schemeClr val="dk2"/>
            </a:solidFill>
            <a:prstDash val="solid"/>
            <a:round/>
            <a:headEnd len="med" w="med" type="none"/>
            <a:tailEnd len="med" w="med" type="triangle"/>
          </a:ln>
        </p:spPr>
      </p:cxnSp>
      <p:cxnSp>
        <p:nvCxnSpPr>
          <p:cNvPr id="181" name="Google Shape;181;p25"/>
          <p:cNvCxnSpPr>
            <a:stCxn id="174" idx="3"/>
            <a:endCxn id="175" idx="1"/>
          </p:cNvCxnSpPr>
          <p:nvPr/>
        </p:nvCxnSpPr>
        <p:spPr>
          <a:xfrm flipH="1" rot="10800000">
            <a:off x="1863950" y="2941875"/>
            <a:ext cx="2984400" cy="1572900"/>
          </a:xfrm>
          <a:prstGeom prst="straightConnector1">
            <a:avLst/>
          </a:prstGeom>
          <a:noFill/>
          <a:ln cap="flat" cmpd="sng" w="9525">
            <a:solidFill>
              <a:schemeClr val="dk2"/>
            </a:solidFill>
            <a:prstDash val="solid"/>
            <a:round/>
            <a:headEnd len="med" w="med" type="none"/>
            <a:tailEnd len="med" w="med" type="triangle"/>
          </a:ln>
        </p:spPr>
      </p:cxnSp>
      <p:cxnSp>
        <p:nvCxnSpPr>
          <p:cNvPr id="182" name="Google Shape;182;p25"/>
          <p:cNvCxnSpPr>
            <a:endCxn id="176" idx="1"/>
          </p:cNvCxnSpPr>
          <p:nvPr/>
        </p:nvCxnSpPr>
        <p:spPr>
          <a:xfrm flipH="1" rot="10800000">
            <a:off x="1863875" y="4104050"/>
            <a:ext cx="3080700" cy="410700"/>
          </a:xfrm>
          <a:prstGeom prst="straightConnector1">
            <a:avLst/>
          </a:prstGeom>
          <a:noFill/>
          <a:ln cap="flat" cmpd="sng" w="9525">
            <a:solidFill>
              <a:schemeClr val="dk2"/>
            </a:solidFill>
            <a:prstDash val="solid"/>
            <a:round/>
            <a:headEnd len="med" w="med" type="none"/>
            <a:tailEnd len="med" w="med" type="triangle"/>
          </a:ln>
        </p:spPr>
      </p:cxnSp>
      <p:cxnSp>
        <p:nvCxnSpPr>
          <p:cNvPr id="183" name="Google Shape;183;p25"/>
          <p:cNvCxnSpPr>
            <a:stCxn id="174" idx="3"/>
            <a:endCxn id="177" idx="1"/>
          </p:cNvCxnSpPr>
          <p:nvPr/>
        </p:nvCxnSpPr>
        <p:spPr>
          <a:xfrm>
            <a:off x="1863950" y="4514775"/>
            <a:ext cx="3058500" cy="6507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6"/>
          <p:cNvSpPr txBox="1"/>
          <p:nvPr>
            <p:ph type="title"/>
          </p:nvPr>
        </p:nvSpPr>
        <p:spPr>
          <a:xfrm>
            <a:off x="628650" y="365125"/>
            <a:ext cx="7886700" cy="1325700"/>
          </a:xfrm>
          <a:prstGeom prst="rect">
            <a:avLst/>
          </a:prstGeom>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b="1" lang="en-US" sz="2600">
                <a:solidFill>
                  <a:srgbClr val="000000"/>
                </a:solidFill>
                <a:latin typeface="Arial"/>
                <a:ea typeface="Arial"/>
                <a:cs typeface="Arial"/>
                <a:sym typeface="Arial"/>
              </a:rPr>
              <a:t>Map used to predict next word</a:t>
            </a:r>
            <a:endParaRPr b="1" sz="2600">
              <a:solidFill>
                <a:srgbClr val="000000"/>
              </a:solidFill>
              <a:latin typeface="Arial"/>
              <a:ea typeface="Arial"/>
              <a:cs typeface="Arial"/>
              <a:sym typeface="Arial"/>
            </a:endParaRPr>
          </a:p>
        </p:txBody>
      </p:sp>
      <p:sp>
        <p:nvSpPr>
          <p:cNvPr id="190" name="Google Shape;190;p26"/>
          <p:cNvSpPr txBox="1"/>
          <p:nvPr>
            <p:ph idx="1" type="body"/>
          </p:nvPr>
        </p:nvSpPr>
        <p:spPr>
          <a:xfrm>
            <a:off x="628650" y="1825625"/>
            <a:ext cx="7886700" cy="4351200"/>
          </a:xfrm>
          <a:prstGeom prst="rect">
            <a:avLst/>
          </a:prstGeom>
        </p:spPr>
        <p:txBody>
          <a:bodyPr anchorCtr="0" anchor="t" bIns="45700" lIns="91425" spcFirstLastPara="1" rIns="91425" wrap="square" tIns="45700">
            <a:noAutofit/>
          </a:bodyPr>
          <a:lstStyle/>
          <a:p>
            <a:pPr indent="-342900" lvl="0" marL="457200" rtl="0" algn="l">
              <a:spcBef>
                <a:spcPts val="750"/>
              </a:spcBef>
              <a:spcAft>
                <a:spcPts val="0"/>
              </a:spcAft>
              <a:buSzPts val="1800"/>
              <a:buChar char="●"/>
            </a:pPr>
            <a:r>
              <a:rPr lang="en-US"/>
              <a:t>Once you have read billions of lines of text.  The map from the previous slide will contain most words in the language you are training on, and you’ll know which words are often related to each </a:t>
            </a:r>
            <a:r>
              <a:rPr lang="en-US"/>
              <a:t>other</a:t>
            </a:r>
            <a:r>
              <a:rPr lang="en-US"/>
              <a:t>.</a:t>
            </a:r>
            <a:endParaRPr/>
          </a:p>
          <a:p>
            <a:pPr indent="-342900" lvl="1" marL="914400" rtl="0" algn="l">
              <a:spcBef>
                <a:spcPts val="0"/>
              </a:spcBef>
              <a:spcAft>
                <a:spcPts val="0"/>
              </a:spcAft>
              <a:buSzPts val="1800"/>
              <a:buChar char="○"/>
            </a:pPr>
            <a:r>
              <a:rPr lang="en-US"/>
              <a:t>The more often you see a word pair, the stronger you make the relationship between those 2 words in the map</a:t>
            </a:r>
            <a:endParaRPr/>
          </a:p>
          <a:p>
            <a:pPr indent="-342900" lvl="0" marL="457200" rtl="0" algn="l">
              <a:spcBef>
                <a:spcPts val="0"/>
              </a:spcBef>
              <a:spcAft>
                <a:spcPts val="0"/>
              </a:spcAft>
              <a:buSzPts val="1800"/>
              <a:buChar char="●"/>
            </a:pPr>
            <a:r>
              <a:rPr lang="en-US"/>
              <a:t>Now we ask the AI who is the president of KSU?</a:t>
            </a:r>
            <a:endParaRPr/>
          </a:p>
          <a:p>
            <a:pPr indent="-342900" lvl="1" marL="914400" rtl="0" algn="l">
              <a:spcBef>
                <a:spcPts val="0"/>
              </a:spcBef>
              <a:spcAft>
                <a:spcPts val="0"/>
              </a:spcAft>
              <a:buSzPts val="1800"/>
              <a:buChar char="○"/>
            </a:pPr>
            <a:r>
              <a:rPr lang="en-US"/>
              <a:t>It would look for words related to president</a:t>
            </a:r>
            <a:endParaRPr/>
          </a:p>
          <a:p>
            <a:pPr indent="-342900" lvl="1" marL="914400" rtl="0" algn="l">
              <a:spcBef>
                <a:spcPts val="0"/>
              </a:spcBef>
              <a:spcAft>
                <a:spcPts val="0"/>
              </a:spcAft>
              <a:buSzPts val="1800"/>
              <a:buChar char="○"/>
            </a:pPr>
            <a:r>
              <a:rPr lang="en-US"/>
              <a:t>It would look for words related to KSU</a:t>
            </a:r>
            <a:endParaRPr/>
          </a:p>
          <a:p>
            <a:pPr indent="-342900" lvl="1" marL="914400" rtl="0" algn="l">
              <a:spcBef>
                <a:spcPts val="0"/>
              </a:spcBef>
              <a:spcAft>
                <a:spcPts val="0"/>
              </a:spcAft>
              <a:buSzPts val="1800"/>
              <a:buChar char="○"/>
            </a:pPr>
            <a:r>
              <a:rPr lang="en-US"/>
              <a:t>The intersection of those 2 is possibly the right answer.</a:t>
            </a:r>
            <a:endParaRPr/>
          </a:p>
          <a:p>
            <a:pPr indent="-342900" lvl="0" marL="457200" rtl="0" algn="l">
              <a:spcBef>
                <a:spcPts val="0"/>
              </a:spcBef>
              <a:spcAft>
                <a:spcPts val="0"/>
              </a:spcAft>
              <a:buSzPts val="1800"/>
              <a:buChar char="●"/>
            </a:pPr>
            <a:r>
              <a:rPr lang="en-US"/>
              <a:t>It’s actually doing this on all the words in the </a:t>
            </a:r>
            <a:r>
              <a:rPr lang="en-US"/>
              <a:t>sentence</a:t>
            </a:r>
            <a:r>
              <a:rPr lang="en-US"/>
              <a:t> </a:t>
            </a:r>
            <a:r>
              <a:rPr lang="en-US"/>
              <a:t>simultaneously, this is a simplification of the process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7"/>
          <p:cNvSpPr txBox="1"/>
          <p:nvPr>
            <p:ph type="title"/>
          </p:nvPr>
        </p:nvSpPr>
        <p:spPr>
          <a:xfrm>
            <a:off x="628650" y="365125"/>
            <a:ext cx="7886700" cy="1325700"/>
          </a:xfrm>
          <a:prstGeom prst="rect">
            <a:avLst/>
          </a:prstGeom>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b="1" lang="en-US" sz="2600">
                <a:solidFill>
                  <a:srgbClr val="000000"/>
                </a:solidFill>
                <a:latin typeface="Arial"/>
                <a:ea typeface="Arial"/>
                <a:cs typeface="Arial"/>
                <a:sym typeface="Arial"/>
              </a:rPr>
              <a:t>Important</a:t>
            </a:r>
            <a:r>
              <a:rPr b="1" lang="en-US" sz="2600">
                <a:solidFill>
                  <a:srgbClr val="000000"/>
                </a:solidFill>
                <a:latin typeface="Arial"/>
                <a:ea typeface="Arial"/>
                <a:cs typeface="Arial"/>
                <a:sym typeface="Arial"/>
              </a:rPr>
              <a:t> thing to note</a:t>
            </a:r>
            <a:endParaRPr b="1" sz="2600">
              <a:solidFill>
                <a:srgbClr val="000000"/>
              </a:solidFill>
              <a:latin typeface="Arial"/>
              <a:ea typeface="Arial"/>
              <a:cs typeface="Arial"/>
              <a:sym typeface="Arial"/>
            </a:endParaRPr>
          </a:p>
        </p:txBody>
      </p:sp>
      <p:sp>
        <p:nvSpPr>
          <p:cNvPr id="197" name="Google Shape;197;p27"/>
          <p:cNvSpPr txBox="1"/>
          <p:nvPr>
            <p:ph idx="1" type="body"/>
          </p:nvPr>
        </p:nvSpPr>
        <p:spPr>
          <a:xfrm>
            <a:off x="628650" y="1825625"/>
            <a:ext cx="7886700" cy="4351200"/>
          </a:xfrm>
          <a:prstGeom prst="rect">
            <a:avLst/>
          </a:prstGeom>
        </p:spPr>
        <p:txBody>
          <a:bodyPr anchorCtr="0" anchor="t" bIns="45700" lIns="91425" spcFirstLastPara="1" rIns="91425" wrap="square" tIns="45700">
            <a:noAutofit/>
          </a:bodyPr>
          <a:lstStyle/>
          <a:p>
            <a:pPr indent="-342900" lvl="0" marL="457200" rtl="0" algn="l">
              <a:spcBef>
                <a:spcPts val="750"/>
              </a:spcBef>
              <a:spcAft>
                <a:spcPts val="0"/>
              </a:spcAft>
              <a:buSzPts val="1800"/>
              <a:buChar char="●"/>
            </a:pPr>
            <a:r>
              <a:rPr lang="en-US"/>
              <a:t>The AI doesn’t understand what any of the words “mean”.  It just knows the word is related other words in the map.  </a:t>
            </a:r>
            <a:endParaRPr/>
          </a:p>
          <a:p>
            <a:pPr indent="-342900" lvl="1" marL="914400" rtl="0" algn="l">
              <a:spcBef>
                <a:spcPts val="0"/>
              </a:spcBef>
              <a:spcAft>
                <a:spcPts val="0"/>
              </a:spcAft>
              <a:buSzPts val="1800"/>
              <a:buChar char="○"/>
            </a:pPr>
            <a:r>
              <a:rPr lang="en-US"/>
              <a:t>But it has no idea what a president is, or what KSU is.</a:t>
            </a:r>
            <a:endParaRPr/>
          </a:p>
          <a:p>
            <a:pPr indent="-342900" lvl="0" marL="457200" rtl="0" algn="l">
              <a:spcBef>
                <a:spcPts val="0"/>
              </a:spcBef>
              <a:spcAft>
                <a:spcPts val="0"/>
              </a:spcAft>
              <a:buSzPts val="1800"/>
              <a:buChar char="●"/>
            </a:pPr>
            <a:r>
              <a:rPr lang="en-US"/>
              <a:t>This is critical to understand.</a:t>
            </a:r>
            <a:endParaRPr/>
          </a:p>
          <a:p>
            <a:pPr indent="-342900" lvl="0" marL="457200" rtl="0" algn="l">
              <a:spcBef>
                <a:spcPts val="0"/>
              </a:spcBef>
              <a:spcAft>
                <a:spcPts val="0"/>
              </a:spcAft>
              <a:buSzPts val="1800"/>
              <a:buChar char="●"/>
            </a:pPr>
            <a:r>
              <a:rPr lang="en-US"/>
              <a:t>The output of LLMs looks magical, it looks like it understands you, but it really doesn’t.</a:t>
            </a:r>
            <a:endParaRPr/>
          </a:p>
          <a:p>
            <a:pPr indent="-342900" lvl="0" marL="457200" rtl="0" algn="l">
              <a:spcBef>
                <a:spcPts val="0"/>
              </a:spcBef>
              <a:spcAft>
                <a:spcPts val="0"/>
              </a:spcAft>
              <a:buSzPts val="1800"/>
              <a:buChar char="●"/>
            </a:pPr>
            <a:r>
              <a:rPr lang="en-US"/>
              <a:t>This also explains why it may give you a very wrong answer.  For example if all the training data is older than 2021, it may confidently answer “Pamela Whitten”.  Or if it expands KSU to Kansas State University, it may return “Richard Linton”.  It doesn’t really understand the difference.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8"/>
          <p:cNvSpPr txBox="1"/>
          <p:nvPr>
            <p:ph type="title"/>
          </p:nvPr>
        </p:nvSpPr>
        <p:spPr>
          <a:xfrm>
            <a:off x="628650" y="365125"/>
            <a:ext cx="7886700" cy="1325700"/>
          </a:xfrm>
          <a:prstGeom prst="rect">
            <a:avLst/>
          </a:prstGeom>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b="1" lang="en-US" sz="2600">
                <a:solidFill>
                  <a:srgbClr val="000000"/>
                </a:solidFill>
                <a:latin typeface="Arial"/>
                <a:ea typeface="Arial"/>
                <a:cs typeface="Arial"/>
                <a:sym typeface="Arial"/>
              </a:rPr>
              <a:t>Training bias</a:t>
            </a:r>
            <a:endParaRPr b="1" sz="2600">
              <a:solidFill>
                <a:srgbClr val="000000"/>
              </a:solidFill>
              <a:latin typeface="Arial"/>
              <a:ea typeface="Arial"/>
              <a:cs typeface="Arial"/>
              <a:sym typeface="Arial"/>
            </a:endParaRPr>
          </a:p>
        </p:txBody>
      </p:sp>
      <p:sp>
        <p:nvSpPr>
          <p:cNvPr id="204" name="Google Shape;204;p28"/>
          <p:cNvSpPr txBox="1"/>
          <p:nvPr>
            <p:ph idx="1" type="body"/>
          </p:nvPr>
        </p:nvSpPr>
        <p:spPr>
          <a:xfrm>
            <a:off x="628650" y="1825625"/>
            <a:ext cx="7886700" cy="4351200"/>
          </a:xfrm>
          <a:prstGeom prst="rect">
            <a:avLst/>
          </a:prstGeom>
        </p:spPr>
        <p:txBody>
          <a:bodyPr anchorCtr="0" anchor="t" bIns="45700" lIns="91425" spcFirstLastPara="1" rIns="91425" wrap="square" tIns="45700">
            <a:noAutofit/>
          </a:bodyPr>
          <a:lstStyle/>
          <a:p>
            <a:pPr indent="-342900" lvl="0" marL="457200" rtl="0" algn="l">
              <a:spcBef>
                <a:spcPts val="750"/>
              </a:spcBef>
              <a:spcAft>
                <a:spcPts val="0"/>
              </a:spcAft>
              <a:buSzPts val="1800"/>
              <a:buChar char="●"/>
            </a:pPr>
            <a:r>
              <a:rPr lang="en-US"/>
              <a:t>AI prediction is only as good as the data it’s trained on. </a:t>
            </a:r>
            <a:endParaRPr/>
          </a:p>
          <a:p>
            <a:pPr indent="-342900" lvl="1" marL="914400" rtl="0" algn="l">
              <a:spcBef>
                <a:spcPts val="0"/>
              </a:spcBef>
              <a:spcAft>
                <a:spcPts val="0"/>
              </a:spcAft>
              <a:buSzPts val="1800"/>
              <a:buChar char="○"/>
            </a:pPr>
            <a:r>
              <a:rPr lang="en-US"/>
              <a:t>If you were to train an AI on only your friends faces, </a:t>
            </a:r>
            <a:r>
              <a:rPr lang="en-US"/>
              <a:t>imagine</a:t>
            </a:r>
            <a:r>
              <a:rPr lang="en-US"/>
              <a:t> what it would think is the “average” face.</a:t>
            </a:r>
            <a:endParaRPr/>
          </a:p>
          <a:p>
            <a:pPr indent="-342900" lvl="1" marL="914400" rtl="0" algn="l">
              <a:spcBef>
                <a:spcPts val="0"/>
              </a:spcBef>
              <a:spcAft>
                <a:spcPts val="0"/>
              </a:spcAft>
              <a:buSzPts val="1800"/>
              <a:buChar char="○"/>
            </a:pPr>
            <a:r>
              <a:rPr lang="en-US"/>
              <a:t>Unless your friend group is representative of all nationalities, </a:t>
            </a:r>
            <a:r>
              <a:rPr lang="en-US"/>
              <a:t>ethnicities, and sex, it would have an incomplete view of the world</a:t>
            </a:r>
            <a:endParaRPr/>
          </a:p>
          <a:p>
            <a:pPr indent="-342900" lvl="1" marL="914400" rtl="0" algn="l">
              <a:spcBef>
                <a:spcPts val="0"/>
              </a:spcBef>
              <a:spcAft>
                <a:spcPts val="0"/>
              </a:spcAft>
              <a:buSzPts val="1800"/>
              <a:buChar char="○"/>
            </a:pPr>
            <a:r>
              <a:rPr lang="en-US"/>
              <a:t>If it happened that all your friends happen to have large ears, then it’ll assume all people have large ears.</a:t>
            </a:r>
            <a:endParaRPr/>
          </a:p>
          <a:p>
            <a:pPr indent="-342900" lvl="0" marL="457200" rtl="0" algn="l">
              <a:spcBef>
                <a:spcPts val="0"/>
              </a:spcBef>
              <a:spcAft>
                <a:spcPts val="0"/>
              </a:spcAft>
              <a:buSzPts val="1800"/>
              <a:buChar char="●"/>
            </a:pPr>
            <a:r>
              <a:rPr lang="en-US"/>
              <a:t>So how do you train it?  You need a HUGE library, and </a:t>
            </a:r>
            <a:r>
              <a:rPr lang="en-US"/>
              <a:t>furthermore</a:t>
            </a:r>
            <a:r>
              <a:rPr lang="en-US"/>
              <a:t> that library needs to be representative and labeled reliably</a:t>
            </a:r>
            <a:endParaRPr/>
          </a:p>
          <a:p>
            <a:pPr indent="-342900" lvl="1" marL="914400" rtl="0" algn="l">
              <a:spcBef>
                <a:spcPts val="0"/>
              </a:spcBef>
              <a:spcAft>
                <a:spcPts val="0"/>
              </a:spcAft>
              <a:buSzPts val="1800"/>
              <a:buChar char="○"/>
            </a:pPr>
            <a:r>
              <a:rPr lang="en-US"/>
              <a:t>If you are facebook or google, you have access to millions of photos that users have uploaded.</a:t>
            </a:r>
            <a:endParaRPr/>
          </a:p>
          <a:p>
            <a:pPr indent="-342900" lvl="1" marL="914400" rtl="0" algn="l">
              <a:spcBef>
                <a:spcPts val="0"/>
              </a:spcBef>
              <a:spcAft>
                <a:spcPts val="0"/>
              </a:spcAft>
              <a:buSzPts val="1800"/>
              <a:buChar char="○"/>
            </a:pPr>
            <a:r>
              <a:rPr lang="en-US"/>
              <a:t>There are open source data sets such as </a:t>
            </a:r>
            <a:r>
              <a:rPr lang="en-US" u="sng">
                <a:solidFill>
                  <a:schemeClr val="hlink"/>
                </a:solidFill>
                <a:hlinkClick r:id="rId3"/>
              </a:rPr>
              <a:t>laion.ai</a:t>
            </a:r>
            <a:r>
              <a:rPr lang="en-US"/>
              <a:t> and </a:t>
            </a:r>
            <a:r>
              <a:rPr lang="en-US" u="sng">
                <a:solidFill>
                  <a:schemeClr val="hlink"/>
                </a:solidFill>
                <a:hlinkClick r:id="rId4"/>
              </a:rPr>
              <a:t>commoncrawl.org</a:t>
            </a:r>
            <a:r>
              <a:rPr lang="en-US"/>
              <a:t> </a:t>
            </a:r>
            <a:r>
              <a:rPr lang="en-US"/>
              <a:t>which have labeled data.</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29"/>
          <p:cNvSpPr txBox="1"/>
          <p:nvPr>
            <p:ph type="title"/>
          </p:nvPr>
        </p:nvSpPr>
        <p:spPr>
          <a:xfrm>
            <a:off x="628650" y="365125"/>
            <a:ext cx="7886700" cy="1325700"/>
          </a:xfrm>
          <a:prstGeom prst="rect">
            <a:avLst/>
          </a:prstGeom>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b="1" lang="en-US" sz="2600">
                <a:solidFill>
                  <a:srgbClr val="000000"/>
                </a:solidFill>
                <a:latin typeface="Arial"/>
                <a:ea typeface="Arial"/>
                <a:cs typeface="Arial"/>
                <a:sym typeface="Arial"/>
              </a:rPr>
              <a:t>Prompting an AI for an answer</a:t>
            </a:r>
            <a:endParaRPr b="1" sz="2600">
              <a:solidFill>
                <a:srgbClr val="000000"/>
              </a:solidFill>
              <a:latin typeface="Arial"/>
              <a:ea typeface="Arial"/>
              <a:cs typeface="Arial"/>
              <a:sym typeface="Arial"/>
            </a:endParaRPr>
          </a:p>
        </p:txBody>
      </p:sp>
      <p:sp>
        <p:nvSpPr>
          <p:cNvPr id="211" name="Google Shape;211;p29"/>
          <p:cNvSpPr txBox="1"/>
          <p:nvPr>
            <p:ph idx="1" type="body"/>
          </p:nvPr>
        </p:nvSpPr>
        <p:spPr>
          <a:xfrm>
            <a:off x="628650" y="1825625"/>
            <a:ext cx="7886700" cy="4351200"/>
          </a:xfrm>
          <a:prstGeom prst="rect">
            <a:avLst/>
          </a:prstGeom>
        </p:spPr>
        <p:txBody>
          <a:bodyPr anchorCtr="0" anchor="t" bIns="45700" lIns="91425" spcFirstLastPara="1" rIns="91425" wrap="square" tIns="45700">
            <a:noAutofit/>
          </a:bodyPr>
          <a:lstStyle/>
          <a:p>
            <a:pPr indent="-342900" lvl="0" marL="457200" rtl="0" algn="l">
              <a:spcBef>
                <a:spcPts val="750"/>
              </a:spcBef>
              <a:spcAft>
                <a:spcPts val="0"/>
              </a:spcAft>
              <a:buSzPts val="1800"/>
              <a:buChar char="●"/>
            </a:pPr>
            <a:r>
              <a:rPr lang="en-US"/>
              <a:t>To ask an AI a question, you submit a prompt</a:t>
            </a:r>
            <a:endParaRPr/>
          </a:p>
          <a:p>
            <a:pPr indent="-342900" lvl="1" marL="914400" rtl="0" algn="l">
              <a:spcBef>
                <a:spcPts val="0"/>
              </a:spcBef>
              <a:spcAft>
                <a:spcPts val="0"/>
              </a:spcAft>
              <a:buSzPts val="1800"/>
              <a:buChar char="○"/>
            </a:pPr>
            <a:r>
              <a:rPr lang="en-US"/>
              <a:t>“What is the capital of the United States?”</a:t>
            </a:r>
            <a:endParaRPr/>
          </a:p>
          <a:p>
            <a:pPr indent="-342900" lvl="1" marL="914400" rtl="0" algn="l">
              <a:spcBef>
                <a:spcPts val="0"/>
              </a:spcBef>
              <a:spcAft>
                <a:spcPts val="0"/>
              </a:spcAft>
              <a:buSzPts val="1800"/>
              <a:buChar char="○"/>
            </a:pPr>
            <a:r>
              <a:rPr lang="en-US"/>
              <a:t>It will first tokenize the question, and then begin searching the model for each of the tokens looking for related words.</a:t>
            </a:r>
            <a:endParaRPr/>
          </a:p>
          <a:p>
            <a:pPr indent="-342900" lvl="2" marL="1371600" rtl="0" algn="l">
              <a:spcBef>
                <a:spcPts val="0"/>
              </a:spcBef>
              <a:spcAft>
                <a:spcPts val="0"/>
              </a:spcAft>
              <a:buSzPts val="1800"/>
              <a:buChar char="■"/>
            </a:pPr>
            <a:r>
              <a:rPr lang="en-US"/>
              <a:t>Capital is an interesting word.  It can mean multiple things:</a:t>
            </a:r>
            <a:endParaRPr/>
          </a:p>
          <a:p>
            <a:pPr indent="-342900" lvl="3" marL="1828800" rtl="0" algn="l">
              <a:spcBef>
                <a:spcPts val="0"/>
              </a:spcBef>
              <a:spcAft>
                <a:spcPts val="0"/>
              </a:spcAft>
              <a:buSzPts val="1800"/>
              <a:buChar char="●"/>
            </a:pPr>
            <a:r>
              <a:rPr lang="en-US"/>
              <a:t>Money and physical assets used to start or grow a company</a:t>
            </a:r>
            <a:endParaRPr/>
          </a:p>
          <a:p>
            <a:pPr indent="-342900" lvl="3" marL="1828800" rtl="0" algn="l">
              <a:spcBef>
                <a:spcPts val="0"/>
              </a:spcBef>
              <a:spcAft>
                <a:spcPts val="0"/>
              </a:spcAft>
              <a:buSzPts val="1800"/>
              <a:buChar char="●"/>
            </a:pPr>
            <a:r>
              <a:rPr lang="en-US"/>
              <a:t>The city in a country where the government sits</a:t>
            </a:r>
            <a:endParaRPr/>
          </a:p>
          <a:p>
            <a:pPr indent="-342900" lvl="3" marL="1828800" rtl="0" algn="l">
              <a:spcBef>
                <a:spcPts val="0"/>
              </a:spcBef>
              <a:spcAft>
                <a:spcPts val="0"/>
              </a:spcAft>
              <a:buSzPts val="1800"/>
              <a:buChar char="●"/>
            </a:pPr>
            <a:r>
              <a:rPr lang="en-US"/>
              <a:t>Uppercase letters</a:t>
            </a:r>
            <a:endParaRPr/>
          </a:p>
          <a:p>
            <a:pPr indent="-342900" lvl="2" marL="1371600" rtl="0" algn="l">
              <a:spcBef>
                <a:spcPts val="0"/>
              </a:spcBef>
              <a:spcAft>
                <a:spcPts val="0"/>
              </a:spcAft>
              <a:buSzPts val="1800"/>
              <a:buChar char="■"/>
            </a:pPr>
            <a:r>
              <a:rPr lang="en-US"/>
              <a:t>The AI will see all those relationships initially.</a:t>
            </a:r>
            <a:endParaRPr/>
          </a:p>
          <a:p>
            <a:pPr indent="-342900" lvl="1" marL="914400" rtl="0" algn="l">
              <a:spcBef>
                <a:spcPts val="0"/>
              </a:spcBef>
              <a:spcAft>
                <a:spcPts val="0"/>
              </a:spcAft>
              <a:buSzPts val="1800"/>
              <a:buChar char="○"/>
            </a:pPr>
            <a:r>
              <a:rPr lang="en-US"/>
              <a:t>It will realize that United States refers to a country.  Thus it’s now more likely we are dealing with the second meaning of capital.</a:t>
            </a:r>
            <a:endParaRPr/>
          </a:p>
          <a:p>
            <a:pPr indent="-342900" lvl="0" marL="457200" rtl="0" algn="l">
              <a:spcBef>
                <a:spcPts val="0"/>
              </a:spcBef>
              <a:spcAft>
                <a:spcPts val="0"/>
              </a:spcAft>
              <a:buSzPts val="1800"/>
              <a:buChar char="●"/>
            </a:pPr>
            <a:r>
              <a:rPr lang="en-US"/>
              <a:t>After multiple rounds of processing it’ll likely get to the answer that Washington DC is the capital.</a:t>
            </a:r>
            <a:endParaRPr/>
          </a:p>
          <a:p>
            <a:pPr indent="-342900" lvl="0" marL="457200" rtl="0" algn="l">
              <a:spcBef>
                <a:spcPts val="0"/>
              </a:spcBef>
              <a:spcAft>
                <a:spcPts val="0"/>
              </a:spcAft>
              <a:buSzPts val="1800"/>
              <a:buChar char="●"/>
            </a:pPr>
            <a:r>
              <a:rPr lang="en-US"/>
              <a:t>Note that it’s a probabilistic answer.  If it gets the wrong context from the prompt, it’ll return the wrong answer.</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0"/>
          <p:cNvSpPr txBox="1"/>
          <p:nvPr>
            <p:ph type="title"/>
          </p:nvPr>
        </p:nvSpPr>
        <p:spPr>
          <a:xfrm>
            <a:off x="628650" y="365125"/>
            <a:ext cx="7886700" cy="1325700"/>
          </a:xfrm>
          <a:prstGeom prst="rect">
            <a:avLst/>
          </a:prstGeom>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b="1" lang="en-US" sz="2600">
                <a:solidFill>
                  <a:srgbClr val="000000"/>
                </a:solidFill>
                <a:latin typeface="Arial"/>
                <a:ea typeface="Arial"/>
                <a:cs typeface="Arial"/>
                <a:sym typeface="Arial"/>
              </a:rPr>
              <a:t>Costs</a:t>
            </a:r>
            <a:endParaRPr b="1" sz="2600">
              <a:solidFill>
                <a:srgbClr val="000000"/>
              </a:solidFill>
              <a:latin typeface="Arial"/>
              <a:ea typeface="Arial"/>
              <a:cs typeface="Arial"/>
              <a:sym typeface="Arial"/>
            </a:endParaRPr>
          </a:p>
        </p:txBody>
      </p:sp>
      <p:sp>
        <p:nvSpPr>
          <p:cNvPr id="218" name="Google Shape;218;p30"/>
          <p:cNvSpPr txBox="1"/>
          <p:nvPr>
            <p:ph idx="1" type="body"/>
          </p:nvPr>
        </p:nvSpPr>
        <p:spPr>
          <a:xfrm>
            <a:off x="628650" y="1825625"/>
            <a:ext cx="7886700" cy="4351200"/>
          </a:xfrm>
          <a:prstGeom prst="rect">
            <a:avLst/>
          </a:prstGeom>
        </p:spPr>
        <p:txBody>
          <a:bodyPr anchorCtr="0" anchor="t" bIns="45700" lIns="91425" spcFirstLastPara="1" rIns="91425" wrap="square" tIns="45700">
            <a:noAutofit/>
          </a:bodyPr>
          <a:lstStyle/>
          <a:p>
            <a:pPr indent="-342900" lvl="0" marL="457200" rtl="0" algn="l">
              <a:spcBef>
                <a:spcPts val="750"/>
              </a:spcBef>
              <a:spcAft>
                <a:spcPts val="0"/>
              </a:spcAft>
              <a:buSzPts val="1800"/>
              <a:buChar char="●"/>
            </a:pPr>
            <a:r>
              <a:rPr lang="en-US"/>
              <a:t>Small volume users can use OpenAI, Gemini, Claude, Grok etc for free.</a:t>
            </a:r>
            <a:endParaRPr/>
          </a:p>
          <a:p>
            <a:pPr indent="-342900" lvl="1" marL="914400" rtl="0" algn="l">
              <a:spcBef>
                <a:spcPts val="0"/>
              </a:spcBef>
              <a:spcAft>
                <a:spcPts val="0"/>
              </a:spcAft>
              <a:buSzPts val="1800"/>
              <a:buChar char="○"/>
            </a:pPr>
            <a:r>
              <a:rPr lang="en-US"/>
              <a:t>There are limits on the number of tokens you can use per day or month.</a:t>
            </a:r>
            <a:endParaRPr/>
          </a:p>
          <a:p>
            <a:pPr indent="-342900" lvl="0" marL="457200" rtl="0" algn="l">
              <a:spcBef>
                <a:spcPts val="0"/>
              </a:spcBef>
              <a:spcAft>
                <a:spcPts val="0"/>
              </a:spcAft>
              <a:buSzPts val="1800"/>
              <a:buChar char="●"/>
            </a:pPr>
            <a:r>
              <a:rPr lang="en-US"/>
              <a:t>If you wish to use AI beyond those limits you must pay.  </a:t>
            </a:r>
            <a:endParaRPr/>
          </a:p>
          <a:p>
            <a:pPr indent="-342900" lvl="1" marL="914400" rtl="0" algn="l">
              <a:spcBef>
                <a:spcPts val="0"/>
              </a:spcBef>
              <a:spcAft>
                <a:spcPts val="0"/>
              </a:spcAft>
              <a:buSzPts val="1800"/>
              <a:buChar char="○"/>
            </a:pPr>
            <a:r>
              <a:rPr lang="en-US"/>
              <a:t>Most providers charge per 1 million tokens.</a:t>
            </a:r>
            <a:endParaRPr/>
          </a:p>
          <a:p>
            <a:pPr indent="-342900" lvl="2" marL="1371600" rtl="0" algn="l">
              <a:spcBef>
                <a:spcPts val="0"/>
              </a:spcBef>
              <a:spcAft>
                <a:spcPts val="0"/>
              </a:spcAft>
              <a:buSzPts val="1800"/>
              <a:buChar char="■"/>
            </a:pPr>
            <a:r>
              <a:rPr lang="en-US"/>
              <a:t>Prices range by the newness and capacity of the model.  They can be from $0.10 (Gemini 2.5 Flash-Lite) to $20 for gpt-6-astra long context.  </a:t>
            </a:r>
            <a:endParaRPr/>
          </a:p>
          <a:p>
            <a:pPr indent="-342900" lvl="2" marL="1371600" rtl="0" algn="l">
              <a:spcBef>
                <a:spcPts val="0"/>
              </a:spcBef>
              <a:spcAft>
                <a:spcPts val="0"/>
              </a:spcAft>
              <a:buSzPts val="1800"/>
              <a:buChar char="■"/>
            </a:pPr>
            <a:r>
              <a:rPr lang="en-US"/>
              <a:t>Audio, Image and video models can be more expensive.  OpenAi currently charges $0.70 per second of 1080p video</a:t>
            </a:r>
            <a:endParaRPr/>
          </a:p>
          <a:p>
            <a:pPr indent="-342900" lvl="0" marL="457200" rtl="0" algn="l">
              <a:spcBef>
                <a:spcPts val="0"/>
              </a:spcBef>
              <a:spcAft>
                <a:spcPts val="0"/>
              </a:spcAft>
              <a:buSzPts val="1800"/>
              <a:buChar char="●"/>
            </a:pPr>
            <a:r>
              <a:rPr lang="en-US"/>
              <a:t>These prices will likely increase since companies like openAI lost over $20billion in 2025.</a:t>
            </a:r>
            <a:endParaRPr/>
          </a:p>
          <a:p>
            <a:pPr indent="-342900" lvl="1" marL="914400" rtl="0" algn="l">
              <a:spcBef>
                <a:spcPts val="0"/>
              </a:spcBef>
              <a:spcAft>
                <a:spcPts val="0"/>
              </a:spcAft>
              <a:buSzPts val="1800"/>
              <a:buChar char="○"/>
            </a:pPr>
            <a:r>
              <a:rPr lang="en-US"/>
              <a:t>A lot of computers are needed with a lot of expensive GPUs and memory.  </a:t>
            </a:r>
            <a:endParaRPr/>
          </a:p>
          <a:p>
            <a:pPr indent="-342900" lvl="1" marL="914400" rtl="0" algn="l">
              <a:spcBef>
                <a:spcPts val="0"/>
              </a:spcBef>
              <a:spcAft>
                <a:spcPts val="0"/>
              </a:spcAft>
              <a:buSzPts val="1800"/>
              <a:buChar char="○"/>
            </a:pPr>
            <a:r>
              <a:rPr lang="en-US"/>
              <a:t>These computers need data centers which are not cheap to build.</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1"/>
          <p:cNvSpPr txBox="1"/>
          <p:nvPr>
            <p:ph type="title"/>
          </p:nvPr>
        </p:nvSpPr>
        <p:spPr>
          <a:xfrm>
            <a:off x="628650" y="365125"/>
            <a:ext cx="7886700" cy="1325700"/>
          </a:xfrm>
          <a:prstGeom prst="rect">
            <a:avLst/>
          </a:prstGeom>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b="1" lang="en-US" sz="2600">
                <a:solidFill>
                  <a:srgbClr val="000000"/>
                </a:solidFill>
                <a:latin typeface="Arial"/>
                <a:ea typeface="Arial"/>
                <a:cs typeface="Arial"/>
                <a:sym typeface="Arial"/>
              </a:rPr>
              <a:t>Issues with LLMs</a:t>
            </a:r>
            <a:endParaRPr b="1" sz="2600">
              <a:solidFill>
                <a:srgbClr val="000000"/>
              </a:solidFill>
              <a:latin typeface="Arial"/>
              <a:ea typeface="Arial"/>
              <a:cs typeface="Arial"/>
              <a:sym typeface="Arial"/>
            </a:endParaRPr>
          </a:p>
        </p:txBody>
      </p:sp>
      <p:sp>
        <p:nvSpPr>
          <p:cNvPr id="225" name="Google Shape;225;p31"/>
          <p:cNvSpPr txBox="1"/>
          <p:nvPr>
            <p:ph idx="1" type="body"/>
          </p:nvPr>
        </p:nvSpPr>
        <p:spPr>
          <a:xfrm>
            <a:off x="628650" y="1733125"/>
            <a:ext cx="7886700" cy="2594400"/>
          </a:xfrm>
          <a:prstGeom prst="rect">
            <a:avLst/>
          </a:prstGeom>
        </p:spPr>
        <p:txBody>
          <a:bodyPr anchorCtr="0" anchor="t" bIns="45700" lIns="91425" spcFirstLastPara="1" rIns="91425" wrap="square" tIns="45700">
            <a:noAutofit/>
          </a:bodyPr>
          <a:lstStyle/>
          <a:p>
            <a:pPr indent="-336550" lvl="0" marL="457200" rtl="0" algn="l">
              <a:spcBef>
                <a:spcPts val="750"/>
              </a:spcBef>
              <a:spcAft>
                <a:spcPts val="0"/>
              </a:spcAft>
              <a:buSzPts val="1700"/>
              <a:buChar char="●"/>
            </a:pPr>
            <a:r>
              <a:rPr lang="en-US" sz="2000"/>
              <a:t>As we’ve said multiple times, the LLM doesn’t actually understand what it’s giving you as an answer.  It seems like it does, but in reality it’s just giving you probable answers</a:t>
            </a:r>
            <a:endParaRPr sz="2000"/>
          </a:p>
          <a:p>
            <a:pPr indent="-336550" lvl="1" marL="914400" rtl="0" algn="l">
              <a:spcBef>
                <a:spcPts val="0"/>
              </a:spcBef>
              <a:spcAft>
                <a:spcPts val="0"/>
              </a:spcAft>
              <a:buSzPts val="1700"/>
              <a:buChar char="○"/>
            </a:pPr>
            <a:r>
              <a:rPr lang="en-US" sz="1700"/>
              <a:t>This is likely what humans do also, and humans are often wrong with their answer too.  </a:t>
            </a:r>
            <a:endParaRPr sz="1700"/>
          </a:p>
          <a:p>
            <a:pPr indent="-336550" lvl="1" marL="914400" rtl="0" algn="l">
              <a:spcBef>
                <a:spcPts val="0"/>
              </a:spcBef>
              <a:spcAft>
                <a:spcPts val="0"/>
              </a:spcAft>
              <a:buSzPts val="1700"/>
              <a:buChar char="○"/>
            </a:pPr>
            <a:r>
              <a:rPr lang="en-US" sz="1700"/>
              <a:t>The issue is that prior to LLMs we were taught that computers give you repeatable correct answers.  For example, if you ask a calculator 84242x275420, you can likely believe the answer that you get back.  If you ask an LLM that same question, you should have doubt about the answer.</a:t>
            </a:r>
            <a:endParaRPr sz="1700"/>
          </a:p>
          <a:p>
            <a:pPr indent="-336550" lvl="1" marL="914400" rtl="0" algn="l">
              <a:spcBef>
                <a:spcPts val="0"/>
              </a:spcBef>
              <a:spcAft>
                <a:spcPts val="0"/>
              </a:spcAft>
              <a:buSzPts val="1700"/>
              <a:buChar char="○"/>
            </a:pPr>
            <a:r>
              <a:rPr lang="en-US" sz="1700"/>
              <a:t>Notice how ChatGPT </a:t>
            </a:r>
            <a:r>
              <a:rPr b="1" lang="en-US" sz="1700"/>
              <a:t>CONFIDENTLY </a:t>
            </a:r>
            <a:r>
              <a:rPr lang="en-US" sz="1700"/>
              <a:t>tells me the wrong answer</a:t>
            </a:r>
            <a:endParaRPr sz="1700"/>
          </a:p>
          <a:p>
            <a:pPr indent="0" lvl="0" marL="0" rtl="0" algn="l">
              <a:spcBef>
                <a:spcPts val="750"/>
              </a:spcBef>
              <a:spcAft>
                <a:spcPts val="0"/>
              </a:spcAft>
              <a:buNone/>
            </a:pPr>
            <a:r>
              <a:t/>
            </a:r>
            <a:endParaRPr sz="1700"/>
          </a:p>
        </p:txBody>
      </p:sp>
      <p:pic>
        <p:nvPicPr>
          <p:cNvPr id="226" name="Google Shape;226;p31"/>
          <p:cNvPicPr preferRelativeResize="0"/>
          <p:nvPr/>
        </p:nvPicPr>
        <p:blipFill>
          <a:blip r:embed="rId3">
            <a:alphaModFix/>
          </a:blip>
          <a:stretch>
            <a:fillRect/>
          </a:stretch>
        </p:blipFill>
        <p:spPr>
          <a:xfrm>
            <a:off x="446725" y="4596188"/>
            <a:ext cx="3771900" cy="1724025"/>
          </a:xfrm>
          <a:prstGeom prst="rect">
            <a:avLst/>
          </a:prstGeom>
          <a:noFill/>
          <a:ln>
            <a:noFill/>
          </a:ln>
        </p:spPr>
      </p:pic>
      <p:pic>
        <p:nvPicPr>
          <p:cNvPr id="227" name="Google Shape;227;p31"/>
          <p:cNvPicPr preferRelativeResize="0"/>
          <p:nvPr/>
        </p:nvPicPr>
        <p:blipFill>
          <a:blip r:embed="rId4">
            <a:alphaModFix/>
          </a:blip>
          <a:stretch>
            <a:fillRect/>
          </a:stretch>
        </p:blipFill>
        <p:spPr>
          <a:xfrm>
            <a:off x="4713825" y="4596200"/>
            <a:ext cx="3927333" cy="17240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2"/>
          <p:cNvSpPr txBox="1"/>
          <p:nvPr>
            <p:ph type="title"/>
          </p:nvPr>
        </p:nvSpPr>
        <p:spPr>
          <a:xfrm>
            <a:off x="628650" y="365125"/>
            <a:ext cx="7886700" cy="1325700"/>
          </a:xfrm>
          <a:prstGeom prst="rect">
            <a:avLst/>
          </a:prstGeom>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b="1" lang="en-US" sz="2600">
                <a:solidFill>
                  <a:srgbClr val="000000"/>
                </a:solidFill>
                <a:latin typeface="Arial"/>
                <a:ea typeface="Arial"/>
                <a:cs typeface="Arial"/>
                <a:sym typeface="Arial"/>
              </a:rPr>
              <a:t>Engage critical thinking</a:t>
            </a:r>
            <a:endParaRPr b="1" sz="2600">
              <a:solidFill>
                <a:srgbClr val="000000"/>
              </a:solidFill>
              <a:latin typeface="Arial"/>
              <a:ea typeface="Arial"/>
              <a:cs typeface="Arial"/>
              <a:sym typeface="Arial"/>
            </a:endParaRPr>
          </a:p>
        </p:txBody>
      </p:sp>
      <p:sp>
        <p:nvSpPr>
          <p:cNvPr id="234" name="Google Shape;234;p32"/>
          <p:cNvSpPr txBox="1"/>
          <p:nvPr>
            <p:ph idx="1" type="body"/>
          </p:nvPr>
        </p:nvSpPr>
        <p:spPr>
          <a:xfrm>
            <a:off x="589025" y="1349925"/>
            <a:ext cx="7886700" cy="4351200"/>
          </a:xfrm>
          <a:prstGeom prst="rect">
            <a:avLst/>
          </a:prstGeom>
        </p:spPr>
        <p:txBody>
          <a:bodyPr anchorCtr="0" anchor="t" bIns="45700" lIns="91425" spcFirstLastPara="1" rIns="91425" wrap="square" tIns="45700">
            <a:noAutofit/>
          </a:bodyPr>
          <a:lstStyle/>
          <a:p>
            <a:pPr indent="-342900" lvl="0" marL="457200" rtl="0" algn="l">
              <a:spcBef>
                <a:spcPts val="750"/>
              </a:spcBef>
              <a:spcAft>
                <a:spcPts val="0"/>
              </a:spcAft>
              <a:buSzPts val="1800"/>
              <a:buChar char="●"/>
            </a:pPr>
            <a:r>
              <a:rPr lang="en-US"/>
              <a:t>Thus while using an AI it’s very important to use it as a tool, but to continue engaging your critical thinking skills.</a:t>
            </a:r>
            <a:endParaRPr/>
          </a:p>
          <a:p>
            <a:pPr indent="-342900" lvl="1" marL="914400" rtl="0" algn="l">
              <a:spcBef>
                <a:spcPts val="0"/>
              </a:spcBef>
              <a:spcAft>
                <a:spcPts val="0"/>
              </a:spcAft>
              <a:buSzPts val="1800"/>
              <a:buChar char="○"/>
            </a:pPr>
            <a:r>
              <a:rPr lang="en-US"/>
              <a:t>Just because an AI said it, doesn’t mean it’s true, or accurate, or timely.</a:t>
            </a:r>
            <a:endParaRPr/>
          </a:p>
          <a:p>
            <a:pPr indent="-342900" lvl="1" marL="914400" rtl="0" algn="l">
              <a:spcBef>
                <a:spcPts val="0"/>
              </a:spcBef>
              <a:spcAft>
                <a:spcPts val="0"/>
              </a:spcAft>
              <a:buSzPts val="1800"/>
              <a:buChar char="○"/>
            </a:pPr>
            <a:r>
              <a:rPr lang="en-US"/>
              <a:t>Too many people are relying entirely on AI and treating it as if it’s always correct.</a:t>
            </a:r>
            <a:endParaRPr/>
          </a:p>
          <a:p>
            <a:pPr indent="-342900" lvl="2" marL="1371600" rtl="0" algn="l">
              <a:spcBef>
                <a:spcPts val="0"/>
              </a:spcBef>
              <a:spcAft>
                <a:spcPts val="0"/>
              </a:spcAft>
              <a:buSzPts val="1800"/>
              <a:buChar char="■"/>
            </a:pPr>
            <a:r>
              <a:rPr lang="en-US"/>
              <a:t>It’s an awesome tool.  It’s amazing at summarizing large texts, or producing an example of something you are having a hard time finding otherwise.</a:t>
            </a:r>
            <a:endParaRPr/>
          </a:p>
          <a:p>
            <a:pPr indent="-342900" lvl="2" marL="1371600" rtl="0" algn="l">
              <a:spcBef>
                <a:spcPts val="0"/>
              </a:spcBef>
              <a:spcAft>
                <a:spcPts val="0"/>
              </a:spcAft>
              <a:buSzPts val="1800"/>
              <a:buChar char="■"/>
            </a:pPr>
            <a:r>
              <a:rPr lang="en-US"/>
              <a:t>But you should always treat it as an opinion among others.</a:t>
            </a:r>
            <a:endParaRPr/>
          </a:p>
          <a:p>
            <a:pPr indent="-336550" lvl="1" marL="914400" rtl="0" algn="l">
              <a:spcBef>
                <a:spcPts val="0"/>
              </a:spcBef>
              <a:spcAft>
                <a:spcPts val="0"/>
              </a:spcAft>
              <a:buSzPts val="1700"/>
              <a:buChar char="○"/>
            </a:pPr>
            <a:r>
              <a:rPr lang="en-US" sz="1700"/>
              <a:t>I had to validate which of the answers were correct.  It’s a good thing I remember how to do long multiplication by hand.  This is an important lesson when using AIs, understanding what it's outputting allows you to validate answer.</a:t>
            </a:r>
            <a:endParaRPr/>
          </a:p>
          <a:p>
            <a:pPr indent="-342900" lvl="0" marL="457200" rtl="0" algn="l">
              <a:spcBef>
                <a:spcPts val="0"/>
              </a:spcBef>
              <a:spcAft>
                <a:spcPts val="0"/>
              </a:spcAft>
              <a:buSzPts val="1800"/>
              <a:buChar char="●"/>
            </a:pPr>
            <a:r>
              <a:rPr lang="en-US"/>
              <a:t>The internet is full of stories of people getting rich/famous with AI</a:t>
            </a:r>
            <a:endParaRPr/>
          </a:p>
          <a:p>
            <a:pPr indent="-342900" lvl="1" marL="914400" rtl="0" algn="l">
              <a:spcBef>
                <a:spcPts val="0"/>
              </a:spcBef>
              <a:spcAft>
                <a:spcPts val="0"/>
              </a:spcAft>
              <a:buSzPts val="1800"/>
              <a:buChar char="○"/>
            </a:pPr>
            <a:r>
              <a:rPr lang="en-US"/>
              <a:t>“I used AI for all my investments and made $2million in 3 months”</a:t>
            </a:r>
            <a:endParaRPr/>
          </a:p>
          <a:p>
            <a:pPr indent="-342900" lvl="1" marL="914400" rtl="0" algn="l">
              <a:spcBef>
                <a:spcPts val="0"/>
              </a:spcBef>
              <a:spcAft>
                <a:spcPts val="0"/>
              </a:spcAft>
              <a:buSzPts val="1800"/>
              <a:buChar char="○"/>
            </a:pPr>
            <a:r>
              <a:rPr lang="en-US"/>
              <a:t>“The one shortcut professors don’t want you to know…”</a:t>
            </a:r>
            <a:endParaRPr/>
          </a:p>
          <a:p>
            <a:pPr indent="-342900" lvl="0" marL="457200" rtl="0" algn="l">
              <a:spcBef>
                <a:spcPts val="0"/>
              </a:spcBef>
              <a:spcAft>
                <a:spcPts val="0"/>
              </a:spcAft>
              <a:buSzPts val="1800"/>
              <a:buChar char="●"/>
            </a:pPr>
            <a:r>
              <a:rPr lang="en-US"/>
              <a:t>Ask yourself if it makes sense before you believe it.</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3"/>
          <p:cNvSpPr txBox="1"/>
          <p:nvPr>
            <p:ph type="title"/>
          </p:nvPr>
        </p:nvSpPr>
        <p:spPr>
          <a:xfrm>
            <a:off x="628650" y="365125"/>
            <a:ext cx="7886700" cy="1325700"/>
          </a:xfrm>
          <a:prstGeom prst="rect">
            <a:avLst/>
          </a:prstGeom>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b="1" lang="en-US" sz="2600">
                <a:solidFill>
                  <a:srgbClr val="000000"/>
                </a:solidFill>
                <a:latin typeface="Arial"/>
                <a:ea typeface="Arial"/>
                <a:cs typeface="Arial"/>
                <a:sym typeface="Arial"/>
              </a:rPr>
              <a:t>Generative Adversarial Networks (GAN)</a:t>
            </a:r>
            <a:endParaRPr b="1" sz="2600">
              <a:solidFill>
                <a:srgbClr val="000000"/>
              </a:solidFill>
              <a:latin typeface="Arial"/>
              <a:ea typeface="Arial"/>
              <a:cs typeface="Arial"/>
              <a:sym typeface="Arial"/>
            </a:endParaRPr>
          </a:p>
        </p:txBody>
      </p:sp>
      <p:sp>
        <p:nvSpPr>
          <p:cNvPr id="241" name="Google Shape;241;p33"/>
          <p:cNvSpPr txBox="1"/>
          <p:nvPr>
            <p:ph idx="1" type="body"/>
          </p:nvPr>
        </p:nvSpPr>
        <p:spPr>
          <a:xfrm>
            <a:off x="628650" y="1825625"/>
            <a:ext cx="7886700" cy="4351200"/>
          </a:xfrm>
          <a:prstGeom prst="rect">
            <a:avLst/>
          </a:prstGeom>
        </p:spPr>
        <p:txBody>
          <a:bodyPr anchorCtr="0" anchor="t" bIns="45700" lIns="91425" spcFirstLastPara="1" rIns="91425" wrap="square" tIns="45700">
            <a:noAutofit/>
          </a:bodyPr>
          <a:lstStyle/>
          <a:p>
            <a:pPr indent="-342900" lvl="0" marL="457200" rtl="0" algn="l">
              <a:spcBef>
                <a:spcPts val="750"/>
              </a:spcBef>
              <a:spcAft>
                <a:spcPts val="0"/>
              </a:spcAft>
              <a:buSzPts val="1800"/>
              <a:buChar char="●"/>
            </a:pPr>
            <a:r>
              <a:rPr lang="en-US"/>
              <a:t>One idea is to have multiple AIs approach the same problem from opposite sides.  The hope is the end result is a better result than either could make alone.</a:t>
            </a:r>
            <a:endParaRPr/>
          </a:p>
          <a:p>
            <a:pPr indent="-342900" lvl="0" marL="457200" rtl="0" algn="l">
              <a:spcBef>
                <a:spcPts val="0"/>
              </a:spcBef>
              <a:spcAft>
                <a:spcPts val="0"/>
              </a:spcAft>
              <a:buSzPts val="1800"/>
              <a:buChar char="●"/>
            </a:pPr>
            <a:r>
              <a:rPr lang="en-US"/>
              <a:t>For example, one AI creates fake images.  The other AI </a:t>
            </a:r>
            <a:r>
              <a:rPr lang="en-US"/>
              <a:t>tries to identify fake images, and reports what looks fake.  </a:t>
            </a:r>
            <a:endParaRPr/>
          </a:p>
          <a:p>
            <a:pPr indent="-342900" lvl="1" marL="914400" rtl="0" algn="l">
              <a:spcBef>
                <a:spcPts val="0"/>
              </a:spcBef>
              <a:spcAft>
                <a:spcPts val="0"/>
              </a:spcAft>
              <a:buSzPts val="1800"/>
              <a:buChar char="○"/>
            </a:pPr>
            <a:r>
              <a:rPr lang="en-US"/>
              <a:t>The 2 can go around in a circle for a while, until they agree on an image which is as close to realistic as possible.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4"/>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b="1" lang="en-US" sz="2600">
                <a:solidFill>
                  <a:srgbClr val="000000"/>
                </a:solidFill>
                <a:latin typeface="Arial"/>
                <a:ea typeface="Arial"/>
                <a:cs typeface="Arial"/>
                <a:sym typeface="Arial"/>
              </a:rPr>
              <a:t>Types of Artificial Intelligence</a:t>
            </a:r>
            <a:endParaRPr b="1" sz="2600">
              <a:solidFill>
                <a:srgbClr val="000000"/>
              </a:solidFill>
              <a:latin typeface="Arial"/>
              <a:ea typeface="Arial"/>
              <a:cs typeface="Arial"/>
              <a:sym typeface="Arial"/>
            </a:endParaRPr>
          </a:p>
        </p:txBody>
      </p:sp>
      <p:sp>
        <p:nvSpPr>
          <p:cNvPr id="248" name="Google Shape;248;p34"/>
          <p:cNvSpPr txBox="1"/>
          <p:nvPr>
            <p:ph idx="1" type="body"/>
          </p:nvPr>
        </p:nvSpPr>
        <p:spPr>
          <a:xfrm>
            <a:off x="536150" y="1690705"/>
            <a:ext cx="7886700" cy="4351200"/>
          </a:xfrm>
          <a:prstGeom prst="rect">
            <a:avLst/>
          </a:prstGeom>
          <a:noFill/>
          <a:ln>
            <a:noFill/>
          </a:ln>
        </p:spPr>
        <p:txBody>
          <a:bodyPr anchorCtr="0" anchor="t" bIns="45700" lIns="91425" spcFirstLastPara="1" rIns="91425" wrap="square" tIns="45700">
            <a:noAutofit/>
          </a:bodyPr>
          <a:lstStyle/>
          <a:p>
            <a:pPr indent="0" lvl="0" marL="0" rtl="0" algn="just">
              <a:lnSpc>
                <a:spcPct val="90000"/>
              </a:lnSpc>
              <a:spcBef>
                <a:spcPts val="750"/>
              </a:spcBef>
              <a:spcAft>
                <a:spcPts val="0"/>
              </a:spcAft>
              <a:buNone/>
            </a:pPr>
            <a:r>
              <a:rPr lang="en-US">
                <a:latin typeface="Google Sans"/>
                <a:ea typeface="Google Sans"/>
                <a:cs typeface="Google Sans"/>
                <a:sym typeface="Google Sans"/>
              </a:rPr>
              <a:t>There are 3 levels of AI:</a:t>
            </a:r>
            <a:endParaRPr/>
          </a:p>
          <a:p>
            <a:pPr indent="-342900" lvl="0" marL="457200" rtl="0" algn="just">
              <a:lnSpc>
                <a:spcPct val="90000"/>
              </a:lnSpc>
              <a:spcBef>
                <a:spcPts val="1200"/>
              </a:spcBef>
              <a:spcAft>
                <a:spcPts val="0"/>
              </a:spcAft>
              <a:buSzPts val="1800"/>
              <a:buFont typeface="Google Sans"/>
              <a:buChar char="•"/>
            </a:pPr>
            <a:r>
              <a:rPr b="1" lang="en-US">
                <a:latin typeface="Google Sans"/>
                <a:ea typeface="Google Sans"/>
                <a:cs typeface="Google Sans"/>
                <a:sym typeface="Google Sans"/>
              </a:rPr>
              <a:t>Artificial Narrow intelligence (ANI)</a:t>
            </a:r>
            <a:r>
              <a:rPr b="1" i="0" lang="en-US" u="none" strike="noStrike">
                <a:solidFill>
                  <a:schemeClr val="dk1"/>
                </a:solidFill>
                <a:latin typeface="Google Sans"/>
                <a:ea typeface="Google Sans"/>
                <a:cs typeface="Google Sans"/>
                <a:sym typeface="Google Sans"/>
              </a:rPr>
              <a:t>:</a:t>
            </a:r>
            <a:r>
              <a:rPr b="0" i="0" lang="en-US" u="none" strike="noStrike">
                <a:solidFill>
                  <a:schemeClr val="dk1"/>
                </a:solidFill>
                <a:latin typeface="Google Sans"/>
                <a:ea typeface="Google Sans"/>
                <a:cs typeface="Google Sans"/>
                <a:sym typeface="Google Sans"/>
              </a:rPr>
              <a:t> </a:t>
            </a:r>
            <a:r>
              <a:rPr lang="en-US">
                <a:latin typeface="Google Sans"/>
                <a:ea typeface="Google Sans"/>
                <a:cs typeface="Google Sans"/>
                <a:sym typeface="Google Sans"/>
              </a:rPr>
              <a:t>This is the only type of AI we have today.  Each AI is trained to </a:t>
            </a:r>
            <a:r>
              <a:rPr lang="en-US">
                <a:latin typeface="Google Sans"/>
                <a:ea typeface="Google Sans"/>
                <a:cs typeface="Google Sans"/>
                <a:sym typeface="Google Sans"/>
              </a:rPr>
              <a:t>perform</a:t>
            </a:r>
            <a:r>
              <a:rPr lang="en-US">
                <a:latin typeface="Google Sans"/>
                <a:ea typeface="Google Sans"/>
                <a:cs typeface="Google Sans"/>
                <a:sym typeface="Google Sans"/>
              </a:rPr>
              <a:t> a single task.</a:t>
            </a:r>
            <a:br>
              <a:rPr lang="en-US">
                <a:latin typeface="Google Sans"/>
                <a:ea typeface="Google Sans"/>
                <a:cs typeface="Google Sans"/>
                <a:sym typeface="Google Sans"/>
              </a:rPr>
            </a:br>
            <a:endParaRPr>
              <a:latin typeface="Google Sans"/>
              <a:ea typeface="Google Sans"/>
              <a:cs typeface="Google Sans"/>
              <a:sym typeface="Google Sans"/>
            </a:endParaRPr>
          </a:p>
          <a:p>
            <a:pPr indent="-342900" lvl="0" marL="457200" rtl="0" algn="just">
              <a:lnSpc>
                <a:spcPct val="90000"/>
              </a:lnSpc>
              <a:spcBef>
                <a:spcPts val="0"/>
              </a:spcBef>
              <a:spcAft>
                <a:spcPts val="0"/>
              </a:spcAft>
              <a:buSzPts val="1800"/>
              <a:buFont typeface="Google Sans"/>
              <a:buChar char="•"/>
            </a:pPr>
            <a:r>
              <a:rPr b="1" lang="en-US">
                <a:latin typeface="Google Sans"/>
                <a:ea typeface="Google Sans"/>
                <a:cs typeface="Google Sans"/>
                <a:sym typeface="Google Sans"/>
              </a:rPr>
              <a:t>Artificial General Intelligence (AGI):</a:t>
            </a:r>
            <a:r>
              <a:rPr lang="en-US">
                <a:latin typeface="Google Sans"/>
                <a:ea typeface="Google Sans"/>
                <a:cs typeface="Google Sans"/>
                <a:sym typeface="Google Sans"/>
              </a:rPr>
              <a:t>  This is a theoretical level where an AI could match human intelligence and </a:t>
            </a:r>
            <a:r>
              <a:rPr lang="en-US">
                <a:latin typeface="Google Sans"/>
                <a:ea typeface="Google Sans"/>
                <a:cs typeface="Google Sans"/>
                <a:sym typeface="Google Sans"/>
              </a:rPr>
              <a:t>learn</a:t>
            </a:r>
            <a:r>
              <a:rPr lang="en-US">
                <a:latin typeface="Google Sans"/>
                <a:ea typeface="Google Sans"/>
                <a:cs typeface="Google Sans"/>
                <a:sym typeface="Google Sans"/>
              </a:rPr>
              <a:t> independently across multiple domains.  This does not exist today.</a:t>
            </a:r>
            <a:br>
              <a:rPr lang="en-US">
                <a:latin typeface="Google Sans"/>
                <a:ea typeface="Google Sans"/>
                <a:cs typeface="Google Sans"/>
                <a:sym typeface="Google Sans"/>
              </a:rPr>
            </a:br>
            <a:endParaRPr>
              <a:latin typeface="Google Sans"/>
              <a:ea typeface="Google Sans"/>
              <a:cs typeface="Google Sans"/>
              <a:sym typeface="Google Sans"/>
            </a:endParaRPr>
          </a:p>
          <a:p>
            <a:pPr indent="-342900" lvl="0" marL="457200" rtl="0" algn="just">
              <a:lnSpc>
                <a:spcPct val="90000"/>
              </a:lnSpc>
              <a:spcBef>
                <a:spcPts val="0"/>
              </a:spcBef>
              <a:spcAft>
                <a:spcPts val="0"/>
              </a:spcAft>
              <a:buSzPts val="1800"/>
              <a:buFont typeface="Google Sans"/>
              <a:buChar char="•"/>
            </a:pPr>
            <a:r>
              <a:rPr b="1" lang="en-US">
                <a:latin typeface="Google Sans"/>
                <a:ea typeface="Google Sans"/>
                <a:cs typeface="Google Sans"/>
                <a:sym typeface="Google Sans"/>
              </a:rPr>
              <a:t>Artificial Superintelligence (ASI):</a:t>
            </a:r>
            <a:r>
              <a:rPr lang="en-US">
                <a:latin typeface="Google Sans"/>
                <a:ea typeface="Google Sans"/>
                <a:cs typeface="Google Sans"/>
                <a:sym typeface="Google Sans"/>
              </a:rPr>
              <a:t>  A </a:t>
            </a:r>
            <a:r>
              <a:rPr lang="en-US">
                <a:latin typeface="Google Sans"/>
                <a:ea typeface="Google Sans"/>
                <a:cs typeface="Google Sans"/>
                <a:sym typeface="Google Sans"/>
              </a:rPr>
              <a:t>theoretical</a:t>
            </a:r>
            <a:r>
              <a:rPr lang="en-US">
                <a:latin typeface="Google Sans"/>
                <a:ea typeface="Google Sans"/>
                <a:cs typeface="Google Sans"/>
                <a:sym typeface="Google Sans"/>
              </a:rPr>
              <a:t> super AI would be able to think, reason, learn, and make judgements in a way that is superior to humans.  Again, this does not exist.</a:t>
            </a:r>
            <a:endParaRPr i="0" u="none" strike="noStrike">
              <a:solidFill>
                <a:schemeClr val="dk1"/>
              </a:solidFill>
              <a:latin typeface="Google Sans"/>
              <a:ea typeface="Google Sans"/>
              <a:cs typeface="Google Sans"/>
              <a:sym typeface="Google Sans"/>
            </a:endParaRPr>
          </a:p>
          <a:p>
            <a:pPr indent="-228600" lvl="0" marL="457200" rtl="0" algn="just">
              <a:lnSpc>
                <a:spcPct val="90000"/>
              </a:lnSpc>
              <a:spcBef>
                <a:spcPts val="750"/>
              </a:spcBef>
              <a:spcAft>
                <a:spcPts val="0"/>
              </a:spcAft>
              <a:buSzPts val="1800"/>
              <a:buNone/>
            </a:pPr>
            <a:r>
              <a:t/>
            </a:r>
            <a:endParaRPr>
              <a:solidFill>
                <a:schemeClr val="dk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5"/>
          <p:cNvSpPr txBox="1"/>
          <p:nvPr>
            <p:ph type="title"/>
          </p:nvPr>
        </p:nvSpPr>
        <p:spPr>
          <a:xfrm>
            <a:off x="628650" y="365125"/>
            <a:ext cx="7886700" cy="1325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a:t>Ethics of AI</a:t>
            </a:r>
            <a:endParaRPr/>
          </a:p>
        </p:txBody>
      </p:sp>
      <p:sp>
        <p:nvSpPr>
          <p:cNvPr id="255" name="Google Shape;255;p35"/>
          <p:cNvSpPr txBox="1"/>
          <p:nvPr>
            <p:ph idx="1" type="body"/>
          </p:nvPr>
        </p:nvSpPr>
        <p:spPr>
          <a:xfrm>
            <a:off x="661675" y="1541525"/>
            <a:ext cx="7886700" cy="4351200"/>
          </a:xfrm>
          <a:prstGeom prst="rect">
            <a:avLst/>
          </a:prstGeom>
        </p:spPr>
        <p:txBody>
          <a:bodyPr anchorCtr="0" anchor="t" bIns="45700" lIns="91425" spcFirstLastPara="1" rIns="91425" wrap="square" tIns="45700">
            <a:noAutofit/>
          </a:bodyPr>
          <a:lstStyle/>
          <a:p>
            <a:pPr indent="-342900" lvl="0" marL="457200" rtl="0" algn="l">
              <a:spcBef>
                <a:spcPts val="750"/>
              </a:spcBef>
              <a:spcAft>
                <a:spcPts val="0"/>
              </a:spcAft>
              <a:buSzPts val="1800"/>
              <a:buChar char="●"/>
            </a:pPr>
            <a:r>
              <a:rPr lang="en-US"/>
              <a:t>Any discussion of AI is incomplete without a discussion about its impact on society.</a:t>
            </a:r>
            <a:endParaRPr/>
          </a:p>
          <a:p>
            <a:pPr indent="-342900" lvl="1" marL="914400" rtl="0" algn="l">
              <a:spcBef>
                <a:spcPts val="0"/>
              </a:spcBef>
              <a:spcAft>
                <a:spcPts val="0"/>
              </a:spcAft>
              <a:buSzPts val="1800"/>
              <a:buChar char="○"/>
            </a:pPr>
            <a:r>
              <a:rPr lang="en-US"/>
              <a:t>Data Centers</a:t>
            </a:r>
            <a:r>
              <a:rPr lang="en-US"/>
              <a:t> - AI </a:t>
            </a:r>
            <a:r>
              <a:rPr lang="en-US"/>
              <a:t>requires</a:t>
            </a:r>
            <a:r>
              <a:rPr lang="en-US"/>
              <a:t> huge amounts of infrastructure.</a:t>
            </a:r>
            <a:endParaRPr/>
          </a:p>
          <a:p>
            <a:pPr indent="-342900" lvl="2" marL="1371600" rtl="0" algn="l">
              <a:spcBef>
                <a:spcPts val="0"/>
              </a:spcBef>
              <a:spcAft>
                <a:spcPts val="0"/>
              </a:spcAft>
              <a:buSzPts val="1800"/>
              <a:buChar char="■"/>
            </a:pPr>
            <a:r>
              <a:rPr lang="en-US"/>
              <a:t>At the moment the cost of Ram, </a:t>
            </a:r>
            <a:r>
              <a:rPr lang="en-US"/>
              <a:t>Hard Drives</a:t>
            </a:r>
            <a:r>
              <a:rPr lang="en-US"/>
              <a:t> and GPUs are very </a:t>
            </a:r>
            <a:r>
              <a:rPr lang="en-US"/>
              <a:t>elevated</a:t>
            </a:r>
            <a:r>
              <a:rPr lang="en-US"/>
              <a:t> due to AI companies buying up all the production of these items.  This </a:t>
            </a:r>
            <a:r>
              <a:rPr lang="en-US"/>
              <a:t>raises costs for average families.</a:t>
            </a:r>
            <a:endParaRPr/>
          </a:p>
          <a:p>
            <a:pPr indent="-342900" lvl="1" marL="914400" rtl="0" algn="l">
              <a:spcBef>
                <a:spcPts val="0"/>
              </a:spcBef>
              <a:spcAft>
                <a:spcPts val="0"/>
              </a:spcAft>
              <a:buSzPts val="1800"/>
              <a:buChar char="○"/>
            </a:pPr>
            <a:r>
              <a:rPr lang="en-US"/>
              <a:t>Job losses - AI is replacing jobs that people once held.</a:t>
            </a:r>
            <a:endParaRPr/>
          </a:p>
          <a:p>
            <a:pPr indent="-342900" lvl="2" marL="1371600" rtl="0" algn="l">
              <a:spcBef>
                <a:spcPts val="0"/>
              </a:spcBef>
              <a:spcAft>
                <a:spcPts val="0"/>
              </a:spcAft>
              <a:buSzPts val="1800"/>
              <a:buChar char="■"/>
            </a:pPr>
            <a:r>
              <a:rPr lang="en-US"/>
              <a:t>Autonomous Vehicles are replacing Uber, Lift, and Truck drivers.  Millions of people are currently employed as delivery people, taxi drivers, truck drivers.</a:t>
            </a:r>
            <a:endParaRPr/>
          </a:p>
          <a:p>
            <a:pPr indent="-342900" lvl="2" marL="1371600" rtl="0" algn="l">
              <a:spcBef>
                <a:spcPts val="0"/>
              </a:spcBef>
              <a:spcAft>
                <a:spcPts val="0"/>
              </a:spcAft>
              <a:buSzPts val="1800"/>
              <a:buChar char="■"/>
            </a:pPr>
            <a:r>
              <a:rPr lang="en-US"/>
              <a:t>AI is replacing administrative assistance, front desk people, software developers, legal researchers, and many other roles.</a:t>
            </a:r>
            <a:endParaRPr/>
          </a:p>
          <a:p>
            <a:pPr indent="-342900" lvl="2" marL="1371600" rtl="0" algn="l">
              <a:spcBef>
                <a:spcPts val="0"/>
              </a:spcBef>
              <a:spcAft>
                <a:spcPts val="0"/>
              </a:spcAft>
              <a:buSzPts val="1800"/>
              <a:buChar char="■"/>
            </a:pPr>
            <a:r>
              <a:rPr lang="en-US"/>
              <a:t>Many other industries are starting to see AI replace workers</a:t>
            </a:r>
            <a:endParaRPr/>
          </a:p>
          <a:p>
            <a:pPr indent="-342900" lvl="1" marL="914400" rtl="0" algn="l">
              <a:spcBef>
                <a:spcPts val="0"/>
              </a:spcBef>
              <a:spcAft>
                <a:spcPts val="0"/>
              </a:spcAft>
              <a:buSzPts val="1800"/>
              <a:buChar char="○"/>
            </a:pPr>
            <a:r>
              <a:rPr lang="en-US"/>
              <a:t>Copyright/Creative issues.  All that training data came from somewhere.</a:t>
            </a:r>
            <a:endParaRPr/>
          </a:p>
          <a:p>
            <a:pPr indent="-342900" lvl="2" marL="1371600" rtl="0" algn="l">
              <a:spcBef>
                <a:spcPts val="0"/>
              </a:spcBef>
              <a:spcAft>
                <a:spcPts val="0"/>
              </a:spcAft>
              <a:buSzPts val="1800"/>
              <a:buChar char="■"/>
            </a:pPr>
            <a:r>
              <a:rPr lang="en-US"/>
              <a:t>Artwork that was created by humans trained AI, which can now produce similar styled artwork for free.</a:t>
            </a:r>
            <a:endParaRPr/>
          </a:p>
          <a:p>
            <a:pPr indent="-342900" lvl="3" marL="1828800" rtl="0" algn="l">
              <a:spcBef>
                <a:spcPts val="0"/>
              </a:spcBef>
              <a:spcAft>
                <a:spcPts val="0"/>
              </a:spcAft>
              <a:buSzPts val="1800"/>
              <a:buChar char="●"/>
            </a:pPr>
            <a:r>
              <a:rPr lang="en-US"/>
              <a:t>If that causes people to stop practicing art, does art stop evolving?</a:t>
            </a:r>
            <a:endParaRPr/>
          </a:p>
          <a:p>
            <a:pPr indent="0" lvl="0" marL="0" rtl="0" algn="l">
              <a:spcBef>
                <a:spcPts val="75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6"/>
          <p:cNvSpPr txBox="1"/>
          <p:nvPr>
            <p:ph type="title"/>
          </p:nvPr>
        </p:nvSpPr>
        <p:spPr>
          <a:xfrm>
            <a:off x="628650" y="365125"/>
            <a:ext cx="7886700" cy="1325700"/>
          </a:xfrm>
          <a:prstGeom prst="rect">
            <a:avLst/>
          </a:prstGeom>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b="1" lang="en-US" sz="2600">
                <a:solidFill>
                  <a:srgbClr val="000000"/>
                </a:solidFill>
                <a:latin typeface="Arial"/>
                <a:ea typeface="Arial"/>
                <a:cs typeface="Arial"/>
                <a:sym typeface="Arial"/>
              </a:rPr>
              <a:t>Eroding Truth</a:t>
            </a:r>
            <a:endParaRPr b="1" sz="2600">
              <a:solidFill>
                <a:srgbClr val="000000"/>
              </a:solidFill>
              <a:latin typeface="Arial"/>
              <a:ea typeface="Arial"/>
              <a:cs typeface="Arial"/>
              <a:sym typeface="Arial"/>
            </a:endParaRPr>
          </a:p>
        </p:txBody>
      </p:sp>
      <p:sp>
        <p:nvSpPr>
          <p:cNvPr id="262" name="Google Shape;262;p36"/>
          <p:cNvSpPr txBox="1"/>
          <p:nvPr>
            <p:ph idx="1" type="body"/>
          </p:nvPr>
        </p:nvSpPr>
        <p:spPr>
          <a:xfrm>
            <a:off x="628650" y="1825625"/>
            <a:ext cx="7886700" cy="4351200"/>
          </a:xfrm>
          <a:prstGeom prst="rect">
            <a:avLst/>
          </a:prstGeom>
        </p:spPr>
        <p:txBody>
          <a:bodyPr anchorCtr="0" anchor="t" bIns="45700" lIns="91425" spcFirstLastPara="1" rIns="91425" wrap="square" tIns="45700">
            <a:noAutofit/>
          </a:bodyPr>
          <a:lstStyle/>
          <a:p>
            <a:pPr indent="-342900" lvl="0" marL="457200" rtl="0" algn="l">
              <a:spcBef>
                <a:spcPts val="750"/>
              </a:spcBef>
              <a:spcAft>
                <a:spcPts val="0"/>
              </a:spcAft>
              <a:buSzPts val="1800"/>
              <a:buChar char="●"/>
            </a:pPr>
            <a:r>
              <a:rPr lang="en-US"/>
              <a:t>A few years ago, if you wanted to fake an image of </a:t>
            </a:r>
            <a:r>
              <a:rPr lang="en-US"/>
              <a:t>someone</a:t>
            </a:r>
            <a:r>
              <a:rPr lang="en-US"/>
              <a:t> riding a pony in space you’d have to find an image of the person, an image of space, and an image of a pony and try to use photoshop or similar to edit them together.  </a:t>
            </a:r>
            <a:endParaRPr/>
          </a:p>
          <a:p>
            <a:pPr indent="-342900" lvl="1" marL="914400" rtl="0" algn="l">
              <a:spcBef>
                <a:spcPts val="0"/>
              </a:spcBef>
              <a:spcAft>
                <a:spcPts val="0"/>
              </a:spcAft>
              <a:buSzPts val="1800"/>
              <a:buChar char="○"/>
            </a:pPr>
            <a:r>
              <a:rPr lang="en-US"/>
              <a:t>It was time consuming, and relatively obvious to spot unless you had really good photoshop skills</a:t>
            </a:r>
            <a:endParaRPr/>
          </a:p>
          <a:p>
            <a:pPr indent="-342900" lvl="1" marL="914400" rtl="0" algn="l">
              <a:spcBef>
                <a:spcPts val="0"/>
              </a:spcBef>
              <a:spcAft>
                <a:spcPts val="0"/>
              </a:spcAft>
              <a:buSzPts val="1800"/>
              <a:buChar char="○"/>
            </a:pPr>
            <a:r>
              <a:rPr lang="en-US"/>
              <a:t>Now basically anyone can do it in seconds:</a:t>
            </a:r>
            <a:endParaRPr/>
          </a:p>
          <a:p>
            <a:pPr indent="0" lvl="0" marL="914400" rtl="0" algn="l">
              <a:spcBef>
                <a:spcPts val="750"/>
              </a:spcBef>
              <a:spcAft>
                <a:spcPts val="0"/>
              </a:spcAft>
              <a:buNone/>
            </a:pPr>
            <a:r>
              <a:t/>
            </a:r>
            <a:endParaRPr/>
          </a:p>
        </p:txBody>
      </p:sp>
      <p:pic>
        <p:nvPicPr>
          <p:cNvPr id="263" name="Google Shape;263;p36"/>
          <p:cNvPicPr preferRelativeResize="0"/>
          <p:nvPr/>
        </p:nvPicPr>
        <p:blipFill>
          <a:blip r:embed="rId3">
            <a:alphaModFix/>
          </a:blip>
          <a:stretch>
            <a:fillRect/>
          </a:stretch>
        </p:blipFill>
        <p:spPr>
          <a:xfrm>
            <a:off x="1420925" y="3872325"/>
            <a:ext cx="4697102" cy="222477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37"/>
          <p:cNvSpPr txBox="1"/>
          <p:nvPr>
            <p:ph type="title"/>
          </p:nvPr>
        </p:nvSpPr>
        <p:spPr>
          <a:xfrm>
            <a:off x="628650" y="365125"/>
            <a:ext cx="7886700" cy="1325700"/>
          </a:xfrm>
          <a:prstGeom prst="rect">
            <a:avLst/>
          </a:prstGeom>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b="1" lang="en-US" sz="2600">
                <a:solidFill>
                  <a:srgbClr val="000000"/>
                </a:solidFill>
                <a:latin typeface="Arial"/>
                <a:ea typeface="Arial"/>
                <a:cs typeface="Arial"/>
                <a:sym typeface="Arial"/>
              </a:rPr>
              <a:t>Critical Thinking</a:t>
            </a:r>
            <a:endParaRPr b="1" sz="2600">
              <a:solidFill>
                <a:srgbClr val="000000"/>
              </a:solidFill>
              <a:latin typeface="Arial"/>
              <a:ea typeface="Arial"/>
              <a:cs typeface="Arial"/>
              <a:sym typeface="Arial"/>
            </a:endParaRPr>
          </a:p>
        </p:txBody>
      </p:sp>
      <p:sp>
        <p:nvSpPr>
          <p:cNvPr id="270" name="Google Shape;270;p37"/>
          <p:cNvSpPr txBox="1"/>
          <p:nvPr>
            <p:ph idx="1" type="body"/>
          </p:nvPr>
        </p:nvSpPr>
        <p:spPr>
          <a:xfrm>
            <a:off x="628650" y="1554750"/>
            <a:ext cx="7886700" cy="4351200"/>
          </a:xfrm>
          <a:prstGeom prst="rect">
            <a:avLst/>
          </a:prstGeom>
        </p:spPr>
        <p:txBody>
          <a:bodyPr anchorCtr="0" anchor="t" bIns="45700" lIns="91425" spcFirstLastPara="1" rIns="91425" wrap="square" tIns="45700">
            <a:noAutofit/>
          </a:bodyPr>
          <a:lstStyle/>
          <a:p>
            <a:pPr indent="-342900" lvl="0" marL="457200" rtl="0" algn="l">
              <a:spcBef>
                <a:spcPts val="750"/>
              </a:spcBef>
              <a:spcAft>
                <a:spcPts val="0"/>
              </a:spcAft>
              <a:buSzPts val="1800"/>
              <a:buChar char="●"/>
            </a:pPr>
            <a:r>
              <a:rPr lang="en-US"/>
              <a:t>How can you tell that photo is AI generated?</a:t>
            </a:r>
            <a:endParaRPr/>
          </a:p>
          <a:p>
            <a:pPr indent="-342900" lvl="1" marL="914400" rtl="0" algn="l">
              <a:spcBef>
                <a:spcPts val="0"/>
              </a:spcBef>
              <a:spcAft>
                <a:spcPts val="0"/>
              </a:spcAft>
              <a:buSzPts val="1800"/>
              <a:buChar char="○"/>
            </a:pPr>
            <a:r>
              <a:rPr lang="en-US"/>
              <a:t>OK, well there is the obvious problems:</a:t>
            </a:r>
            <a:endParaRPr/>
          </a:p>
          <a:p>
            <a:pPr indent="-342900" lvl="2" marL="1371600" rtl="0" algn="l">
              <a:spcBef>
                <a:spcPts val="0"/>
              </a:spcBef>
              <a:spcAft>
                <a:spcPts val="0"/>
              </a:spcAft>
              <a:buSzPts val="1800"/>
              <a:buChar char="■"/>
            </a:pPr>
            <a:r>
              <a:rPr lang="en-US"/>
              <a:t>You can’t breath in space, so they’d be dead, not smiling</a:t>
            </a:r>
            <a:endParaRPr/>
          </a:p>
          <a:p>
            <a:pPr indent="-342900" lvl="2" marL="1371600" rtl="0" algn="l">
              <a:spcBef>
                <a:spcPts val="0"/>
              </a:spcBef>
              <a:spcAft>
                <a:spcPts val="0"/>
              </a:spcAft>
              <a:buSzPts val="1800"/>
              <a:buChar char="■"/>
            </a:pPr>
            <a:r>
              <a:rPr lang="en-US"/>
              <a:t>There is no gravity in space, so what’s holding her on the donkey?</a:t>
            </a:r>
            <a:endParaRPr/>
          </a:p>
          <a:p>
            <a:pPr indent="-342900" lvl="2" marL="1371600" rtl="0" algn="l">
              <a:spcBef>
                <a:spcPts val="0"/>
              </a:spcBef>
              <a:spcAft>
                <a:spcPts val="0"/>
              </a:spcAft>
              <a:buSzPts val="1800"/>
              <a:buChar char="■"/>
            </a:pPr>
            <a:r>
              <a:rPr lang="en-US"/>
              <a:t>Where is the source of light in the image.  There is a reflection on the left side of her face, and knee.  But look at the donkey, the light on it comes from the other side.  She’s lit from one side, the donkey from the other…not </a:t>
            </a:r>
            <a:r>
              <a:rPr lang="en-US"/>
              <a:t>really</a:t>
            </a:r>
            <a:r>
              <a:rPr lang="en-US"/>
              <a:t> possible.</a:t>
            </a:r>
            <a:endParaRPr/>
          </a:p>
          <a:p>
            <a:pPr indent="-342900" lvl="2" marL="1371600" rtl="0" algn="l">
              <a:spcBef>
                <a:spcPts val="0"/>
              </a:spcBef>
              <a:spcAft>
                <a:spcPts val="0"/>
              </a:spcAft>
              <a:buSzPts val="1800"/>
              <a:buChar char="■"/>
            </a:pPr>
            <a:r>
              <a:rPr lang="en-US"/>
              <a:t>There are probably many other problems.</a:t>
            </a:r>
            <a:endParaRPr/>
          </a:p>
          <a:p>
            <a:pPr indent="-342900" lvl="0" marL="457200" rtl="0" algn="l">
              <a:spcBef>
                <a:spcPts val="0"/>
              </a:spcBef>
              <a:spcAft>
                <a:spcPts val="0"/>
              </a:spcAft>
              <a:buSzPts val="1800"/>
              <a:buChar char="●"/>
            </a:pPr>
            <a:r>
              <a:rPr lang="en-US"/>
              <a:t>However, at a quick look, it’s believable.  Better than I could do in photoshop without a lot of time.</a:t>
            </a:r>
            <a:endParaRPr/>
          </a:p>
          <a:p>
            <a:pPr indent="-342900" lvl="0" marL="457200" rtl="0" algn="l">
              <a:spcBef>
                <a:spcPts val="0"/>
              </a:spcBef>
              <a:spcAft>
                <a:spcPts val="0"/>
              </a:spcAft>
              <a:buSzPts val="1800"/>
              <a:buChar char="●"/>
            </a:pPr>
            <a:r>
              <a:rPr lang="en-US"/>
              <a:t>The problem this is causing society is that it’s now much harder to know what to believe.</a:t>
            </a:r>
            <a:endParaRPr/>
          </a:p>
          <a:p>
            <a:pPr indent="-342900" lvl="1" marL="914400" rtl="0" algn="l">
              <a:spcBef>
                <a:spcPts val="0"/>
              </a:spcBef>
              <a:spcAft>
                <a:spcPts val="0"/>
              </a:spcAft>
              <a:buSzPts val="1800"/>
              <a:buChar char="○"/>
            </a:pPr>
            <a:r>
              <a:rPr lang="en-US"/>
              <a:t>When you wrote a paper in middle school, you had to cite your sources…today, it’s hard to know the </a:t>
            </a:r>
            <a:r>
              <a:rPr lang="en-US"/>
              <a:t>veracity</a:t>
            </a:r>
            <a:r>
              <a:rPr lang="en-US"/>
              <a:t> of any source.</a:t>
            </a:r>
            <a:endParaRPr/>
          </a:p>
          <a:p>
            <a:pPr indent="-342900" lvl="0" marL="457200" rtl="0" algn="l">
              <a:spcBef>
                <a:spcPts val="0"/>
              </a:spcBef>
              <a:spcAft>
                <a:spcPts val="0"/>
              </a:spcAft>
              <a:buSzPts val="1800"/>
              <a:buChar char="●"/>
            </a:pPr>
            <a:r>
              <a:rPr lang="en-US"/>
              <a:t>This is only going to get worse.  We are only starting to see the effects of this on society.</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8"/>
          <p:cNvSpPr txBox="1"/>
          <p:nvPr>
            <p:ph type="title"/>
          </p:nvPr>
        </p:nvSpPr>
        <p:spPr>
          <a:xfrm>
            <a:off x="628650" y="365125"/>
            <a:ext cx="7886700" cy="1325700"/>
          </a:xfrm>
          <a:prstGeom prst="rect">
            <a:avLst/>
          </a:prstGeom>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b="1" lang="en-US" sz="2600">
                <a:solidFill>
                  <a:srgbClr val="000000"/>
                </a:solidFill>
                <a:latin typeface="Arial"/>
                <a:ea typeface="Arial"/>
                <a:cs typeface="Arial"/>
                <a:sym typeface="Arial"/>
              </a:rPr>
              <a:t>Is using AI in </a:t>
            </a:r>
            <a:r>
              <a:rPr b="1" lang="en-US" sz="2600">
                <a:solidFill>
                  <a:srgbClr val="000000"/>
                </a:solidFill>
                <a:latin typeface="Arial"/>
                <a:ea typeface="Arial"/>
                <a:cs typeface="Arial"/>
                <a:sym typeface="Arial"/>
              </a:rPr>
              <a:t>college bad?</a:t>
            </a:r>
            <a:endParaRPr b="1" sz="2600">
              <a:solidFill>
                <a:srgbClr val="000000"/>
              </a:solidFill>
              <a:latin typeface="Arial"/>
              <a:ea typeface="Arial"/>
              <a:cs typeface="Arial"/>
              <a:sym typeface="Arial"/>
            </a:endParaRPr>
          </a:p>
        </p:txBody>
      </p:sp>
      <p:sp>
        <p:nvSpPr>
          <p:cNvPr id="277" name="Google Shape;277;p38"/>
          <p:cNvSpPr txBox="1"/>
          <p:nvPr>
            <p:ph idx="1" type="body"/>
          </p:nvPr>
        </p:nvSpPr>
        <p:spPr>
          <a:xfrm>
            <a:off x="628650" y="1825625"/>
            <a:ext cx="7886700" cy="4351200"/>
          </a:xfrm>
          <a:prstGeom prst="rect">
            <a:avLst/>
          </a:prstGeom>
        </p:spPr>
        <p:txBody>
          <a:bodyPr anchorCtr="0" anchor="t" bIns="45700" lIns="91425" spcFirstLastPara="1" rIns="91425" wrap="square" tIns="45700">
            <a:noAutofit/>
          </a:bodyPr>
          <a:lstStyle/>
          <a:p>
            <a:pPr indent="-342900" lvl="0" marL="457200" rtl="0" algn="l">
              <a:spcBef>
                <a:spcPts val="750"/>
              </a:spcBef>
              <a:spcAft>
                <a:spcPts val="0"/>
              </a:spcAft>
              <a:buSzPts val="1800"/>
              <a:buChar char="●"/>
            </a:pPr>
            <a:r>
              <a:rPr lang="en-US"/>
              <a:t>You are paying to learn skills that </a:t>
            </a:r>
            <a:r>
              <a:rPr lang="en-US"/>
              <a:t>employers need to hire you.  Be sure you are actually learning those skills. </a:t>
            </a:r>
            <a:endParaRPr/>
          </a:p>
          <a:p>
            <a:pPr indent="-342900" lvl="1" marL="914400" rtl="0" algn="l">
              <a:spcBef>
                <a:spcPts val="0"/>
              </a:spcBef>
              <a:spcAft>
                <a:spcPts val="0"/>
              </a:spcAft>
              <a:buSzPts val="1800"/>
              <a:buChar char="○"/>
            </a:pPr>
            <a:r>
              <a:rPr lang="en-US"/>
              <a:t>If all you are doing is pasting answers from AIs, everyone can do that, so you’ll have a hard time finding an employer to hire you.</a:t>
            </a:r>
            <a:endParaRPr/>
          </a:p>
          <a:p>
            <a:pPr indent="-342900" lvl="1" marL="914400" rtl="0" algn="l">
              <a:spcBef>
                <a:spcPts val="0"/>
              </a:spcBef>
              <a:spcAft>
                <a:spcPts val="0"/>
              </a:spcAft>
              <a:buSzPts val="1800"/>
              <a:buChar char="○"/>
            </a:pPr>
            <a:r>
              <a:rPr lang="en-US"/>
              <a:t>This degree cost money, be sure you are learning to get value for money.</a:t>
            </a:r>
            <a:endParaRPr/>
          </a:p>
          <a:p>
            <a:pPr indent="-342900" lvl="0" marL="457200" rtl="0" algn="l">
              <a:spcBef>
                <a:spcPts val="0"/>
              </a:spcBef>
              <a:spcAft>
                <a:spcPts val="0"/>
              </a:spcAft>
              <a:buSzPts val="1800"/>
              <a:buChar char="●"/>
            </a:pPr>
            <a:r>
              <a:rPr lang="en-US"/>
              <a:t>It can be a great resource if used correctly</a:t>
            </a:r>
            <a:endParaRPr/>
          </a:p>
          <a:p>
            <a:pPr indent="-342900" lvl="1" marL="914400" rtl="0" algn="l">
              <a:spcBef>
                <a:spcPts val="0"/>
              </a:spcBef>
              <a:spcAft>
                <a:spcPts val="0"/>
              </a:spcAft>
              <a:buSzPts val="1800"/>
              <a:buChar char="○"/>
            </a:pPr>
            <a:r>
              <a:rPr lang="en-US"/>
              <a:t>Ask AI to summarize a topic you are having a hard time with.  Reading the summary may be a good start</a:t>
            </a:r>
            <a:endParaRPr/>
          </a:p>
          <a:p>
            <a:pPr indent="-342900" lvl="1" marL="914400" rtl="0" algn="l">
              <a:spcBef>
                <a:spcPts val="0"/>
              </a:spcBef>
              <a:spcAft>
                <a:spcPts val="0"/>
              </a:spcAft>
              <a:buSzPts val="1800"/>
              <a:buChar char="○"/>
            </a:pPr>
            <a:r>
              <a:rPr lang="en-US"/>
              <a:t>Ask AI to create a practice test based on a set of slides. </a:t>
            </a:r>
            <a:endParaRPr/>
          </a:p>
          <a:p>
            <a:pPr indent="-342900" lvl="1" marL="914400" rtl="0" algn="l">
              <a:spcBef>
                <a:spcPts val="0"/>
              </a:spcBef>
              <a:spcAft>
                <a:spcPts val="0"/>
              </a:spcAft>
              <a:buSzPts val="1800"/>
              <a:buChar char="○"/>
            </a:pPr>
            <a:r>
              <a:rPr lang="en-US"/>
              <a:t>Do the work yourself.  Ask AI to generate an answer, and see if you got it right before you submit your own work (note: don’t submit the AI’s work)</a:t>
            </a:r>
            <a:endParaRPr/>
          </a:p>
          <a:p>
            <a:pPr indent="-342900" lvl="2" marL="1371600" rtl="0" algn="l">
              <a:spcBef>
                <a:spcPts val="0"/>
              </a:spcBef>
              <a:spcAft>
                <a:spcPts val="0"/>
              </a:spcAft>
              <a:buSzPts val="1800"/>
              <a:buChar char="■"/>
            </a:pPr>
            <a:r>
              <a:rPr lang="en-US"/>
              <a:t>Warning: Remember AI isn’t always right.</a:t>
            </a:r>
            <a:endParaRPr/>
          </a:p>
          <a:p>
            <a:pPr indent="-342900" lvl="0" marL="457200" rtl="0" algn="l">
              <a:spcBef>
                <a:spcPts val="0"/>
              </a:spcBef>
              <a:spcAft>
                <a:spcPts val="0"/>
              </a:spcAft>
              <a:buSzPts val="1800"/>
              <a:buChar char="●"/>
            </a:pPr>
            <a:r>
              <a:rPr lang="en-US"/>
              <a:t>As long as you are learning it’s another tool that can be used.</a:t>
            </a:r>
            <a:endParaRPr/>
          </a:p>
        </p:txBody>
      </p:sp>
    </p:spTree>
  </p:cSld>
  <p:clrMapOvr>
    <a:masterClrMapping/>
  </p:clrMapOvr>
</p:sld>
</file>

<file path=ppt/theme/theme1.xml><?xml version="1.0" encoding="utf-8"?>
<a:theme xmlns:a="http://schemas.openxmlformats.org/drawingml/2006/main" xmlns:r="http://schemas.openxmlformats.org/officeDocument/2006/relationships" name="PPT2_16to9">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