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4"/>
  </p:notesMasterIdLst>
  <p:sldIdLst>
    <p:sldId id="256" r:id="rId2"/>
    <p:sldId id="288" r:id="rId3"/>
    <p:sldId id="289" r:id="rId4"/>
    <p:sldId id="290" r:id="rId5"/>
    <p:sldId id="291" r:id="rId6"/>
    <p:sldId id="292" r:id="rId7"/>
    <p:sldId id="293" r:id="rId8"/>
    <p:sldId id="294" r:id="rId9"/>
    <p:sldId id="301" r:id="rId10"/>
    <p:sldId id="295" r:id="rId11"/>
    <p:sldId id="296" r:id="rId12"/>
    <p:sldId id="297" r:id="rId13"/>
    <p:sldId id="287" r:id="rId14"/>
    <p:sldId id="278" r:id="rId15"/>
    <p:sldId id="279" r:id="rId16"/>
    <p:sldId id="280" r:id="rId17"/>
    <p:sldId id="281" r:id="rId18"/>
    <p:sldId id="298" r:id="rId19"/>
    <p:sldId id="299" r:id="rId20"/>
    <p:sldId id="302" r:id="rId21"/>
    <p:sldId id="300" r:id="rId22"/>
    <p:sldId id="285" r:id="rId2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91"/>
    <p:restoredTop sz="94672"/>
  </p:normalViewPr>
  <p:slideViewPr>
    <p:cSldViewPr snapToGrid="0" snapToObjects="1">
      <p:cViewPr varScale="1">
        <p:scale>
          <a:sx n="102" d="100"/>
          <a:sy n="102" d="100"/>
        </p:scale>
        <p:origin x="2226" y="114"/>
      </p:cViewPr>
      <p:guideLst/>
    </p:cSldViewPr>
  </p:slideViewPr>
  <p:outlineViewPr>
    <p:cViewPr>
      <p:scale>
        <a:sx n="33" d="100"/>
        <a:sy n="33" d="100"/>
      </p:scale>
      <p:origin x="0" y="-20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gs.statcounter.com/os-market-share/desktop/worldwide"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distrosea.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1152375" y="1983398"/>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CSE1101</a:t>
            </a:r>
            <a:endParaRPr sz="3240" dirty="0"/>
          </a:p>
        </p:txBody>
      </p:sp>
      <p:sp>
        <p:nvSpPr>
          <p:cNvPr id="92" name="Google Shape;92;p14"/>
          <p:cNvSpPr txBox="1"/>
          <p:nvPr/>
        </p:nvSpPr>
        <p:spPr>
          <a:xfrm>
            <a:off x="3195449" y="3090450"/>
            <a:ext cx="3636237"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latin typeface="Calibri"/>
                <a:ea typeface="Calibri"/>
                <a:cs typeface="Calibri"/>
                <a:sym typeface="Calibri"/>
              </a:rPr>
              <a:t>Operating Systems</a:t>
            </a:r>
            <a:endParaRPr sz="3200"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B28C-5EAF-C1ED-A5B8-BD08A571C133}"/>
              </a:ext>
            </a:extLst>
          </p:cNvPr>
          <p:cNvSpPr>
            <a:spLocks noGrp="1"/>
          </p:cNvSpPr>
          <p:nvPr>
            <p:ph type="title"/>
          </p:nvPr>
        </p:nvSpPr>
        <p:spPr/>
        <p:txBody>
          <a:bodyPr/>
          <a:lstStyle/>
          <a:p>
            <a:r>
              <a:rPr lang="en-US" dirty="0"/>
              <a:t>Early computers</a:t>
            </a:r>
          </a:p>
        </p:txBody>
      </p:sp>
      <p:sp>
        <p:nvSpPr>
          <p:cNvPr id="3" name="Text Placeholder 2">
            <a:extLst>
              <a:ext uri="{FF2B5EF4-FFF2-40B4-BE49-F238E27FC236}">
                <a16:creationId xmlns:a16="http://schemas.microsoft.com/office/drawing/2014/main" id="{83588859-50DF-61C9-EC40-66DBAF1D8E6B}"/>
              </a:ext>
            </a:extLst>
          </p:cNvPr>
          <p:cNvSpPr>
            <a:spLocks noGrp="1"/>
          </p:cNvSpPr>
          <p:nvPr>
            <p:ph type="body" idx="1"/>
          </p:nvPr>
        </p:nvSpPr>
        <p:spPr/>
        <p:txBody>
          <a:bodyPr/>
          <a:lstStyle/>
          <a:p>
            <a:r>
              <a:rPr lang="en-US" dirty="0"/>
              <a:t>In the beginning only large universities and government agencies could afford computers.</a:t>
            </a:r>
          </a:p>
          <a:p>
            <a:r>
              <a:rPr lang="en-US" dirty="0"/>
              <a:t>The first computers could only handle one program at a time.</a:t>
            </a:r>
          </a:p>
          <a:p>
            <a:pPr lvl="1"/>
            <a:r>
              <a:rPr lang="en-US" dirty="0"/>
              <a:t>Programmers wrote their programs on punch cards.</a:t>
            </a:r>
          </a:p>
          <a:p>
            <a:pPr lvl="1"/>
            <a:r>
              <a:rPr lang="en-US" dirty="0"/>
              <a:t>Once the computer was available, the punch cards were fed into the machine.</a:t>
            </a:r>
          </a:p>
          <a:p>
            <a:pPr lvl="1"/>
            <a:r>
              <a:rPr lang="en-US" dirty="0"/>
              <a:t>The machine printed out the result (often on paper).  </a:t>
            </a:r>
          </a:p>
          <a:p>
            <a:pPr lvl="1"/>
            <a:r>
              <a:rPr lang="en-US" dirty="0"/>
              <a:t>Running a program often took a lot of time.</a:t>
            </a:r>
          </a:p>
          <a:p>
            <a:pPr lvl="2"/>
            <a:r>
              <a:rPr lang="en-US" dirty="0"/>
              <a:t>If there was a problem with the program, the programmer had to wait for another turn.</a:t>
            </a:r>
          </a:p>
          <a:p>
            <a:pPr lvl="1"/>
            <a:r>
              <a:rPr lang="en-US" dirty="0"/>
              <a:t>Often printing the result took longer than the computer took to calculate the result.</a:t>
            </a:r>
          </a:p>
          <a:p>
            <a:pPr lvl="2"/>
            <a:r>
              <a:rPr lang="en-US" dirty="0"/>
              <a:t>Printers are slow.</a:t>
            </a:r>
          </a:p>
        </p:txBody>
      </p:sp>
    </p:spTree>
    <p:extLst>
      <p:ext uri="{BB962C8B-B14F-4D97-AF65-F5344CB8AC3E}">
        <p14:creationId xmlns:p14="http://schemas.microsoft.com/office/powerpoint/2010/main" val="1063270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D591-52B1-C395-25F4-C84918C98471}"/>
              </a:ext>
            </a:extLst>
          </p:cNvPr>
          <p:cNvSpPr>
            <a:spLocks noGrp="1"/>
          </p:cNvSpPr>
          <p:nvPr>
            <p:ph type="title"/>
          </p:nvPr>
        </p:nvSpPr>
        <p:spPr/>
        <p:txBody>
          <a:bodyPr/>
          <a:lstStyle/>
          <a:p>
            <a:r>
              <a:rPr lang="en-US" dirty="0"/>
              <a:t>Waiting…waiting…waiting…</a:t>
            </a:r>
          </a:p>
        </p:txBody>
      </p:sp>
      <p:sp>
        <p:nvSpPr>
          <p:cNvPr id="3" name="Text Placeholder 2">
            <a:extLst>
              <a:ext uri="{FF2B5EF4-FFF2-40B4-BE49-F238E27FC236}">
                <a16:creationId xmlns:a16="http://schemas.microsoft.com/office/drawing/2014/main" id="{A5ED16D7-84FD-C364-DE91-1B342392F191}"/>
              </a:ext>
            </a:extLst>
          </p:cNvPr>
          <p:cNvSpPr>
            <a:spLocks noGrp="1"/>
          </p:cNvSpPr>
          <p:nvPr>
            <p:ph type="body" idx="1"/>
          </p:nvPr>
        </p:nvSpPr>
        <p:spPr/>
        <p:txBody>
          <a:bodyPr/>
          <a:lstStyle/>
          <a:p>
            <a:r>
              <a:rPr lang="en-US" dirty="0"/>
              <a:t>As computers became more capable, their processing power soon exceeded the speed which we could feed punch cards in and get results out of the printer.</a:t>
            </a:r>
          </a:p>
          <a:p>
            <a:r>
              <a:rPr lang="en-US" dirty="0"/>
              <a:t>The first idea for an operating system was “batch processing”.  Instead of the computer having to wait for an operator to feed in the next program, why not have the computer automatically move from one program to the next.</a:t>
            </a:r>
          </a:p>
          <a:p>
            <a:pPr lvl="1"/>
            <a:r>
              <a:rPr lang="en-US" dirty="0"/>
              <a:t>You load the cards for multiple programs into the feeder, and you give the computer a way to know when a specific card is the last or first card or a program.</a:t>
            </a:r>
          </a:p>
          <a:p>
            <a:pPr lvl="1"/>
            <a:r>
              <a:rPr lang="en-US" dirty="0"/>
              <a:t>The program which managed the “jobs” or programs was called an operating system, as it helped the computer to operate.</a:t>
            </a:r>
          </a:p>
          <a:p>
            <a:pPr marL="571500" lvl="1" indent="0">
              <a:buNone/>
            </a:pPr>
            <a:endParaRPr lang="en-US" dirty="0"/>
          </a:p>
        </p:txBody>
      </p:sp>
    </p:spTree>
    <p:extLst>
      <p:ext uri="{BB962C8B-B14F-4D97-AF65-F5344CB8AC3E}">
        <p14:creationId xmlns:p14="http://schemas.microsoft.com/office/powerpoint/2010/main" val="2896896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44251-C250-6F00-CA9E-F26FAA4B6F01}"/>
              </a:ext>
            </a:extLst>
          </p:cNvPr>
          <p:cNvSpPr>
            <a:spLocks noGrp="1"/>
          </p:cNvSpPr>
          <p:nvPr>
            <p:ph type="title"/>
          </p:nvPr>
        </p:nvSpPr>
        <p:spPr/>
        <p:txBody>
          <a:bodyPr/>
          <a:lstStyle/>
          <a:p>
            <a:r>
              <a:rPr lang="en-US" dirty="0"/>
              <a:t>Wasted Resources</a:t>
            </a:r>
          </a:p>
        </p:txBody>
      </p:sp>
      <p:sp>
        <p:nvSpPr>
          <p:cNvPr id="3" name="Text Placeholder 2">
            <a:extLst>
              <a:ext uri="{FF2B5EF4-FFF2-40B4-BE49-F238E27FC236}">
                <a16:creationId xmlns:a16="http://schemas.microsoft.com/office/drawing/2014/main" id="{AFBE46AC-CB04-883A-4CB4-CBFA4BA25C05}"/>
              </a:ext>
            </a:extLst>
          </p:cNvPr>
          <p:cNvSpPr>
            <a:spLocks noGrp="1"/>
          </p:cNvSpPr>
          <p:nvPr>
            <p:ph type="body" idx="1"/>
          </p:nvPr>
        </p:nvSpPr>
        <p:spPr/>
        <p:txBody>
          <a:bodyPr/>
          <a:lstStyle/>
          <a:p>
            <a:r>
              <a:rPr lang="en-US" dirty="0"/>
              <a:t>The punch cards were loaded in via a device.  The printer is another device.  These are examples of peripherals.</a:t>
            </a:r>
          </a:p>
          <a:p>
            <a:r>
              <a:rPr lang="en-US" dirty="0"/>
              <a:t>In general peripherals are very slow.  </a:t>
            </a:r>
          </a:p>
          <a:p>
            <a:pPr lvl="1"/>
            <a:r>
              <a:rPr lang="en-US" dirty="0"/>
              <a:t>A modern printer may take a second to print a page.  But a computer can process about 3 billion operations per second.  Thus, a computer can process thousands of pages of text in the time it takes the printer to print one.</a:t>
            </a:r>
          </a:p>
          <a:p>
            <a:pPr lvl="1"/>
            <a:r>
              <a:rPr lang="en-US" dirty="0"/>
              <a:t>Old printers (dot matrix) were even slower.</a:t>
            </a:r>
          </a:p>
          <a:p>
            <a:r>
              <a:rPr lang="en-US" dirty="0"/>
              <a:t>While the peripherals were working, the computer itself was bored, wasting resources.</a:t>
            </a:r>
          </a:p>
          <a:p>
            <a:r>
              <a:rPr lang="en-US" dirty="0"/>
              <a:t>The next idea was to allow the computer to start working on the next program while it waited on the peripherals.</a:t>
            </a:r>
          </a:p>
        </p:txBody>
      </p:sp>
    </p:spTree>
    <p:extLst>
      <p:ext uri="{BB962C8B-B14F-4D97-AF65-F5344CB8AC3E}">
        <p14:creationId xmlns:p14="http://schemas.microsoft.com/office/powerpoint/2010/main" val="3374147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8D929-401D-B08D-D9F1-0A8243249D48}"/>
              </a:ext>
            </a:extLst>
          </p:cNvPr>
          <p:cNvSpPr>
            <a:spLocks noGrp="1"/>
          </p:cNvSpPr>
          <p:nvPr>
            <p:ph type="title"/>
          </p:nvPr>
        </p:nvSpPr>
        <p:spPr/>
        <p:txBody>
          <a:bodyPr/>
          <a:lstStyle/>
          <a:p>
            <a:r>
              <a:rPr lang="en-US" dirty="0"/>
              <a:t>Multiprocessing</a:t>
            </a:r>
          </a:p>
        </p:txBody>
      </p:sp>
      <p:sp>
        <p:nvSpPr>
          <p:cNvPr id="3" name="Text Placeholder 2">
            <a:extLst>
              <a:ext uri="{FF2B5EF4-FFF2-40B4-BE49-F238E27FC236}">
                <a16:creationId xmlns:a16="http://schemas.microsoft.com/office/drawing/2014/main" id="{6EE65A6F-96E9-DF0A-C7A9-64567C4AAC3B}"/>
              </a:ext>
            </a:extLst>
          </p:cNvPr>
          <p:cNvSpPr>
            <a:spLocks noGrp="1"/>
          </p:cNvSpPr>
          <p:nvPr>
            <p:ph type="body" idx="1"/>
          </p:nvPr>
        </p:nvSpPr>
        <p:spPr>
          <a:xfrm>
            <a:off x="628650" y="1625601"/>
            <a:ext cx="7886700" cy="4551364"/>
          </a:xfrm>
        </p:spPr>
        <p:txBody>
          <a:bodyPr/>
          <a:lstStyle/>
          <a:p>
            <a:r>
              <a:rPr lang="en-US" dirty="0"/>
              <a:t>Imagine you are a computer and you have 3 “jobs” or programs you need to accomplish.</a:t>
            </a:r>
          </a:p>
          <a:p>
            <a:pPr lvl="1"/>
            <a:r>
              <a:rPr lang="en-US" dirty="0"/>
              <a:t>Print out a three-page homework assignment</a:t>
            </a:r>
          </a:p>
          <a:p>
            <a:pPr lvl="1"/>
            <a:r>
              <a:rPr lang="en-US" dirty="0"/>
              <a:t>Recalculate a spreadsheet with thousands of formulas</a:t>
            </a:r>
          </a:p>
          <a:p>
            <a:pPr lvl="1"/>
            <a:r>
              <a:rPr lang="en-US" dirty="0"/>
              <a:t>Ask a user for 7 guesses in a word game</a:t>
            </a:r>
          </a:p>
          <a:p>
            <a:r>
              <a:rPr lang="en-US" dirty="0"/>
              <a:t>A critical realization is that the user will not give you the 7 guesses in 7/3000000000</a:t>
            </a:r>
            <a:r>
              <a:rPr lang="en-US" baseline="30000" dirty="0"/>
              <a:t>th</a:t>
            </a:r>
            <a:r>
              <a:rPr lang="en-US" dirty="0"/>
              <a:t> of a second.  Most likely it’ll take the user multiple minutes</a:t>
            </a:r>
          </a:p>
          <a:p>
            <a:r>
              <a:rPr lang="en-US" dirty="0"/>
              <a:t>You should:</a:t>
            </a:r>
          </a:p>
          <a:p>
            <a:pPr lvl="1"/>
            <a:r>
              <a:rPr lang="en-US" dirty="0"/>
              <a:t>Send the print job to the printer, and it’ll take it however long it takes.</a:t>
            </a:r>
          </a:p>
          <a:p>
            <a:pPr lvl="1"/>
            <a:r>
              <a:rPr lang="en-US" dirty="0"/>
              <a:t>While it’s printing, ask the user for the first guess. </a:t>
            </a:r>
          </a:p>
          <a:p>
            <a:pPr lvl="1"/>
            <a:r>
              <a:rPr lang="en-US" dirty="0"/>
              <a:t>Once you have that, start working on the spreadsheet.  </a:t>
            </a:r>
          </a:p>
          <a:p>
            <a:pPr lvl="1"/>
            <a:r>
              <a:rPr lang="en-US" dirty="0"/>
              <a:t>Check back on the user every now and again</a:t>
            </a:r>
          </a:p>
          <a:p>
            <a:pPr lvl="1"/>
            <a:r>
              <a:rPr lang="en-US" dirty="0"/>
              <a:t>Keep working on the spreadsheet</a:t>
            </a:r>
          </a:p>
          <a:p>
            <a:pPr lvl="1"/>
            <a:r>
              <a:rPr lang="en-US" dirty="0"/>
              <a:t>Finally check on the printer</a:t>
            </a:r>
          </a:p>
          <a:p>
            <a:pPr lvl="1"/>
            <a:endParaRPr lang="en-US" dirty="0"/>
          </a:p>
          <a:p>
            <a:pPr lvl="1"/>
            <a:endParaRPr lang="en-US" dirty="0"/>
          </a:p>
        </p:txBody>
      </p:sp>
    </p:spTree>
    <p:extLst>
      <p:ext uri="{BB962C8B-B14F-4D97-AF65-F5344CB8AC3E}">
        <p14:creationId xmlns:p14="http://schemas.microsoft.com/office/powerpoint/2010/main" val="3209331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A6E8-6C18-A1BE-E167-E9968CA41216}"/>
              </a:ext>
            </a:extLst>
          </p:cNvPr>
          <p:cNvSpPr>
            <a:spLocks noGrp="1"/>
          </p:cNvSpPr>
          <p:nvPr>
            <p:ph type="title"/>
          </p:nvPr>
        </p:nvSpPr>
        <p:spPr/>
        <p:txBody>
          <a:bodyPr/>
          <a:lstStyle/>
          <a:p>
            <a:r>
              <a:rPr lang="en-US" dirty="0"/>
              <a:t>How to multitask</a:t>
            </a:r>
          </a:p>
        </p:txBody>
      </p:sp>
      <p:sp>
        <p:nvSpPr>
          <p:cNvPr id="3" name="Text Placeholder 2">
            <a:extLst>
              <a:ext uri="{FF2B5EF4-FFF2-40B4-BE49-F238E27FC236}">
                <a16:creationId xmlns:a16="http://schemas.microsoft.com/office/drawing/2014/main" id="{B1518A8E-2AB3-7BD5-ECED-AAAB2E4702A1}"/>
              </a:ext>
            </a:extLst>
          </p:cNvPr>
          <p:cNvSpPr>
            <a:spLocks noGrp="1"/>
          </p:cNvSpPr>
          <p:nvPr>
            <p:ph type="body" idx="1"/>
          </p:nvPr>
        </p:nvSpPr>
        <p:spPr/>
        <p:txBody>
          <a:bodyPr/>
          <a:lstStyle/>
          <a:p>
            <a:r>
              <a:rPr lang="en-US" dirty="0"/>
              <a:t>You’ll need a list of tasks.  </a:t>
            </a:r>
          </a:p>
          <a:p>
            <a:r>
              <a:rPr lang="en-US" dirty="0"/>
              <a:t>You’ll need to know which task is ready to go, and which are waiting on something</a:t>
            </a:r>
          </a:p>
          <a:p>
            <a:pPr lvl="1"/>
            <a:r>
              <a:rPr lang="en-US" dirty="0"/>
              <a:t>Could be a peripheral or the user, or something else (such as an internet request)</a:t>
            </a:r>
          </a:p>
          <a:p>
            <a:r>
              <a:rPr lang="en-US" dirty="0"/>
              <a:t>You’ll need to be able to know where you left off in each task.</a:t>
            </a:r>
          </a:p>
          <a:p>
            <a:pPr lvl="1"/>
            <a:r>
              <a:rPr lang="en-US" dirty="0"/>
              <a:t>For example, in the spreadsheet, which formulas have you already calculated.</a:t>
            </a:r>
          </a:p>
          <a:p>
            <a:r>
              <a:rPr lang="en-US" dirty="0"/>
              <a:t>There are many considerations here:</a:t>
            </a:r>
          </a:p>
          <a:p>
            <a:pPr lvl="1"/>
            <a:r>
              <a:rPr lang="en-US" dirty="0"/>
              <a:t>Be careful to not spend all your time on one task while other possibly more important tasks wait.</a:t>
            </a:r>
          </a:p>
          <a:p>
            <a:pPr lvl="1"/>
            <a:r>
              <a:rPr lang="en-US" dirty="0"/>
              <a:t>Each time you switch tasks it takes some time to remember where you were.</a:t>
            </a:r>
          </a:p>
          <a:p>
            <a:pPr lvl="1"/>
            <a:r>
              <a:rPr lang="en-US" dirty="0"/>
              <a:t>A balancing act is necessary, this turns out to be hard</a:t>
            </a:r>
          </a:p>
        </p:txBody>
      </p:sp>
    </p:spTree>
    <p:extLst>
      <p:ext uri="{BB962C8B-B14F-4D97-AF65-F5344CB8AC3E}">
        <p14:creationId xmlns:p14="http://schemas.microsoft.com/office/powerpoint/2010/main" val="3426372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85D04-9540-C465-3E14-5972149EC74E}"/>
              </a:ext>
            </a:extLst>
          </p:cNvPr>
          <p:cNvSpPr>
            <a:spLocks noGrp="1"/>
          </p:cNvSpPr>
          <p:nvPr>
            <p:ph type="title"/>
          </p:nvPr>
        </p:nvSpPr>
        <p:spPr/>
        <p:txBody>
          <a:bodyPr/>
          <a:lstStyle/>
          <a:p>
            <a:r>
              <a:rPr lang="en-US" dirty="0"/>
              <a:t>You do this in life</a:t>
            </a:r>
          </a:p>
        </p:txBody>
      </p:sp>
      <p:sp>
        <p:nvSpPr>
          <p:cNvPr id="3" name="Text Placeholder 2">
            <a:extLst>
              <a:ext uri="{FF2B5EF4-FFF2-40B4-BE49-F238E27FC236}">
                <a16:creationId xmlns:a16="http://schemas.microsoft.com/office/drawing/2014/main" id="{BC18596D-F3FF-093F-92C6-40E2321396DF}"/>
              </a:ext>
            </a:extLst>
          </p:cNvPr>
          <p:cNvSpPr>
            <a:spLocks noGrp="1"/>
          </p:cNvSpPr>
          <p:nvPr>
            <p:ph type="body" idx="1"/>
          </p:nvPr>
        </p:nvSpPr>
        <p:spPr>
          <a:xfrm>
            <a:off x="628650" y="1482725"/>
            <a:ext cx="7886700" cy="4351339"/>
          </a:xfrm>
        </p:spPr>
        <p:txBody>
          <a:bodyPr/>
          <a:lstStyle/>
          <a:p>
            <a:r>
              <a:rPr lang="en-US" dirty="0"/>
              <a:t>You may have homework to do in multiple classes</a:t>
            </a:r>
          </a:p>
          <a:p>
            <a:r>
              <a:rPr lang="en-US" dirty="0"/>
              <a:t>You may need to take a quiz</a:t>
            </a:r>
          </a:p>
          <a:p>
            <a:r>
              <a:rPr lang="en-US" dirty="0"/>
              <a:t>You may need to study for a test tomorrow</a:t>
            </a:r>
          </a:p>
          <a:p>
            <a:r>
              <a:rPr lang="en-US" dirty="0"/>
              <a:t>You may have chores you need to do at home</a:t>
            </a:r>
          </a:p>
          <a:p>
            <a:r>
              <a:rPr lang="en-US" dirty="0"/>
              <a:t>You may have a date later</a:t>
            </a:r>
          </a:p>
          <a:p>
            <a:r>
              <a:rPr lang="en-US" dirty="0"/>
              <a:t>Ideally:</a:t>
            </a:r>
          </a:p>
          <a:p>
            <a:pPr lvl="1"/>
            <a:r>
              <a:rPr lang="en-US" dirty="0"/>
              <a:t>Prioritize the items in the list. </a:t>
            </a:r>
          </a:p>
          <a:p>
            <a:pPr lvl="2"/>
            <a:r>
              <a:rPr lang="en-US" dirty="0"/>
              <a:t>When is everything due, the soonest is likely the first one you should work on</a:t>
            </a:r>
          </a:p>
          <a:p>
            <a:pPr lvl="2"/>
            <a:r>
              <a:rPr lang="en-US" dirty="0"/>
              <a:t>Are they all equally weighted (e.g. if the test is 25% of your grade and the homework is 1%; you should spend more time on studying for the test)</a:t>
            </a:r>
          </a:p>
          <a:p>
            <a:pPr lvl="2"/>
            <a:r>
              <a:rPr lang="en-US" dirty="0"/>
              <a:t>Do you have everything you need to complete each.  If you don’t have the instructions for one of the </a:t>
            </a:r>
            <a:r>
              <a:rPr lang="en-US" dirty="0" err="1"/>
              <a:t>homeworks</a:t>
            </a:r>
            <a:r>
              <a:rPr lang="en-US" dirty="0"/>
              <a:t>, you can’t work on it now.</a:t>
            </a:r>
          </a:p>
          <a:p>
            <a:pPr lvl="2"/>
            <a:endParaRPr lang="en-US" dirty="0"/>
          </a:p>
        </p:txBody>
      </p:sp>
    </p:spTree>
    <p:extLst>
      <p:ext uri="{BB962C8B-B14F-4D97-AF65-F5344CB8AC3E}">
        <p14:creationId xmlns:p14="http://schemas.microsoft.com/office/powerpoint/2010/main" val="3070764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AB986-4E78-AA5A-CEEB-3B915BA5CEA3}"/>
              </a:ext>
            </a:extLst>
          </p:cNvPr>
          <p:cNvSpPr>
            <a:spLocks noGrp="1"/>
          </p:cNvSpPr>
          <p:nvPr>
            <p:ph type="title"/>
          </p:nvPr>
        </p:nvSpPr>
        <p:spPr/>
        <p:txBody>
          <a:bodyPr/>
          <a:lstStyle/>
          <a:p>
            <a:r>
              <a:rPr lang="en-US" dirty="0"/>
              <a:t>Each task may require memory</a:t>
            </a:r>
          </a:p>
        </p:txBody>
      </p:sp>
      <p:sp>
        <p:nvSpPr>
          <p:cNvPr id="3" name="Text Placeholder 2">
            <a:extLst>
              <a:ext uri="{FF2B5EF4-FFF2-40B4-BE49-F238E27FC236}">
                <a16:creationId xmlns:a16="http://schemas.microsoft.com/office/drawing/2014/main" id="{4F5C3548-2DDD-9F5B-CA27-7994131A735E}"/>
              </a:ext>
            </a:extLst>
          </p:cNvPr>
          <p:cNvSpPr>
            <a:spLocks noGrp="1"/>
          </p:cNvSpPr>
          <p:nvPr>
            <p:ph type="body" idx="1"/>
          </p:nvPr>
        </p:nvSpPr>
        <p:spPr/>
        <p:txBody>
          <a:bodyPr/>
          <a:lstStyle/>
          <a:p>
            <a:r>
              <a:rPr lang="en-US" dirty="0"/>
              <a:t>As the name suggests memory is where things are remembered about each job.</a:t>
            </a:r>
          </a:p>
          <a:p>
            <a:r>
              <a:rPr lang="en-US" dirty="0"/>
              <a:t>When you buy your computer, you purchase a certain amount of RAM.  This is the memory your computer has.</a:t>
            </a:r>
          </a:p>
          <a:p>
            <a:r>
              <a:rPr lang="en-US" dirty="0"/>
              <a:t>Another advancement was deciding that each “job” or process running on the computer would have its own memory space.  </a:t>
            </a:r>
          </a:p>
          <a:p>
            <a:pPr lvl="1"/>
            <a:r>
              <a:rPr lang="en-US" dirty="0"/>
              <a:t>This helps ensure that if we pause working on a job for a while, when we come back to it, we know where we left off, and we don’t forget anything we’ve already calculated.</a:t>
            </a:r>
          </a:p>
          <a:p>
            <a:pPr lvl="1"/>
            <a:r>
              <a:rPr lang="en-US" dirty="0"/>
              <a:t>It also ensures that one process can’t see the content of another.</a:t>
            </a:r>
          </a:p>
          <a:p>
            <a:pPr lvl="2"/>
            <a:r>
              <a:rPr lang="en-US" dirty="0"/>
              <a:t>We wouldn’t want your bank password or account details to be accidently available to your messaging app</a:t>
            </a:r>
          </a:p>
        </p:txBody>
      </p:sp>
    </p:spTree>
    <p:extLst>
      <p:ext uri="{BB962C8B-B14F-4D97-AF65-F5344CB8AC3E}">
        <p14:creationId xmlns:p14="http://schemas.microsoft.com/office/powerpoint/2010/main" val="281275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15F0-FB73-497A-785D-0DB675C66A23}"/>
              </a:ext>
            </a:extLst>
          </p:cNvPr>
          <p:cNvSpPr>
            <a:spLocks noGrp="1"/>
          </p:cNvSpPr>
          <p:nvPr>
            <p:ph type="title"/>
          </p:nvPr>
        </p:nvSpPr>
        <p:spPr/>
        <p:txBody>
          <a:bodyPr/>
          <a:lstStyle/>
          <a:p>
            <a:r>
              <a:rPr lang="en-US" dirty="0"/>
              <a:t>Memory locations</a:t>
            </a:r>
          </a:p>
        </p:txBody>
      </p:sp>
      <p:sp>
        <p:nvSpPr>
          <p:cNvPr id="3" name="Text Placeholder 2">
            <a:extLst>
              <a:ext uri="{FF2B5EF4-FFF2-40B4-BE49-F238E27FC236}">
                <a16:creationId xmlns:a16="http://schemas.microsoft.com/office/drawing/2014/main" id="{0A2B6CF7-BA5B-72B0-BEDE-B1734D2D1448}"/>
              </a:ext>
            </a:extLst>
          </p:cNvPr>
          <p:cNvSpPr>
            <a:spLocks noGrp="1"/>
          </p:cNvSpPr>
          <p:nvPr>
            <p:ph type="body" idx="1"/>
          </p:nvPr>
        </p:nvSpPr>
        <p:spPr/>
        <p:txBody>
          <a:bodyPr/>
          <a:lstStyle/>
          <a:p>
            <a:r>
              <a:rPr lang="en-US" sz="1800" dirty="0"/>
              <a:t>If you bought a computer with 8GB of ram, you have 8 billion bytes of ram.  Each byte can hold one character, or one number. </a:t>
            </a:r>
          </a:p>
          <a:p>
            <a:r>
              <a:rPr lang="en-US" sz="1800" dirty="0"/>
              <a:t>If you run out of RAM (for example you open an </a:t>
            </a:r>
            <a:r>
              <a:rPr lang="en-US" sz="1800" dirty="0" err="1"/>
              <a:t>ebook</a:t>
            </a:r>
            <a:r>
              <a:rPr lang="en-US" sz="1800" dirty="0"/>
              <a:t> with 16 billion words), your computer will keep functioning, it’ll make a guess as to which half is the most important to you now, and it’ll use the 8GB to hold that part of the book.  The rest will be stored on your hard drive/SSD.  When you need the other half, it’ll automatically swap the information.</a:t>
            </a:r>
          </a:p>
          <a:p>
            <a:r>
              <a:rPr lang="en-US" sz="1800" dirty="0"/>
              <a:t>This is called memory management, and it’s another task that a modern operating system handles.  Your </a:t>
            </a:r>
            <a:r>
              <a:rPr lang="en-US" sz="1800" dirty="0" err="1"/>
              <a:t>ebook</a:t>
            </a:r>
            <a:r>
              <a:rPr lang="en-US" sz="1800" dirty="0"/>
              <a:t> reader doesn’t need to know the details, it simply asks the operating system for some memory.</a:t>
            </a:r>
          </a:p>
          <a:p>
            <a:r>
              <a:rPr lang="en-US" sz="1800" dirty="0"/>
              <a:t>The above example is very simple, in reality there are usually many apps/programs running on your computer who need memory.  The operating system decides how to break up the 8GB such that each app has enough to function, without starving the others.</a:t>
            </a:r>
          </a:p>
        </p:txBody>
      </p:sp>
    </p:spTree>
    <p:extLst>
      <p:ext uri="{BB962C8B-B14F-4D97-AF65-F5344CB8AC3E}">
        <p14:creationId xmlns:p14="http://schemas.microsoft.com/office/powerpoint/2010/main" val="75823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8624-D620-7649-9E89-0122B518E5B6}"/>
              </a:ext>
            </a:extLst>
          </p:cNvPr>
          <p:cNvSpPr>
            <a:spLocks noGrp="1"/>
          </p:cNvSpPr>
          <p:nvPr>
            <p:ph type="title"/>
          </p:nvPr>
        </p:nvSpPr>
        <p:spPr/>
        <p:txBody>
          <a:bodyPr/>
          <a:lstStyle/>
          <a:p>
            <a:r>
              <a:rPr lang="en-US" dirty="0"/>
              <a:t>Operating Systems Tasks</a:t>
            </a:r>
          </a:p>
        </p:txBody>
      </p:sp>
      <p:sp>
        <p:nvSpPr>
          <p:cNvPr id="3" name="Text Placeholder 2">
            <a:extLst>
              <a:ext uri="{FF2B5EF4-FFF2-40B4-BE49-F238E27FC236}">
                <a16:creationId xmlns:a16="http://schemas.microsoft.com/office/drawing/2014/main" id="{E0E6EEF9-CABE-D032-AE45-2BBA3E0C8B5E}"/>
              </a:ext>
            </a:extLst>
          </p:cNvPr>
          <p:cNvSpPr>
            <a:spLocks noGrp="1"/>
          </p:cNvSpPr>
          <p:nvPr>
            <p:ph type="body" idx="1"/>
          </p:nvPr>
        </p:nvSpPr>
        <p:spPr>
          <a:xfrm>
            <a:off x="501650" y="1253330"/>
            <a:ext cx="7886700" cy="4351339"/>
          </a:xfrm>
        </p:spPr>
        <p:txBody>
          <a:bodyPr/>
          <a:lstStyle/>
          <a:p>
            <a:r>
              <a:rPr lang="en-US" sz="1600" dirty="0"/>
              <a:t>Manages all the peripherals allowing apps to use them in a common way</a:t>
            </a:r>
          </a:p>
          <a:p>
            <a:pPr lvl="1"/>
            <a:r>
              <a:rPr lang="en-US" sz="1400" dirty="0"/>
              <a:t>Your banking app doesn’t have to understand exactly how your printer works, it just tells the operating system “print this page”</a:t>
            </a:r>
          </a:p>
          <a:p>
            <a:r>
              <a:rPr lang="en-US" sz="1600" dirty="0"/>
              <a:t>Manages your memory</a:t>
            </a:r>
          </a:p>
          <a:p>
            <a:pPr lvl="1"/>
            <a:r>
              <a:rPr lang="en-US" sz="1400" dirty="0"/>
              <a:t>It decides how much memory each app gets.  When the app is done, it takes the memory back and makes it available for other apps.</a:t>
            </a:r>
          </a:p>
          <a:p>
            <a:pPr lvl="1"/>
            <a:r>
              <a:rPr lang="en-US" sz="1400" dirty="0"/>
              <a:t>In some cases, it may clear the memory to ensure no private information leaks.</a:t>
            </a:r>
          </a:p>
          <a:p>
            <a:r>
              <a:rPr lang="en-US" sz="1600" dirty="0"/>
              <a:t>Manages the CPU</a:t>
            </a:r>
          </a:p>
          <a:p>
            <a:pPr lvl="1"/>
            <a:r>
              <a:rPr lang="en-US" sz="1400" dirty="0"/>
              <a:t>It decides which app can run next.</a:t>
            </a:r>
          </a:p>
          <a:p>
            <a:pPr lvl="1"/>
            <a:r>
              <a:rPr lang="en-US" sz="1400" dirty="0"/>
              <a:t>It keeps track of which apps are ready to run, and which are waiting on things.</a:t>
            </a:r>
          </a:p>
          <a:p>
            <a:r>
              <a:rPr lang="en-US" sz="1600" dirty="0"/>
              <a:t>Storage Management (Disk)</a:t>
            </a:r>
          </a:p>
          <a:p>
            <a:pPr lvl="1"/>
            <a:r>
              <a:rPr lang="en-US" sz="1400" dirty="0">
                <a:solidFill>
                  <a:srgbClr val="000000"/>
                </a:solidFill>
              </a:rPr>
              <a:t>Organizes files, directories, and controls data access.</a:t>
            </a:r>
          </a:p>
          <a:p>
            <a:r>
              <a:rPr lang="en-US" sz="1600" dirty="0">
                <a:solidFill>
                  <a:srgbClr val="000000"/>
                </a:solidFill>
              </a:rPr>
              <a:t>Network Management</a:t>
            </a:r>
          </a:p>
          <a:p>
            <a:pPr lvl="1"/>
            <a:r>
              <a:rPr lang="en-US" sz="1400" dirty="0">
                <a:solidFill>
                  <a:srgbClr val="000000"/>
                </a:solidFill>
              </a:rPr>
              <a:t>Handles data transfer between devices over the network.</a:t>
            </a:r>
          </a:p>
          <a:p>
            <a:r>
              <a:rPr lang="en-US" sz="1600" dirty="0">
                <a:solidFill>
                  <a:srgbClr val="000000"/>
                </a:solidFill>
              </a:rPr>
              <a:t>Security &amp; Permissions</a:t>
            </a:r>
          </a:p>
          <a:p>
            <a:pPr lvl="1"/>
            <a:r>
              <a:rPr lang="en-US" sz="1400" dirty="0">
                <a:solidFill>
                  <a:srgbClr val="000000"/>
                </a:solidFill>
              </a:rPr>
              <a:t>Manages user accounts, password protection, and file access rules.</a:t>
            </a:r>
            <a:endParaRPr lang="en-US" dirty="0">
              <a:solidFill>
                <a:srgbClr val="000000"/>
              </a:solidFill>
            </a:endParaRPr>
          </a:p>
        </p:txBody>
      </p:sp>
    </p:spTree>
    <p:extLst>
      <p:ext uri="{BB962C8B-B14F-4D97-AF65-F5344CB8AC3E}">
        <p14:creationId xmlns:p14="http://schemas.microsoft.com/office/powerpoint/2010/main" val="1501720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13DE0-15A0-390F-CC48-253AB913514B}"/>
              </a:ext>
            </a:extLst>
          </p:cNvPr>
          <p:cNvSpPr>
            <a:spLocks noGrp="1"/>
          </p:cNvSpPr>
          <p:nvPr>
            <p:ph type="title"/>
          </p:nvPr>
        </p:nvSpPr>
        <p:spPr/>
        <p:txBody>
          <a:bodyPr/>
          <a:lstStyle/>
          <a:p>
            <a:r>
              <a:rPr lang="en-US" dirty="0"/>
              <a:t>Standardization</a:t>
            </a:r>
          </a:p>
        </p:txBody>
      </p:sp>
      <p:sp>
        <p:nvSpPr>
          <p:cNvPr id="3" name="Text Placeholder 2">
            <a:extLst>
              <a:ext uri="{FF2B5EF4-FFF2-40B4-BE49-F238E27FC236}">
                <a16:creationId xmlns:a16="http://schemas.microsoft.com/office/drawing/2014/main" id="{07276637-116B-E445-CB6C-5F2C6ECEF859}"/>
              </a:ext>
            </a:extLst>
          </p:cNvPr>
          <p:cNvSpPr>
            <a:spLocks noGrp="1"/>
          </p:cNvSpPr>
          <p:nvPr>
            <p:ph type="body" idx="1"/>
          </p:nvPr>
        </p:nvSpPr>
        <p:spPr/>
        <p:txBody>
          <a:bodyPr/>
          <a:lstStyle/>
          <a:p>
            <a:r>
              <a:rPr lang="en-US" dirty="0"/>
              <a:t>Operating systems abstract away the details of the hardware.</a:t>
            </a:r>
          </a:p>
          <a:p>
            <a:pPr lvl="1"/>
            <a:r>
              <a:rPr lang="en-US" dirty="0"/>
              <a:t>If I write an app, I don’t have to know how much RAM or what brand of CPU this particular computer has.  </a:t>
            </a:r>
          </a:p>
          <a:p>
            <a:pPr lvl="1"/>
            <a:r>
              <a:rPr lang="en-US" dirty="0"/>
              <a:t>All I have to do is write the app to use the underlying operating system drivers for the hardware</a:t>
            </a:r>
          </a:p>
          <a:p>
            <a:r>
              <a:rPr lang="en-US" dirty="0"/>
              <a:t>This makes programming a lot easier.</a:t>
            </a:r>
          </a:p>
          <a:p>
            <a:r>
              <a:rPr lang="en-US" dirty="0"/>
              <a:t>It also makes apps portable to any computer running the same OS.</a:t>
            </a:r>
          </a:p>
          <a:p>
            <a:pPr marL="114300" indent="0">
              <a:buNone/>
            </a:pPr>
            <a:endParaRPr lang="en-US" dirty="0"/>
          </a:p>
          <a:p>
            <a:pPr marL="114300" indent="0">
              <a:buNone/>
            </a:pPr>
            <a:r>
              <a:rPr lang="en-US" dirty="0"/>
              <a:t>There is a footnote here, which is this is true for a particular version of an OS.</a:t>
            </a:r>
          </a:p>
          <a:p>
            <a:endParaRPr lang="en-US" dirty="0"/>
          </a:p>
          <a:p>
            <a:pPr marL="1028700" lvl="2" indent="0">
              <a:buNone/>
            </a:pPr>
            <a:endParaRPr lang="en-US" dirty="0"/>
          </a:p>
        </p:txBody>
      </p:sp>
    </p:spTree>
    <p:extLst>
      <p:ext uri="{BB962C8B-B14F-4D97-AF65-F5344CB8AC3E}">
        <p14:creationId xmlns:p14="http://schemas.microsoft.com/office/powerpoint/2010/main" val="4041054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33D0-41CB-3DC4-96A3-A217C3D85F93}"/>
              </a:ext>
            </a:extLst>
          </p:cNvPr>
          <p:cNvSpPr>
            <a:spLocks noGrp="1"/>
          </p:cNvSpPr>
          <p:nvPr>
            <p:ph type="title"/>
          </p:nvPr>
        </p:nvSpPr>
        <p:spPr/>
        <p:txBody>
          <a:bodyPr/>
          <a:lstStyle/>
          <a:p>
            <a:r>
              <a:rPr lang="en-US" dirty="0"/>
              <a:t>User interface</a:t>
            </a:r>
          </a:p>
        </p:txBody>
      </p:sp>
      <p:sp>
        <p:nvSpPr>
          <p:cNvPr id="3" name="Text Placeholder 2">
            <a:extLst>
              <a:ext uri="{FF2B5EF4-FFF2-40B4-BE49-F238E27FC236}">
                <a16:creationId xmlns:a16="http://schemas.microsoft.com/office/drawing/2014/main" id="{2D5CA1C9-AF75-DD31-7936-9E155BAFBB3D}"/>
              </a:ext>
            </a:extLst>
          </p:cNvPr>
          <p:cNvSpPr>
            <a:spLocks noGrp="1"/>
          </p:cNvSpPr>
          <p:nvPr>
            <p:ph type="body" idx="1"/>
          </p:nvPr>
        </p:nvSpPr>
        <p:spPr/>
        <p:txBody>
          <a:bodyPr/>
          <a:lstStyle/>
          <a:p>
            <a:r>
              <a:rPr lang="en-US" dirty="0"/>
              <a:t>Prior to these slides you probably mostly though of an Operating System as a user interface</a:t>
            </a:r>
          </a:p>
          <a:p>
            <a:r>
              <a:rPr lang="en-US" dirty="0"/>
              <a:t>Windows has a particular look, there is a launch bar at the bottom, there is a search box there, and a clock in the bottom right</a:t>
            </a:r>
          </a:p>
          <a:p>
            <a:r>
              <a:rPr lang="en-US" dirty="0"/>
              <a:t>Mac has a different look, but mostly works the same way</a:t>
            </a:r>
          </a:p>
          <a:p>
            <a:r>
              <a:rPr lang="en-US" dirty="0"/>
              <a:t>Linux has yet another look, but again, works in a similar way.</a:t>
            </a:r>
          </a:p>
          <a:p>
            <a:r>
              <a:rPr lang="en-US" dirty="0"/>
              <a:t>IOS and Android are for phones, and as such use touch screens, thus their interfaces are quiet different from desktop computer operating systems</a:t>
            </a:r>
          </a:p>
          <a:p>
            <a:r>
              <a:rPr lang="en-US" dirty="0"/>
              <a:t>This is another function of an OS</a:t>
            </a:r>
          </a:p>
        </p:txBody>
      </p:sp>
    </p:spTree>
    <p:extLst>
      <p:ext uri="{BB962C8B-B14F-4D97-AF65-F5344CB8AC3E}">
        <p14:creationId xmlns:p14="http://schemas.microsoft.com/office/powerpoint/2010/main" val="1132517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D7671A-6CCD-20B6-E855-639CFEBC356B}"/>
              </a:ext>
            </a:extLst>
          </p:cNvPr>
          <p:cNvSpPr>
            <a:spLocks noGrp="1"/>
          </p:cNvSpPr>
          <p:nvPr>
            <p:ph type="title" idx="4294967295"/>
          </p:nvPr>
        </p:nvSpPr>
        <p:spPr/>
        <p:txBody>
          <a:bodyPr/>
          <a:lstStyle/>
          <a:p>
            <a:r>
              <a:rPr lang="en-US" b="1" dirty="0"/>
              <a:t>Flowchart Representation of OS</a:t>
            </a:r>
          </a:p>
        </p:txBody>
      </p:sp>
      <p:pic>
        <p:nvPicPr>
          <p:cNvPr id="3" name="Picture 2" descr="This image shows a layered view of how a computer system works, from the user down to the hardware.&#10;&#10;What you see:&#10;Four levels stacked from top to bottom:&#10;User&#10;Application&#10;Operating System&#10;Hardware&#10;Arrows going up and down between each layer, showing communication&#10;What each layer means:&#10;1. User&#10;The person using the computer&#10;Gives commands (clicks, typing)&#10;2. Application&#10;Programs like:&#10;Web browser&#10;Word processor&#10;Apps&#10;This is what the user interacts with directly&#10;3. Operating System&#10;Software like:&#10;Windows&#10;macOS&#10;Linux&#10;It acts as a bridge between apps and hardware&#10;4. Hardware&#10;Physical parts of the computer:&#10;CPU&#10;RAM&#10;Storage&#10;Keyboard, screen&#10;How it works (flow):&#10;User → interacts with → Application&#10;Application → talks to → Operating System&#10;Operating System → controls → Hardware&#10;&#10;Then results come back up the same way.&#10;&#10;In very simple terms:&#10;&#10;You (user) use an app, the app asks the operating system, and the operating system tells the hardware what to do.&#10;&#10;Easy analogy:&#10;&#10;Think of it like a restaurant:&#10;&#10;User = Customer&#10;Application = Waiter&#10;Operating System = Kitchen manager&#10;Hardware = Kitchen and cooking tools&#10;&#10;The customer orders, and the request goes down and the result comes back up.&#10;&#10;Connection to computing:&#10;This layered structure helps organize how computers work&#10;Each layer has a specific role&#10;It makes systems easier to design and manage">
            <a:extLst>
              <a:ext uri="{FF2B5EF4-FFF2-40B4-BE49-F238E27FC236}">
                <a16:creationId xmlns:a16="http://schemas.microsoft.com/office/drawing/2014/main" id="{EE370CE4-4644-207A-94B7-FEE191499C9F}"/>
              </a:ext>
            </a:extLst>
          </p:cNvPr>
          <p:cNvPicPr>
            <a:picLocks noChangeAspect="1"/>
          </p:cNvPicPr>
          <p:nvPr/>
        </p:nvPicPr>
        <p:blipFill>
          <a:blip r:embed="rId2"/>
          <a:stretch>
            <a:fillRect/>
          </a:stretch>
        </p:blipFill>
        <p:spPr>
          <a:xfrm>
            <a:off x="2768600" y="2073275"/>
            <a:ext cx="3606800" cy="4025900"/>
          </a:xfrm>
          <a:prstGeom prst="rect">
            <a:avLst/>
          </a:prstGeom>
        </p:spPr>
      </p:pic>
    </p:spTree>
    <p:extLst>
      <p:ext uri="{BB962C8B-B14F-4D97-AF65-F5344CB8AC3E}">
        <p14:creationId xmlns:p14="http://schemas.microsoft.com/office/powerpoint/2010/main" val="1403219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A0F27-EEAC-D184-388D-71AC3F3363BE}"/>
              </a:ext>
            </a:extLst>
          </p:cNvPr>
          <p:cNvSpPr>
            <a:spLocks noGrp="1"/>
          </p:cNvSpPr>
          <p:nvPr>
            <p:ph type="title"/>
          </p:nvPr>
        </p:nvSpPr>
        <p:spPr/>
        <p:txBody>
          <a:bodyPr/>
          <a:lstStyle/>
          <a:p>
            <a:r>
              <a:rPr lang="en-US" b="0" i="1" u="none" strike="noStrike" dirty="0">
                <a:solidFill>
                  <a:srgbClr val="000000"/>
                </a:solidFill>
                <a:effectLst/>
              </a:rPr>
              <a:t>Desktop Operating Systems</a:t>
            </a:r>
            <a:endParaRPr lang="en-US" dirty="0"/>
          </a:p>
        </p:txBody>
      </p:sp>
      <p:sp>
        <p:nvSpPr>
          <p:cNvPr id="3" name="Text Placeholder 2">
            <a:extLst>
              <a:ext uri="{FF2B5EF4-FFF2-40B4-BE49-F238E27FC236}">
                <a16:creationId xmlns:a16="http://schemas.microsoft.com/office/drawing/2014/main" id="{A5372ED2-11F1-27BE-9FE8-4DC2977250AB}"/>
              </a:ext>
            </a:extLst>
          </p:cNvPr>
          <p:cNvSpPr>
            <a:spLocks noGrp="1"/>
          </p:cNvSpPr>
          <p:nvPr>
            <p:ph type="body" idx="1"/>
          </p:nvPr>
        </p:nvSpPr>
        <p:spPr>
          <a:xfrm>
            <a:off x="273050" y="2680411"/>
            <a:ext cx="7886700" cy="4351339"/>
          </a:xfrm>
        </p:spPr>
        <p:txBody>
          <a:bodyPr/>
          <a:lstStyle/>
          <a:p>
            <a:pPr algn="l">
              <a:buFont typeface="Arial" panose="020B0604020202020204" pitchFamily="34" charset="0"/>
              <a:buChar char="•"/>
            </a:pPr>
            <a:r>
              <a:rPr lang="en-US" sz="1800" b="1" i="0" u="none" strike="noStrike" dirty="0">
                <a:solidFill>
                  <a:srgbClr val="000000"/>
                </a:solidFill>
                <a:effectLst/>
              </a:rPr>
              <a:t>Microsoft Windows</a:t>
            </a:r>
            <a:r>
              <a:rPr lang="en-US" sz="1800" b="0" i="0" u="none" strike="noStrike" dirty="0">
                <a:solidFill>
                  <a:srgbClr val="000000"/>
                </a:solidFill>
                <a:effectLst/>
              </a:rPr>
              <a:t>:</a:t>
            </a:r>
            <a:br>
              <a:rPr lang="en-US" sz="1800" b="0" i="0" u="none" strike="noStrike" dirty="0">
                <a:solidFill>
                  <a:srgbClr val="000000"/>
                </a:solidFill>
                <a:effectLst/>
              </a:rPr>
            </a:br>
            <a:r>
              <a:rPr lang="en-US" sz="1800" b="0" i="0" u="none" strike="noStrike" dirty="0">
                <a:solidFill>
                  <a:srgbClr val="000000"/>
                </a:solidFill>
                <a:effectLst/>
              </a:rPr>
              <a:t>- User-friendly, widespread, supports extensive range of software.</a:t>
            </a:r>
            <a:br>
              <a:rPr lang="en-US" sz="1800" b="0" i="0" u="none" strike="noStrike" dirty="0">
                <a:solidFill>
                  <a:srgbClr val="000000"/>
                </a:solidFill>
                <a:effectLst/>
              </a:rPr>
            </a:br>
            <a:r>
              <a:rPr lang="en-US" sz="1800" b="0" i="0" u="none" strike="noStrike" dirty="0">
                <a:solidFill>
                  <a:srgbClr val="000000"/>
                </a:solidFill>
                <a:effectLst/>
              </a:rPr>
              <a:t>- Often pre-installed on many PCs.</a:t>
            </a:r>
          </a:p>
          <a:p>
            <a:pPr algn="l">
              <a:buFont typeface="Arial" panose="020B0604020202020204" pitchFamily="34" charset="0"/>
              <a:buChar char="•"/>
            </a:pPr>
            <a:r>
              <a:rPr lang="en-US" sz="1800" b="1" i="0" u="none" strike="noStrike" dirty="0">
                <a:solidFill>
                  <a:srgbClr val="000000"/>
                </a:solidFill>
                <a:effectLst/>
              </a:rPr>
              <a:t>Apple macOS</a:t>
            </a:r>
            <a:r>
              <a:rPr lang="en-US" sz="1800" b="0" i="0" u="none" strike="noStrike" dirty="0">
                <a:solidFill>
                  <a:srgbClr val="000000"/>
                </a:solidFill>
                <a:effectLst/>
              </a:rPr>
              <a:t>:</a:t>
            </a:r>
            <a:br>
              <a:rPr lang="en-US" sz="1800" b="0" i="0" u="none" strike="noStrike" dirty="0">
                <a:solidFill>
                  <a:srgbClr val="000000"/>
                </a:solidFill>
                <a:effectLst/>
              </a:rPr>
            </a:br>
            <a:r>
              <a:rPr lang="en-US" sz="1800" b="0" i="0" u="none" strike="noStrike" dirty="0">
                <a:solidFill>
                  <a:srgbClr val="000000"/>
                </a:solidFill>
                <a:effectLst/>
              </a:rPr>
              <a:t>- Known for sleek design, stability, strong integration with Apple hardware.</a:t>
            </a:r>
            <a:br>
              <a:rPr lang="en-US" sz="1800" b="0" i="0" u="none" strike="noStrike" dirty="0">
                <a:solidFill>
                  <a:srgbClr val="000000"/>
                </a:solidFill>
                <a:effectLst/>
              </a:rPr>
            </a:br>
            <a:r>
              <a:rPr lang="en-US" sz="1800" b="0" i="0" u="none" strike="noStrike" dirty="0">
                <a:solidFill>
                  <a:srgbClr val="000000"/>
                </a:solidFill>
                <a:effectLst/>
              </a:rPr>
              <a:t>- Comes exclusively with Apple devices.</a:t>
            </a:r>
          </a:p>
          <a:p>
            <a:pPr algn="l">
              <a:buFont typeface="Arial" panose="020B0604020202020204" pitchFamily="34" charset="0"/>
              <a:buChar char="•"/>
            </a:pPr>
            <a:r>
              <a:rPr lang="en-US" sz="1800" b="1" i="0" u="none" strike="noStrike" dirty="0">
                <a:solidFill>
                  <a:srgbClr val="000000"/>
                </a:solidFill>
                <a:effectLst/>
              </a:rPr>
              <a:t>Linux</a:t>
            </a:r>
            <a:r>
              <a:rPr lang="en-US" sz="1800" b="0" i="0" u="none" strike="noStrike" dirty="0">
                <a:solidFill>
                  <a:srgbClr val="000000"/>
                </a:solidFill>
                <a:effectLst/>
              </a:rPr>
              <a:t>:</a:t>
            </a:r>
            <a:br>
              <a:rPr lang="en-US" sz="1800" b="0" i="0" u="none" strike="noStrike" dirty="0">
                <a:solidFill>
                  <a:srgbClr val="000000"/>
                </a:solidFill>
                <a:effectLst/>
              </a:rPr>
            </a:br>
            <a:r>
              <a:rPr lang="en-US" sz="1800" b="0" i="0" u="none" strike="noStrike" dirty="0">
                <a:solidFill>
                  <a:srgbClr val="000000"/>
                </a:solidFill>
                <a:effectLst/>
              </a:rPr>
              <a:t>- Open-source, free to download and modify.</a:t>
            </a:r>
            <a:br>
              <a:rPr lang="en-US" sz="1800" b="0" i="0" u="none" strike="noStrike" dirty="0">
                <a:solidFill>
                  <a:srgbClr val="000000"/>
                </a:solidFill>
                <a:effectLst/>
              </a:rPr>
            </a:br>
            <a:r>
              <a:rPr lang="en-US" sz="1800" b="0" i="0" u="none" strike="noStrike" dirty="0">
                <a:solidFill>
                  <a:srgbClr val="000000"/>
                </a:solidFill>
                <a:effectLst/>
              </a:rPr>
              <a:t>- Highly flexible and used in servers, personal desktops, embedded systems.</a:t>
            </a:r>
          </a:p>
          <a:p>
            <a:pPr algn="l">
              <a:buFont typeface="Arial" panose="020B0604020202020204" pitchFamily="34" charset="0"/>
              <a:buChar char="•"/>
            </a:pPr>
            <a:r>
              <a:rPr lang="en-US" sz="1800" b="1" i="0" u="none" strike="noStrike" dirty="0">
                <a:solidFill>
                  <a:srgbClr val="000000"/>
                </a:solidFill>
                <a:effectLst/>
              </a:rPr>
              <a:t>Chrome</a:t>
            </a:r>
            <a:br>
              <a:rPr lang="en-US" sz="1800" b="1" i="0" u="none" strike="noStrike" dirty="0">
                <a:solidFill>
                  <a:srgbClr val="000000"/>
                </a:solidFill>
                <a:effectLst/>
              </a:rPr>
            </a:br>
            <a:r>
              <a:rPr lang="en-US" sz="1800" b="1" i="0" u="none" strike="noStrike" dirty="0">
                <a:solidFill>
                  <a:srgbClr val="000000"/>
                </a:solidFill>
                <a:effectLst/>
              </a:rPr>
              <a:t>- </a:t>
            </a:r>
            <a:r>
              <a:rPr lang="en-US" sz="1800" i="0" u="none" strike="noStrike" dirty="0">
                <a:solidFill>
                  <a:srgbClr val="000000"/>
                </a:solidFill>
                <a:effectLst/>
              </a:rPr>
              <a:t>Simple, just uses a web browser to access everything online.</a:t>
            </a:r>
            <a:endParaRPr lang="en-US" sz="1500" i="0" u="none" strike="noStrike" dirty="0">
              <a:solidFill>
                <a:srgbClr val="000000"/>
              </a:solidFill>
              <a:effectLst/>
            </a:endParaRPr>
          </a:p>
          <a:p>
            <a:endParaRPr lang="en-US" dirty="0"/>
          </a:p>
        </p:txBody>
      </p:sp>
      <p:pic>
        <p:nvPicPr>
          <p:cNvPr id="5" name="Picture 4">
            <a:extLst>
              <a:ext uri="{FF2B5EF4-FFF2-40B4-BE49-F238E27FC236}">
                <a16:creationId xmlns:a16="http://schemas.microsoft.com/office/drawing/2014/main" id="{540A79CB-524D-C7EE-4C87-A1B9BC453ECA}"/>
              </a:ext>
            </a:extLst>
          </p:cNvPr>
          <p:cNvPicPr>
            <a:picLocks noChangeAspect="1"/>
          </p:cNvPicPr>
          <p:nvPr/>
        </p:nvPicPr>
        <p:blipFill>
          <a:blip r:embed="rId2"/>
          <a:stretch>
            <a:fillRect/>
          </a:stretch>
        </p:blipFill>
        <p:spPr>
          <a:xfrm>
            <a:off x="5473951" y="718920"/>
            <a:ext cx="3396999" cy="2316379"/>
          </a:xfrm>
          <a:prstGeom prst="rect">
            <a:avLst/>
          </a:prstGeom>
        </p:spPr>
      </p:pic>
      <p:sp>
        <p:nvSpPr>
          <p:cNvPr id="6" name="TextBox 5">
            <a:extLst>
              <a:ext uri="{FF2B5EF4-FFF2-40B4-BE49-F238E27FC236}">
                <a16:creationId xmlns:a16="http://schemas.microsoft.com/office/drawing/2014/main" id="{7526F2F1-5D11-2CF2-8AA8-FF82E23A9556}"/>
              </a:ext>
            </a:extLst>
          </p:cNvPr>
          <p:cNvSpPr txBox="1"/>
          <p:nvPr/>
        </p:nvSpPr>
        <p:spPr>
          <a:xfrm>
            <a:off x="2241549" y="2044483"/>
            <a:ext cx="3187701" cy="738664"/>
          </a:xfrm>
          <a:prstGeom prst="rect">
            <a:avLst/>
          </a:prstGeom>
          <a:noFill/>
        </p:spPr>
        <p:txBody>
          <a:bodyPr wrap="square" rtlCol="0">
            <a:spAutoFit/>
          </a:bodyPr>
          <a:lstStyle/>
          <a:p>
            <a:r>
              <a:rPr lang="en-US" dirty="0"/>
              <a:t>Source: </a:t>
            </a:r>
            <a:r>
              <a:rPr lang="en-US" dirty="0">
                <a:hlinkClick r:id="rId3"/>
              </a:rPr>
              <a:t>https://gs.statcounter.com/os-market-share/desktop/worldwide</a:t>
            </a:r>
            <a:endParaRPr lang="en-US" dirty="0"/>
          </a:p>
          <a:p>
            <a:endParaRPr lang="en-US" dirty="0"/>
          </a:p>
        </p:txBody>
      </p:sp>
    </p:spTree>
    <p:extLst>
      <p:ext uri="{BB962C8B-B14F-4D97-AF65-F5344CB8AC3E}">
        <p14:creationId xmlns:p14="http://schemas.microsoft.com/office/powerpoint/2010/main" val="3065158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3792-F77C-CAEE-9F1C-98DCA5149CC0}"/>
              </a:ext>
            </a:extLst>
          </p:cNvPr>
          <p:cNvSpPr>
            <a:spLocks noGrp="1"/>
          </p:cNvSpPr>
          <p:nvPr>
            <p:ph type="title"/>
          </p:nvPr>
        </p:nvSpPr>
        <p:spPr/>
        <p:txBody>
          <a:bodyPr/>
          <a:lstStyle/>
          <a:p>
            <a:r>
              <a:rPr lang="en-US" b="0" i="1" u="none" strike="noStrike" dirty="0">
                <a:solidFill>
                  <a:srgbClr val="000000"/>
                </a:solidFill>
                <a:effectLst/>
              </a:rPr>
              <a:t>Phone Operating Systems</a:t>
            </a:r>
            <a:endParaRPr lang="en-US" dirty="0"/>
          </a:p>
        </p:txBody>
      </p:sp>
      <p:sp>
        <p:nvSpPr>
          <p:cNvPr id="3" name="Text Placeholder 2">
            <a:extLst>
              <a:ext uri="{FF2B5EF4-FFF2-40B4-BE49-F238E27FC236}">
                <a16:creationId xmlns:a16="http://schemas.microsoft.com/office/drawing/2014/main" id="{CA0FFCE5-8E76-4C79-51D2-1898BF4B186E}"/>
              </a:ext>
            </a:extLst>
          </p:cNvPr>
          <p:cNvSpPr>
            <a:spLocks noGrp="1"/>
          </p:cNvSpPr>
          <p:nvPr>
            <p:ph type="body" idx="1"/>
          </p:nvPr>
        </p:nvSpPr>
        <p:spPr>
          <a:xfrm>
            <a:off x="628650" y="3067050"/>
            <a:ext cx="7886700" cy="3109914"/>
          </a:xfrm>
        </p:spPr>
        <p:txBody>
          <a:bodyPr/>
          <a:lstStyle/>
          <a:p>
            <a:r>
              <a:rPr lang="en-US" sz="2000" dirty="0"/>
              <a:t>Your phone also runs an operating system.</a:t>
            </a:r>
          </a:p>
          <a:p>
            <a:r>
              <a:rPr lang="en-US" sz="2000" dirty="0"/>
              <a:t>iPhones and iPads run IOS</a:t>
            </a:r>
          </a:p>
          <a:p>
            <a:r>
              <a:rPr lang="en-US" sz="2000" dirty="0"/>
              <a:t>Android (Samsung Galaxy, Pixel, Xiaomi, Oppo, Vivo, Motorola etc.)  phones run Android.</a:t>
            </a:r>
          </a:p>
          <a:p>
            <a:pPr lvl="1"/>
            <a:r>
              <a:rPr lang="en-US" sz="1600" dirty="0"/>
              <a:t>Many cars, TVs, tablets, watches </a:t>
            </a:r>
            <a:r>
              <a:rPr lang="en-US" sz="1600" dirty="0" err="1"/>
              <a:t>etc</a:t>
            </a:r>
            <a:r>
              <a:rPr lang="en-US" sz="1600" dirty="0"/>
              <a:t> also run Android</a:t>
            </a:r>
          </a:p>
          <a:p>
            <a:pPr lvl="1"/>
            <a:r>
              <a:rPr lang="en-US" sz="1600" dirty="0"/>
              <a:t>Android is a Linux distribution</a:t>
            </a:r>
          </a:p>
          <a:p>
            <a:r>
              <a:rPr lang="en-US" sz="2000" dirty="0"/>
              <a:t>Today more people use mobile operating systems than desktop, thus the answer to the question what is the most popular operating system, the answer is likely Android by far.</a:t>
            </a:r>
          </a:p>
        </p:txBody>
      </p:sp>
      <p:pic>
        <p:nvPicPr>
          <p:cNvPr id="6" name="Picture 5">
            <a:extLst>
              <a:ext uri="{FF2B5EF4-FFF2-40B4-BE49-F238E27FC236}">
                <a16:creationId xmlns:a16="http://schemas.microsoft.com/office/drawing/2014/main" id="{156D5577-F918-B023-F76B-FAED23BF7F05}"/>
              </a:ext>
            </a:extLst>
          </p:cNvPr>
          <p:cNvPicPr>
            <a:picLocks noChangeAspect="1"/>
          </p:cNvPicPr>
          <p:nvPr/>
        </p:nvPicPr>
        <p:blipFill>
          <a:blip r:embed="rId2"/>
          <a:stretch>
            <a:fillRect/>
          </a:stretch>
        </p:blipFill>
        <p:spPr>
          <a:xfrm>
            <a:off x="5099050" y="528346"/>
            <a:ext cx="3665839" cy="2594557"/>
          </a:xfrm>
          <a:prstGeom prst="rect">
            <a:avLst/>
          </a:prstGeom>
        </p:spPr>
      </p:pic>
      <p:sp>
        <p:nvSpPr>
          <p:cNvPr id="7" name="TextBox 6">
            <a:extLst>
              <a:ext uri="{FF2B5EF4-FFF2-40B4-BE49-F238E27FC236}">
                <a16:creationId xmlns:a16="http://schemas.microsoft.com/office/drawing/2014/main" id="{3B849D51-EA52-ACE6-DB3F-D6CFB6747CC7}"/>
              </a:ext>
            </a:extLst>
          </p:cNvPr>
          <p:cNvSpPr txBox="1"/>
          <p:nvPr/>
        </p:nvSpPr>
        <p:spPr>
          <a:xfrm>
            <a:off x="1936751" y="2464638"/>
            <a:ext cx="3530600" cy="523220"/>
          </a:xfrm>
          <a:prstGeom prst="rect">
            <a:avLst/>
          </a:prstGeom>
          <a:noFill/>
        </p:spPr>
        <p:txBody>
          <a:bodyPr wrap="square" rtlCol="0">
            <a:spAutoFit/>
          </a:bodyPr>
          <a:lstStyle/>
          <a:p>
            <a:r>
              <a:rPr lang="en-US" dirty="0"/>
              <a:t>Source: https://gs.statcounter.com/os-market-share/mobile/worldwide</a:t>
            </a:r>
          </a:p>
        </p:txBody>
      </p:sp>
    </p:spTree>
    <p:extLst>
      <p:ext uri="{BB962C8B-B14F-4D97-AF65-F5344CB8AC3E}">
        <p14:creationId xmlns:p14="http://schemas.microsoft.com/office/powerpoint/2010/main" val="1274018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B2CFA-B3BE-E283-BE37-19DAE01BC595}"/>
              </a:ext>
            </a:extLst>
          </p:cNvPr>
          <p:cNvSpPr>
            <a:spLocks noGrp="1"/>
          </p:cNvSpPr>
          <p:nvPr>
            <p:ph type="title"/>
          </p:nvPr>
        </p:nvSpPr>
        <p:spPr/>
        <p:txBody>
          <a:bodyPr/>
          <a:lstStyle/>
          <a:p>
            <a:r>
              <a:rPr lang="en-US" b="0" i="0" u="none" strike="noStrike" dirty="0">
                <a:solidFill>
                  <a:srgbClr val="000000"/>
                </a:solidFill>
                <a:effectLst/>
                <a:latin typeface="-webkit-standard"/>
              </a:rPr>
              <a:t>Microsoft Windows OS</a:t>
            </a:r>
            <a:endParaRPr lang="en-US" dirty="0"/>
          </a:p>
        </p:txBody>
      </p:sp>
      <p:sp>
        <p:nvSpPr>
          <p:cNvPr id="3" name="Text Placeholder 2">
            <a:extLst>
              <a:ext uri="{FF2B5EF4-FFF2-40B4-BE49-F238E27FC236}">
                <a16:creationId xmlns:a16="http://schemas.microsoft.com/office/drawing/2014/main" id="{3162E457-3576-029B-125B-6ED26F59B001}"/>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Easiest for beginners due to extensive user-friendly features.</a:t>
            </a:r>
          </a:p>
          <a:p>
            <a:pPr algn="l">
              <a:buFont typeface="Arial" panose="020B0604020202020204" pitchFamily="34" charset="0"/>
              <a:buChar char="•"/>
            </a:pPr>
            <a:r>
              <a:rPr lang="en-US" b="0" i="0" u="none" strike="noStrike" dirty="0">
                <a:solidFill>
                  <a:srgbClr val="000000"/>
                </a:solidFill>
                <a:effectLst/>
              </a:rPr>
              <a:t>Large ecosystem of software (Microsoft Office, gaming, etc.).</a:t>
            </a:r>
          </a:p>
          <a:p>
            <a:pPr algn="l">
              <a:buFont typeface="Arial" panose="020B0604020202020204" pitchFamily="34" charset="0"/>
              <a:buChar char="•"/>
            </a:pPr>
            <a:r>
              <a:rPr lang="en-US" b="0" i="0" u="none" strike="noStrike" dirty="0">
                <a:solidFill>
                  <a:srgbClr val="000000"/>
                </a:solidFill>
                <a:effectLst/>
              </a:rPr>
              <a:t>Frequent updates (feature updates, security patches).</a:t>
            </a:r>
          </a:p>
          <a:p>
            <a:pPr algn="l">
              <a:buFont typeface="Arial" panose="020B0604020202020204" pitchFamily="34" charset="0"/>
              <a:buChar char="•"/>
            </a:pPr>
            <a:r>
              <a:rPr lang="en-US" b="0" i="0" u="none" strike="noStrike" dirty="0">
                <a:solidFill>
                  <a:srgbClr val="000000"/>
                </a:solidFill>
                <a:effectLst/>
              </a:rPr>
              <a:t>Common in both home and business environments.</a:t>
            </a:r>
          </a:p>
          <a:p>
            <a:pPr algn="l">
              <a:buFont typeface="Arial" panose="020B0604020202020204" pitchFamily="34" charset="0"/>
              <a:buChar char="•"/>
            </a:pPr>
            <a:r>
              <a:rPr lang="en-US" b="0" i="0" u="none" strike="noStrike" dirty="0">
                <a:solidFill>
                  <a:srgbClr val="000000"/>
                </a:solidFill>
                <a:effectLst/>
              </a:rPr>
              <a:t>Windows has been around since the mid-1980s and still remains popular.</a:t>
            </a:r>
          </a:p>
          <a:p>
            <a:pPr algn="l">
              <a:buFont typeface="Arial" panose="020B0604020202020204" pitchFamily="34" charset="0"/>
              <a:buChar char="•"/>
            </a:pPr>
            <a:r>
              <a:rPr lang="en-US" dirty="0">
                <a:solidFill>
                  <a:srgbClr val="000000"/>
                </a:solidFill>
              </a:rPr>
              <a:t>S</a:t>
            </a:r>
            <a:r>
              <a:rPr lang="en-US" b="0" i="0" u="none" strike="noStrike" dirty="0">
                <a:solidFill>
                  <a:srgbClr val="000000"/>
                </a:solidFill>
                <a:effectLst/>
              </a:rPr>
              <a:t>ystem updates are very important for security.</a:t>
            </a:r>
          </a:p>
          <a:p>
            <a:endParaRPr lang="en-US" dirty="0"/>
          </a:p>
        </p:txBody>
      </p:sp>
    </p:spTree>
    <p:extLst>
      <p:ext uri="{BB962C8B-B14F-4D97-AF65-F5344CB8AC3E}">
        <p14:creationId xmlns:p14="http://schemas.microsoft.com/office/powerpoint/2010/main" val="3976034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78D5-C31A-5AF1-DD69-D6DEB69118D6}"/>
              </a:ext>
            </a:extLst>
          </p:cNvPr>
          <p:cNvSpPr>
            <a:spLocks noGrp="1"/>
          </p:cNvSpPr>
          <p:nvPr>
            <p:ph type="title"/>
          </p:nvPr>
        </p:nvSpPr>
        <p:spPr/>
        <p:txBody>
          <a:bodyPr/>
          <a:lstStyle/>
          <a:p>
            <a:r>
              <a:rPr lang="en-US" b="0" i="0" u="none" strike="noStrike" dirty="0">
                <a:solidFill>
                  <a:srgbClr val="000000"/>
                </a:solidFill>
                <a:effectLst/>
                <a:latin typeface="-webkit-standard"/>
              </a:rPr>
              <a:t>Apple macOS</a:t>
            </a:r>
            <a:endParaRPr lang="en-US" dirty="0"/>
          </a:p>
        </p:txBody>
      </p:sp>
      <p:sp>
        <p:nvSpPr>
          <p:cNvPr id="3" name="Text Placeholder 2">
            <a:extLst>
              <a:ext uri="{FF2B5EF4-FFF2-40B4-BE49-F238E27FC236}">
                <a16:creationId xmlns:a16="http://schemas.microsoft.com/office/drawing/2014/main" id="{7E431360-2263-3800-C836-9083E7E9196E}"/>
              </a:ext>
            </a:extLst>
          </p:cNvPr>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Built exclusively for Apple hardware (MacBook, iMac, Mac Mini).</a:t>
            </a:r>
          </a:p>
          <a:p>
            <a:pPr algn="l">
              <a:buFont typeface="Arial" panose="020B0604020202020204" pitchFamily="34" charset="0"/>
              <a:buChar char="•"/>
            </a:pPr>
            <a:r>
              <a:rPr lang="en-US" b="0" i="0" u="none" strike="noStrike" dirty="0">
                <a:solidFill>
                  <a:srgbClr val="000000"/>
                </a:solidFill>
                <a:effectLst/>
              </a:rPr>
              <a:t>Known for its robust performance with creative software (graphics, video editing).</a:t>
            </a:r>
          </a:p>
          <a:p>
            <a:pPr algn="l">
              <a:buFont typeface="Arial" panose="020B0604020202020204" pitchFamily="34" charset="0"/>
              <a:buChar char="•"/>
            </a:pPr>
            <a:r>
              <a:rPr lang="en-US" b="0" i="0" u="none" strike="noStrike" dirty="0">
                <a:solidFill>
                  <a:srgbClr val="000000"/>
                </a:solidFill>
                <a:effectLst/>
              </a:rPr>
              <a:t>Tight integration with Apple services (iCloud, iMessage, etc.).</a:t>
            </a:r>
          </a:p>
          <a:p>
            <a:pPr algn="l">
              <a:buFont typeface="Arial" panose="020B0604020202020204" pitchFamily="34" charset="0"/>
              <a:buChar char="•"/>
            </a:pPr>
            <a:r>
              <a:rPr lang="en-US" b="0" i="0" u="none" strike="noStrike" dirty="0">
                <a:solidFill>
                  <a:srgbClr val="000000"/>
                </a:solidFill>
                <a:effectLst/>
              </a:rPr>
              <a:t>Stable, consistent interface, but limited to Apple devices.</a:t>
            </a:r>
          </a:p>
          <a:p>
            <a:pPr algn="l">
              <a:buFont typeface="Arial" panose="020B0604020202020204" pitchFamily="34" charset="0"/>
              <a:buChar char="•"/>
            </a:pPr>
            <a:r>
              <a:rPr lang="en-US" dirty="0">
                <a:solidFill>
                  <a:srgbClr val="000000"/>
                </a:solidFill>
              </a:rPr>
              <a:t>M</a:t>
            </a:r>
            <a:r>
              <a:rPr lang="en-US" b="0" i="0" u="none" strike="noStrike" dirty="0">
                <a:solidFill>
                  <a:srgbClr val="000000"/>
                </a:solidFill>
                <a:effectLst/>
              </a:rPr>
              <a:t>acOS is Unix-based at its core, which aids stability and security.</a:t>
            </a:r>
          </a:p>
          <a:p>
            <a:pPr algn="l">
              <a:buFont typeface="Arial" panose="020B0604020202020204" pitchFamily="34" charset="0"/>
              <a:buChar char="•"/>
            </a:pPr>
            <a:r>
              <a:rPr lang="en-US" b="0" i="0" u="none" strike="noStrike" dirty="0">
                <a:solidFill>
                  <a:srgbClr val="000000"/>
                </a:solidFill>
                <a:effectLst/>
              </a:rPr>
              <a:t>Apple’s controlled hardware environment typically results in fewer driver or compatibility issues.</a:t>
            </a:r>
          </a:p>
          <a:p>
            <a:endParaRPr lang="en-US" dirty="0"/>
          </a:p>
        </p:txBody>
      </p:sp>
    </p:spTree>
    <p:extLst>
      <p:ext uri="{BB962C8B-B14F-4D97-AF65-F5344CB8AC3E}">
        <p14:creationId xmlns:p14="http://schemas.microsoft.com/office/powerpoint/2010/main" val="3435215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D4DC9-C6D5-6CC3-2247-C79BF7482639}"/>
              </a:ext>
            </a:extLst>
          </p:cNvPr>
          <p:cNvSpPr>
            <a:spLocks noGrp="1"/>
          </p:cNvSpPr>
          <p:nvPr>
            <p:ph type="title"/>
          </p:nvPr>
        </p:nvSpPr>
        <p:spPr/>
        <p:txBody>
          <a:bodyPr/>
          <a:lstStyle/>
          <a:p>
            <a:r>
              <a:rPr lang="en-US" dirty="0"/>
              <a:t>Linux based OS</a:t>
            </a:r>
          </a:p>
        </p:txBody>
      </p:sp>
      <p:sp>
        <p:nvSpPr>
          <p:cNvPr id="3" name="Text Placeholder 2">
            <a:extLst>
              <a:ext uri="{FF2B5EF4-FFF2-40B4-BE49-F238E27FC236}">
                <a16:creationId xmlns:a16="http://schemas.microsoft.com/office/drawing/2014/main" id="{E078DD78-828D-56CC-9834-0467AF6DFEDE}"/>
              </a:ext>
            </a:extLst>
          </p:cNvPr>
          <p:cNvSpPr>
            <a:spLocks noGrp="1"/>
          </p:cNvSpPr>
          <p:nvPr>
            <p:ph type="body" idx="1"/>
          </p:nvPr>
        </p:nvSpPr>
        <p:spPr/>
        <p:txBody>
          <a:bodyPr/>
          <a:lstStyle/>
          <a:p>
            <a:r>
              <a:rPr lang="en-US" sz="1800" dirty="0"/>
              <a:t>It’s likely the computer you use for college runs Windows or MacOS.  </a:t>
            </a:r>
          </a:p>
          <a:p>
            <a:r>
              <a:rPr lang="en-US" sz="1800" dirty="0"/>
              <a:t>Both are commercial products, and you paid for a license for your OS when you purchased your Laptop/Computer.</a:t>
            </a:r>
          </a:p>
          <a:p>
            <a:r>
              <a:rPr lang="en-US" sz="1800" dirty="0"/>
              <a:t>Linux is an alternative OS which is gaining popularity in desktop applications</a:t>
            </a:r>
          </a:p>
          <a:p>
            <a:pPr lvl="1"/>
            <a:r>
              <a:rPr lang="en-US" sz="1400" dirty="0"/>
              <a:t>It’s free to use, you do not need to license it.</a:t>
            </a:r>
          </a:p>
          <a:p>
            <a:pPr lvl="1"/>
            <a:r>
              <a:rPr lang="en-US" sz="1400" dirty="0"/>
              <a:t>There are many different distributions which are specialized for different workflows (e.g. if you are a video editor, there are distributions specialized for that purpose)</a:t>
            </a:r>
          </a:p>
          <a:p>
            <a:pPr lvl="1"/>
            <a:r>
              <a:rPr lang="en-US" sz="1400" dirty="0"/>
              <a:t>It offers many open-source alternatives of popular software that you use which are free to use</a:t>
            </a:r>
          </a:p>
          <a:p>
            <a:r>
              <a:rPr lang="en-US" sz="1800" dirty="0"/>
              <a:t>Linux runs most of the server infrastructure </a:t>
            </a:r>
            <a:r>
              <a:rPr lang="en-US" sz="2000" dirty="0"/>
              <a:t>in the world.</a:t>
            </a:r>
          </a:p>
          <a:p>
            <a:pPr lvl="1"/>
            <a:r>
              <a:rPr lang="en-US" sz="1600" dirty="0"/>
              <a:t>Thus, it’s a good skill to have some understanding of if you wish to pursue any computing job.</a:t>
            </a:r>
          </a:p>
        </p:txBody>
      </p:sp>
    </p:spTree>
    <p:extLst>
      <p:ext uri="{BB962C8B-B14F-4D97-AF65-F5344CB8AC3E}">
        <p14:creationId xmlns:p14="http://schemas.microsoft.com/office/powerpoint/2010/main" val="1331065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9A0A-E0F4-D860-A388-8231DDB77516}"/>
              </a:ext>
            </a:extLst>
          </p:cNvPr>
          <p:cNvSpPr>
            <a:spLocks noGrp="1"/>
          </p:cNvSpPr>
          <p:nvPr>
            <p:ph type="title"/>
          </p:nvPr>
        </p:nvSpPr>
        <p:spPr/>
        <p:txBody>
          <a:bodyPr/>
          <a:lstStyle/>
          <a:p>
            <a:r>
              <a:rPr lang="en-US" dirty="0"/>
              <a:t>Open-Source Software</a:t>
            </a:r>
          </a:p>
        </p:txBody>
      </p:sp>
      <p:sp>
        <p:nvSpPr>
          <p:cNvPr id="3" name="Text Placeholder 2">
            <a:extLst>
              <a:ext uri="{FF2B5EF4-FFF2-40B4-BE49-F238E27FC236}">
                <a16:creationId xmlns:a16="http://schemas.microsoft.com/office/drawing/2014/main" id="{F4C32D49-E06D-A871-5CBA-5209F2AB0AE8}"/>
              </a:ext>
            </a:extLst>
          </p:cNvPr>
          <p:cNvSpPr>
            <a:spLocks noGrp="1"/>
          </p:cNvSpPr>
          <p:nvPr>
            <p:ph type="body" idx="1"/>
          </p:nvPr>
        </p:nvSpPr>
        <p:spPr/>
        <p:txBody>
          <a:bodyPr/>
          <a:lstStyle/>
          <a:p>
            <a:r>
              <a:rPr lang="en-US" sz="1800" dirty="0"/>
              <a:t>Large groups of developers sometimes create products which are free to use as an alternative to paid ones.</a:t>
            </a:r>
          </a:p>
          <a:p>
            <a:pPr lvl="1"/>
            <a:r>
              <a:rPr lang="en-US" sz="1500" dirty="0"/>
              <a:t>The Linux OS is an example of this.</a:t>
            </a:r>
          </a:p>
          <a:p>
            <a:r>
              <a:rPr lang="en-US" sz="1800" dirty="0"/>
              <a:t>Photoshop is a commercial (paid) application sold by Adobe.  It’s probably the premier photo editing software, but it’s quite expensive.</a:t>
            </a:r>
          </a:p>
          <a:p>
            <a:pPr lvl="1"/>
            <a:r>
              <a:rPr lang="en-US" sz="1500" dirty="0"/>
              <a:t>An opensource alternative is Gimp (GNU Image Manipulation Program).  You can download it for free; it runs on windows and Linux.</a:t>
            </a:r>
          </a:p>
          <a:p>
            <a:pPr lvl="2"/>
            <a:r>
              <a:rPr lang="en-US" sz="1100" dirty="0"/>
              <a:t>Of course it’s not 100% the same as Photoshop, some parts look different, some parts operate differently, but you can achieve similar results in both.</a:t>
            </a:r>
          </a:p>
          <a:p>
            <a:r>
              <a:rPr lang="en-US" sz="1800" dirty="0"/>
              <a:t>There are many opensource programs you should check-out and remember they exist so if you are ever stuck and need software you don’t own, there is likely an alternative that’s freely available.</a:t>
            </a:r>
          </a:p>
          <a:p>
            <a:pPr lvl="1"/>
            <a:r>
              <a:rPr lang="en-US" sz="1500" dirty="0"/>
              <a:t>While they are all slightly different from their commercial counterparts, some are genuinely better than the commercial products.</a:t>
            </a:r>
          </a:p>
        </p:txBody>
      </p:sp>
    </p:spTree>
    <p:extLst>
      <p:ext uri="{BB962C8B-B14F-4D97-AF65-F5344CB8AC3E}">
        <p14:creationId xmlns:p14="http://schemas.microsoft.com/office/powerpoint/2010/main" val="1644844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57832-A077-B4FD-8267-879ABC0B6A93}"/>
              </a:ext>
            </a:extLst>
          </p:cNvPr>
          <p:cNvSpPr>
            <a:spLocks noGrp="1"/>
          </p:cNvSpPr>
          <p:nvPr>
            <p:ph type="title"/>
          </p:nvPr>
        </p:nvSpPr>
        <p:spPr/>
        <p:txBody>
          <a:bodyPr/>
          <a:lstStyle/>
          <a:p>
            <a:r>
              <a:rPr lang="en-US" dirty="0"/>
              <a:t>Server Operating Systems</a:t>
            </a:r>
          </a:p>
        </p:txBody>
      </p:sp>
      <p:sp>
        <p:nvSpPr>
          <p:cNvPr id="3" name="Text Placeholder 2">
            <a:extLst>
              <a:ext uri="{FF2B5EF4-FFF2-40B4-BE49-F238E27FC236}">
                <a16:creationId xmlns:a16="http://schemas.microsoft.com/office/drawing/2014/main" id="{91374153-E579-914D-B6AF-0F4F87C1915D}"/>
              </a:ext>
            </a:extLst>
          </p:cNvPr>
          <p:cNvSpPr>
            <a:spLocks noGrp="1"/>
          </p:cNvSpPr>
          <p:nvPr>
            <p:ph type="body" idx="1"/>
          </p:nvPr>
        </p:nvSpPr>
        <p:spPr/>
        <p:txBody>
          <a:bodyPr/>
          <a:lstStyle/>
          <a:p>
            <a:r>
              <a:rPr lang="en-US" dirty="0"/>
              <a:t>Most apps and programs you use on your phone rely on accessing information on the internet.  </a:t>
            </a:r>
          </a:p>
          <a:p>
            <a:pPr lvl="1"/>
            <a:r>
              <a:rPr lang="en-US" dirty="0"/>
              <a:t>What this means is that there is a “server” somewhere on the internet that your phone connects to.</a:t>
            </a:r>
          </a:p>
          <a:p>
            <a:pPr lvl="1"/>
            <a:r>
              <a:rPr lang="en-US" dirty="0"/>
              <a:t>A server is just a computer running special software to answer those requests.  Typically, one server can handle thousands of “clients” such as your app on your phone.</a:t>
            </a:r>
          </a:p>
          <a:p>
            <a:r>
              <a:rPr lang="en-US" dirty="0"/>
              <a:t>Servers and desktop computers have the same hardware, it’s just that servers tend to have more of it.  While your desktop may have 4, 8 or 16GB of ram, a server may have 1024GB or maybe even 10240GB.  Likewise, servers often have much more storage, since they handle more requests.</a:t>
            </a:r>
          </a:p>
          <a:p>
            <a:r>
              <a:rPr lang="en-US" dirty="0"/>
              <a:t>Today about 65% of all servers run Linux.  Another 20% run other Unix operating systems.  The remainder run windows.</a:t>
            </a:r>
          </a:p>
        </p:txBody>
      </p:sp>
    </p:spTree>
    <p:extLst>
      <p:ext uri="{BB962C8B-B14F-4D97-AF65-F5344CB8AC3E}">
        <p14:creationId xmlns:p14="http://schemas.microsoft.com/office/powerpoint/2010/main" val="2861632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3E58-3BBC-7050-1F01-97599560840B}"/>
              </a:ext>
            </a:extLst>
          </p:cNvPr>
          <p:cNvSpPr>
            <a:spLocks noGrp="1"/>
          </p:cNvSpPr>
          <p:nvPr>
            <p:ph type="title"/>
          </p:nvPr>
        </p:nvSpPr>
        <p:spPr/>
        <p:txBody>
          <a:bodyPr/>
          <a:lstStyle/>
          <a:p>
            <a:r>
              <a:rPr lang="en-US" dirty="0"/>
              <a:t>Try out Linux</a:t>
            </a:r>
          </a:p>
        </p:txBody>
      </p:sp>
      <p:sp>
        <p:nvSpPr>
          <p:cNvPr id="3" name="Text Placeholder 2">
            <a:extLst>
              <a:ext uri="{FF2B5EF4-FFF2-40B4-BE49-F238E27FC236}">
                <a16:creationId xmlns:a16="http://schemas.microsoft.com/office/drawing/2014/main" id="{EFAD90B1-4892-6A93-77EA-5D8767E55337}"/>
              </a:ext>
            </a:extLst>
          </p:cNvPr>
          <p:cNvSpPr>
            <a:spLocks noGrp="1"/>
          </p:cNvSpPr>
          <p:nvPr>
            <p:ph type="body" idx="1"/>
          </p:nvPr>
        </p:nvSpPr>
        <p:spPr/>
        <p:txBody>
          <a:bodyPr/>
          <a:lstStyle/>
          <a:p>
            <a:r>
              <a:rPr lang="en-US" sz="1400" dirty="0"/>
              <a:t>DO NOT install </a:t>
            </a:r>
            <a:r>
              <a:rPr lang="en-US" sz="1400" dirty="0" err="1"/>
              <a:t>linux</a:t>
            </a:r>
            <a:r>
              <a:rPr lang="en-US" sz="1400" dirty="0"/>
              <a:t> on your primary school computer to try it. </a:t>
            </a:r>
          </a:p>
          <a:p>
            <a:pPr lvl="1"/>
            <a:r>
              <a:rPr lang="en-US" sz="1100" dirty="0"/>
              <a:t>Doing so would cause you to lose all your files</a:t>
            </a:r>
          </a:p>
          <a:p>
            <a:pPr lvl="1"/>
            <a:r>
              <a:rPr lang="en-US" sz="1100" dirty="0"/>
              <a:t>It may also be difficult to go back to your original windows install </a:t>
            </a:r>
          </a:p>
          <a:p>
            <a:r>
              <a:rPr lang="en-US" sz="1400" dirty="0"/>
              <a:t>It is however possible to try </a:t>
            </a:r>
            <a:r>
              <a:rPr lang="en-US" sz="1400" dirty="0" err="1"/>
              <a:t>linux</a:t>
            </a:r>
            <a:r>
              <a:rPr lang="en-US" sz="1400" dirty="0"/>
              <a:t> so you can see what it’s like.  The below link allows you to see a virtual machine running Linux inside your web browser</a:t>
            </a:r>
          </a:p>
          <a:p>
            <a:pPr lvl="1"/>
            <a:r>
              <a:rPr lang="en-US" sz="1100" dirty="0"/>
              <a:t>Note a couple limitations:</a:t>
            </a:r>
          </a:p>
          <a:p>
            <a:pPr lvl="2"/>
            <a:r>
              <a:rPr lang="en-US" sz="1050" dirty="0"/>
              <a:t>They are allowing you to run it for free, so it’s slow and limited.  This doesn’t represent how it would work if you run it on your own hardware</a:t>
            </a:r>
          </a:p>
          <a:p>
            <a:pPr lvl="2"/>
            <a:r>
              <a:rPr lang="en-US" sz="1050" dirty="0"/>
              <a:t>There is a queue to get access to a machine, depending on when you go to it, it may take a few minutes.</a:t>
            </a:r>
          </a:p>
          <a:p>
            <a:pPr lvl="2"/>
            <a:r>
              <a:rPr lang="en-US" sz="1050" dirty="0"/>
              <a:t>What you get is a freshly installed OS, so it doesn’t have a lot of software installed by default.</a:t>
            </a:r>
          </a:p>
          <a:p>
            <a:pPr lvl="2"/>
            <a:r>
              <a:rPr lang="en-US" sz="1050" dirty="0">
                <a:hlinkClick r:id="rId2"/>
              </a:rPr>
              <a:t>https://distrosea.com/</a:t>
            </a:r>
            <a:endParaRPr lang="en-US" sz="1050" dirty="0"/>
          </a:p>
          <a:p>
            <a:r>
              <a:rPr lang="en-US" sz="1400" dirty="0"/>
              <a:t>If you decide you like it, and have some old hardware laying around which you’d like to try it on:</a:t>
            </a:r>
          </a:p>
          <a:p>
            <a:pPr lvl="1"/>
            <a:r>
              <a:rPr lang="en-US" sz="1100" dirty="0"/>
              <a:t>Backup all files you care about on the computer, otherwise you will lose them.</a:t>
            </a:r>
          </a:p>
          <a:p>
            <a:pPr lvl="1"/>
            <a:r>
              <a:rPr lang="en-US" sz="1100" dirty="0"/>
              <a:t>Download the appropriate distro.  If you don’t know which to start with, I’d recommend Ubuntu </a:t>
            </a:r>
          </a:p>
          <a:p>
            <a:pPr lvl="1"/>
            <a:r>
              <a:rPr lang="en-US" sz="1100" dirty="0"/>
              <a:t>Install it, and see how it works.</a:t>
            </a:r>
          </a:p>
          <a:p>
            <a:r>
              <a:rPr lang="en-US" sz="1400" dirty="0"/>
              <a:t>You can also test it out in a virtual machine.  Look into VirtualBox and similar software.</a:t>
            </a:r>
          </a:p>
        </p:txBody>
      </p:sp>
    </p:spTree>
    <p:extLst>
      <p:ext uri="{BB962C8B-B14F-4D97-AF65-F5344CB8AC3E}">
        <p14:creationId xmlns:p14="http://schemas.microsoft.com/office/powerpoint/2010/main" val="3698635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62D8-CB83-A715-09D1-336E4C4C9C47}"/>
              </a:ext>
            </a:extLst>
          </p:cNvPr>
          <p:cNvSpPr>
            <a:spLocks noGrp="1"/>
          </p:cNvSpPr>
          <p:nvPr>
            <p:ph type="title"/>
          </p:nvPr>
        </p:nvSpPr>
        <p:spPr/>
        <p:txBody>
          <a:bodyPr/>
          <a:lstStyle/>
          <a:p>
            <a:r>
              <a:rPr lang="en-US" dirty="0"/>
              <a:t>Summary</a:t>
            </a:r>
          </a:p>
        </p:txBody>
      </p:sp>
      <p:sp>
        <p:nvSpPr>
          <p:cNvPr id="3" name="Text Placeholder 2">
            <a:extLst>
              <a:ext uri="{FF2B5EF4-FFF2-40B4-BE49-F238E27FC236}">
                <a16:creationId xmlns:a16="http://schemas.microsoft.com/office/drawing/2014/main" id="{E0DF9FF1-A759-0328-0A8B-C00D33AC0C6A}"/>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Purpose of an OS</a:t>
            </a:r>
            <a:r>
              <a:rPr lang="en-US" b="0" i="0" u="none" strike="noStrike" dirty="0">
                <a:solidFill>
                  <a:srgbClr val="000000"/>
                </a:solidFill>
                <a:effectLst/>
              </a:rPr>
              <a:t>: Manages resources, provides an interface, and ensures security.</a:t>
            </a:r>
          </a:p>
          <a:p>
            <a:pPr algn="l">
              <a:buFont typeface="Arial" panose="020B0604020202020204" pitchFamily="34" charset="0"/>
              <a:buChar char="•"/>
            </a:pPr>
            <a:r>
              <a:rPr lang="en-US" b="1" i="0" u="none" strike="noStrike" dirty="0">
                <a:solidFill>
                  <a:srgbClr val="000000"/>
                </a:solidFill>
                <a:effectLst/>
              </a:rPr>
              <a:t>Examples</a:t>
            </a:r>
            <a:r>
              <a:rPr lang="en-US" b="0" i="0" u="none" strike="noStrike" dirty="0">
                <a:solidFill>
                  <a:srgbClr val="000000"/>
                </a:solidFill>
                <a:effectLst/>
              </a:rPr>
              <a:t>: Windows, macOS, iOS, Android and Linux</a:t>
            </a:r>
          </a:p>
          <a:p>
            <a:r>
              <a:rPr lang="en-US" b="1" dirty="0"/>
              <a:t>Experiment Safely</a:t>
            </a:r>
            <a:r>
              <a:rPr lang="en-US" dirty="0"/>
              <a:t>: If you want to try Linux, do so on a spare computer or in a virtual machine (e.g., VirtualBox, VMware).</a:t>
            </a:r>
          </a:p>
          <a:p>
            <a:r>
              <a:rPr lang="en-US" b="1" dirty="0"/>
              <a:t>Stay Updated</a:t>
            </a:r>
            <a:r>
              <a:rPr lang="en-US" dirty="0"/>
              <a:t>: Regularly install updates to keep your OS secure and stable.</a:t>
            </a:r>
          </a:p>
        </p:txBody>
      </p:sp>
    </p:spTree>
    <p:extLst>
      <p:ext uri="{BB962C8B-B14F-4D97-AF65-F5344CB8AC3E}">
        <p14:creationId xmlns:p14="http://schemas.microsoft.com/office/powerpoint/2010/main" val="1123321979"/>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745</TotalTime>
  <Words>2573</Words>
  <Application>Microsoft Office PowerPoint</Application>
  <PresentationFormat>On-screen Show (4:3)</PresentationFormat>
  <Paragraphs>173</Paragraphs>
  <Slides>22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-webkit-standard</vt:lpstr>
      <vt:lpstr>PPT2_16to9</vt:lpstr>
      <vt:lpstr>CSE1101</vt:lpstr>
      <vt:lpstr>Early computers</vt:lpstr>
      <vt:lpstr>Waiting…waiting…waiting…</vt:lpstr>
      <vt:lpstr>Wasted Resources</vt:lpstr>
      <vt:lpstr>Multiprocessing</vt:lpstr>
      <vt:lpstr>How to multitask</vt:lpstr>
      <vt:lpstr>You do this in life</vt:lpstr>
      <vt:lpstr>Each task may require memory</vt:lpstr>
      <vt:lpstr>Memory locations</vt:lpstr>
      <vt:lpstr>Operating Systems Tasks</vt:lpstr>
      <vt:lpstr>Standardization</vt:lpstr>
      <vt:lpstr>User interface</vt:lpstr>
      <vt:lpstr>Flowchart Representation of OS</vt:lpstr>
      <vt:lpstr>Desktop Operating Systems</vt:lpstr>
      <vt:lpstr>Phone Operating Systems</vt:lpstr>
      <vt:lpstr>Microsoft Windows OS</vt:lpstr>
      <vt:lpstr>Apple macOS</vt:lpstr>
      <vt:lpstr>Linux based OS</vt:lpstr>
      <vt:lpstr>Open-Source Software</vt:lpstr>
      <vt:lpstr>Server Operating Systems</vt:lpstr>
      <vt:lpstr>Try out Linux</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Enda Sullivan</cp:lastModifiedBy>
  <cp:revision>20</cp:revision>
  <dcterms:modified xsi:type="dcterms:W3CDTF">2026-09-22T16:51:55Z</dcterms:modified>
</cp:coreProperties>
</file>