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3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0"/>
  </p:notesMasterIdLst>
  <p:sldIdLst>
    <p:sldId id="256" r:id="rId5"/>
    <p:sldId id="284" r:id="rId6"/>
    <p:sldId id="285" r:id="rId7"/>
    <p:sldId id="286" r:id="rId8"/>
    <p:sldId id="290" r:id="rId9"/>
    <p:sldId id="287" r:id="rId10"/>
    <p:sldId id="289" r:id="rId11"/>
    <p:sldId id="288" r:id="rId12"/>
    <p:sldId id="291" r:id="rId13"/>
    <p:sldId id="292" r:id="rId14"/>
    <p:sldId id="278" r:id="rId15"/>
    <p:sldId id="294" r:id="rId16"/>
    <p:sldId id="293" r:id="rId17"/>
    <p:sldId id="295" r:id="rId18"/>
    <p:sldId id="301" r:id="rId19"/>
    <p:sldId id="302" r:id="rId20"/>
    <p:sldId id="296" r:id="rId21"/>
    <p:sldId id="297" r:id="rId22"/>
    <p:sldId id="305" r:id="rId23"/>
    <p:sldId id="304" r:id="rId24"/>
    <p:sldId id="303" r:id="rId25"/>
    <p:sldId id="299" r:id="rId26"/>
    <p:sldId id="300" r:id="rId27"/>
    <p:sldId id="306" r:id="rId28"/>
    <p:sldId id="298" r:id="rId29"/>
  </p:sldIdLst>
  <p:sldSz cx="12192000" cy="6858000"/>
  <p:notesSz cx="6858000" cy="9144000"/>
  <p:custDataLst>
    <p:tags r:id="rId3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629"/>
    <a:srgbClr val="231F20"/>
    <a:srgbClr val="B0B3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270"/>
    <p:restoredTop sz="94755"/>
  </p:normalViewPr>
  <p:slideViewPr>
    <p:cSldViewPr snapToGrid="0">
      <p:cViewPr varScale="1">
        <p:scale>
          <a:sx n="146" d="100"/>
          <a:sy n="146" d="100"/>
        </p:scale>
        <p:origin x="7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B01F2E-DCCE-2C4C-8A3F-2C0A431C8AB1}" type="datetimeFigureOut">
              <a:rPr lang="en-US" smtClean="0"/>
              <a:t>7/14/26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58FEAF-E87E-2748-9E52-C2F5DFA42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2594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.org/TR/WCAG21/#cc5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Review a few on 1.1-1.3.3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58FEAF-E87E-2748-9E52-C2F5DFA42BB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182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58FEAF-E87E-2748-9E52-C2F5DFA42BB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95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cap="all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Note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Since any content that does not meet this success criterion can interfere with a user's ability to use the whole page, all content on the web page (whether it is used to meet other success criteria or not) must meet this success criterion. See 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Conformance Requirement 5: Non-Interference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58FEAF-E87E-2748-9E52-C2F5DFA42BB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8347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>
          <a:gsLst>
            <a:gs pos="0">
              <a:srgbClr val="B0B3B2"/>
            </a:gs>
            <a:gs pos="74000">
              <a:srgbClr val="FFC629"/>
            </a:gs>
            <a:gs pos="100000">
              <a:srgbClr val="231F20"/>
            </a:gs>
            <a:gs pos="100000">
              <a:srgbClr val="231F2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852AAB7-F7A2-6575-F6F4-2E71CEE5C359}"/>
              </a:ext>
            </a:extLst>
          </p:cNvPr>
          <p:cNvGrpSpPr/>
          <p:nvPr userDrawn="1"/>
        </p:nvGrpSpPr>
        <p:grpSpPr>
          <a:xfrm rot="16200000">
            <a:off x="-1103244" y="1103244"/>
            <a:ext cx="6858002" cy="4651514"/>
            <a:chOff x="-1" y="0"/>
            <a:chExt cx="12192001" cy="1825625"/>
          </a:xfrm>
        </p:grpSpPr>
        <p:sp>
          <p:nvSpPr>
            <p:cNvPr id="9" name="Document 8">
              <a:extLst>
                <a:ext uri="{FF2B5EF4-FFF2-40B4-BE49-F238E27FC236}">
                  <a16:creationId xmlns:a16="http://schemas.microsoft.com/office/drawing/2014/main" id="{E4451EDA-C18D-B9A2-D481-6B879E4D8A68}"/>
                </a:ext>
              </a:extLst>
            </p:cNvPr>
            <p:cNvSpPr/>
            <p:nvPr userDrawn="1"/>
          </p:nvSpPr>
          <p:spPr>
            <a:xfrm>
              <a:off x="0" y="1"/>
              <a:ext cx="12192000" cy="1825624"/>
            </a:xfrm>
            <a:prstGeom prst="flowChartDocument">
              <a:avLst/>
            </a:prstGeom>
            <a:solidFill>
              <a:srgbClr val="FFC629"/>
            </a:solidFill>
            <a:ln w="38100">
              <a:solidFill>
                <a:srgbClr val="231F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Document 9">
              <a:extLst>
                <a:ext uri="{FF2B5EF4-FFF2-40B4-BE49-F238E27FC236}">
                  <a16:creationId xmlns:a16="http://schemas.microsoft.com/office/drawing/2014/main" id="{3A1F6A45-4E66-4270-74C4-B7E8D2562874}"/>
                </a:ext>
              </a:extLst>
            </p:cNvPr>
            <p:cNvSpPr/>
            <p:nvPr userDrawn="1"/>
          </p:nvSpPr>
          <p:spPr>
            <a:xfrm flipH="1">
              <a:off x="0" y="0"/>
              <a:ext cx="12191999" cy="1690688"/>
            </a:xfrm>
            <a:prstGeom prst="flowChartDocument">
              <a:avLst/>
            </a:prstGeom>
            <a:solidFill>
              <a:srgbClr val="B0B3B2"/>
            </a:solidFill>
            <a:ln w="38100">
              <a:solidFill>
                <a:srgbClr val="231F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Document 10">
              <a:extLst>
                <a:ext uri="{FF2B5EF4-FFF2-40B4-BE49-F238E27FC236}">
                  <a16:creationId xmlns:a16="http://schemas.microsoft.com/office/drawing/2014/main" id="{97D2CF7D-DCEA-04F3-0205-A01A981008C3}"/>
                </a:ext>
              </a:extLst>
            </p:cNvPr>
            <p:cNvSpPr/>
            <p:nvPr userDrawn="1"/>
          </p:nvSpPr>
          <p:spPr>
            <a:xfrm>
              <a:off x="-1" y="0"/>
              <a:ext cx="12191999" cy="1646238"/>
            </a:xfrm>
            <a:prstGeom prst="flowChartDocument">
              <a:avLst/>
            </a:prstGeom>
            <a:solidFill>
              <a:schemeClr val="tx1"/>
            </a:solidFill>
            <a:ln w="38100">
              <a:solidFill>
                <a:srgbClr val="231F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AF8DAFC-2AFE-89C3-570D-21A3E29D29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89200" y="1742027"/>
            <a:ext cx="5804452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1DAF69-7004-43F5-CF91-B29F095D7F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9199" y="4314604"/>
            <a:ext cx="5804453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231F2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 descr="A yellow and grey logo  Description automatically generated">
            <a:extLst>
              <a:ext uri="{FF2B5EF4-FFF2-40B4-BE49-F238E27FC236}">
                <a16:creationId xmlns:a16="http://schemas.microsoft.com/office/drawing/2014/main" id="{35B97014-0B33-2F79-4515-4B2A5C1D9C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22287"/>
          <a:stretch>
            <a:fillRect/>
          </a:stretch>
        </p:blipFill>
        <p:spPr>
          <a:xfrm>
            <a:off x="-671785" y="2186193"/>
            <a:ext cx="5117018" cy="311453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EF607ED-A383-B5AD-375E-739263E26483}"/>
              </a:ext>
            </a:extLst>
          </p:cNvPr>
          <p:cNvSpPr txBox="1"/>
          <p:nvPr userDrawn="1"/>
        </p:nvSpPr>
        <p:spPr>
          <a:xfrm>
            <a:off x="224855" y="5888505"/>
            <a:ext cx="3323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0" i="0" dirty="0">
                <a:solidFill>
                  <a:schemeClr val="bg1"/>
                </a:solidFill>
                <a:latin typeface="Montserrat Light" pitchFamily="2" charset="77"/>
              </a:rPr>
              <a:t>WCAG Compliance Orientation for Leaders</a:t>
            </a:r>
          </a:p>
        </p:txBody>
      </p:sp>
    </p:spTree>
    <p:extLst>
      <p:ext uri="{BB962C8B-B14F-4D97-AF65-F5344CB8AC3E}">
        <p14:creationId xmlns:p14="http://schemas.microsoft.com/office/powerpoint/2010/main" val="895789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C93C2-B69E-81B4-FD9F-F993A02493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36823E-28CB-47F8-D942-6924B4C774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E6140-7369-574C-8DBA-1CEBA3CDB41D}" type="datetimeFigureOut">
              <a:rPr lang="en-US" smtClean="0"/>
              <a:t>7/14/26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E98B8A-3B58-BE10-3C07-5E739CCBA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9E3137-DA15-B0B7-2B3F-1A6F2B5B8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B3B04-7F88-4D4E-BB6A-69364D74319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SmartArt Placeholder 6">
            <a:extLst>
              <a:ext uri="{FF2B5EF4-FFF2-40B4-BE49-F238E27FC236}">
                <a16:creationId xmlns:a16="http://schemas.microsoft.com/office/drawing/2014/main" id="{BCB72A38-6CA2-EBE0-16F8-02DCF366621A}"/>
              </a:ext>
            </a:extLst>
          </p:cNvPr>
          <p:cNvSpPr>
            <a:spLocks noGrp="1"/>
          </p:cNvSpPr>
          <p:nvPr>
            <p:ph type="dgm" sz="quarter" idx="13"/>
          </p:nvPr>
        </p:nvSpPr>
        <p:spPr>
          <a:xfrm>
            <a:off x="838200" y="1851025"/>
            <a:ext cx="10591800" cy="42989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072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2BACF84-72C3-B5B1-0EFD-C4EB182D0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E6140-7369-574C-8DBA-1CEBA3CDB41D}" type="datetimeFigureOut">
              <a:rPr lang="en-US" smtClean="0"/>
              <a:t>7/14/26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F8547F-DADC-001F-0249-56CC4D24C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30671F-5D06-2388-3134-9B338D2AC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B3B04-7F88-4D4E-BB6A-69364D74319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2201D61-709B-A518-1D1E-BBDBF068F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" y="-118903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90290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150DD-348F-A693-5241-4B4E56CC7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11" y="397566"/>
            <a:ext cx="7324346" cy="785192"/>
          </a:xfrm>
        </p:spPr>
        <p:txBody>
          <a:bodyPr anchor="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2F6E6E-8754-0B47-C612-B0B37B894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6411" y="2014882"/>
            <a:ext cx="6172200" cy="393285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6D790D-1233-033B-7FC9-A90DEE6FE3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372351" y="2112962"/>
            <a:ext cx="3932237" cy="381158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14654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150DD-348F-A693-5241-4B4E56CC7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11" y="397566"/>
            <a:ext cx="7324346" cy="785192"/>
          </a:xfrm>
        </p:spPr>
        <p:txBody>
          <a:bodyPr anchor="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2F6E6E-8754-0B47-C612-B0B37B894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928191"/>
            <a:ext cx="6172200" cy="393285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6D790D-1233-033B-7FC9-A90DEE6FE3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53833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150DD-348F-A693-5241-4B4E56CC7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411" y="397566"/>
            <a:ext cx="8136644" cy="785192"/>
          </a:xfrm>
        </p:spPr>
        <p:txBody>
          <a:bodyPr anchor="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709945B-ECBF-2F5B-F284-7C03884B24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5963" y="2078038"/>
            <a:ext cx="5047528" cy="3783012"/>
          </a:xfrm>
        </p:spPr>
        <p:txBody>
          <a:bodyPr/>
          <a:lstStyle/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D96D538-24EB-558A-F1ED-B7FDB1EE6C8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96000" y="2078038"/>
            <a:ext cx="5570104" cy="378301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534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1">
          <a:blip r:embed="rId2">
            <a:alphaModFix amt="41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ocument 7">
            <a:extLst>
              <a:ext uri="{FF2B5EF4-FFF2-40B4-BE49-F238E27FC236}">
                <a16:creationId xmlns:a16="http://schemas.microsoft.com/office/drawing/2014/main" id="{EFA78C8C-434F-6BBD-39DD-F2ECFB0C3288}"/>
              </a:ext>
            </a:extLst>
          </p:cNvPr>
          <p:cNvSpPr/>
          <p:nvPr userDrawn="1"/>
        </p:nvSpPr>
        <p:spPr>
          <a:xfrm>
            <a:off x="654050" y="432917"/>
            <a:ext cx="4114799" cy="5699527"/>
          </a:xfrm>
          <a:prstGeom prst="flowChartDocument">
            <a:avLst/>
          </a:prstGeom>
          <a:solidFill>
            <a:srgbClr val="B0B3B2">
              <a:alpha val="80000"/>
            </a:srgbClr>
          </a:solidFill>
          <a:ln w="38100">
            <a:solidFill>
              <a:srgbClr val="231F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C59695-82FA-7D82-ACA3-6AD223E53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611810"/>
            <a:ext cx="3932237" cy="1221684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80D5E8-F822-8A8F-02D0-960AB55846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5330" y="2057400"/>
            <a:ext cx="3932237" cy="3285309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EBA391-2E61-92AA-D194-3C1DD1E48B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457200"/>
            <a:ext cx="6465473" cy="60424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0044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BCDD7-ADCA-311F-0EB8-1DAF2C76F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46B186-87AC-A786-A752-0B46BD878B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09826-47BA-D1D7-915F-7985F4E2B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E6140-7369-574C-8DBA-1CEBA3CDB41D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3AEEBD-9429-A048-FC22-807A5DFDC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4EC6F0-DB2A-AA3E-5897-C1342D3451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B3B04-7F88-4D4E-BB6A-69364D743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2806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292D1E-5262-2FC5-CBA3-8B7F6ABC4B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D102B7-EA9A-0D0F-81B2-E8580AE121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418D8C-7A0C-0FB0-68EA-2E92E1ED9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E6140-7369-574C-8DBA-1CEBA3CDB41D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E914CA-AB6E-7C1E-1F62-3606E8C18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0844BF-E86F-CA9F-66E3-ECCF1980E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B3B04-7F88-4D4E-BB6A-69364D743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59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>
          <a:gsLst>
            <a:gs pos="0">
              <a:srgbClr val="B0B3B2"/>
            </a:gs>
            <a:gs pos="74000">
              <a:srgbClr val="FFC629"/>
            </a:gs>
            <a:gs pos="100000">
              <a:srgbClr val="231F20"/>
            </a:gs>
            <a:gs pos="100000">
              <a:srgbClr val="231F2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852AAB7-F7A2-6575-F6F4-2E71CEE5C359}"/>
              </a:ext>
            </a:extLst>
          </p:cNvPr>
          <p:cNvGrpSpPr/>
          <p:nvPr userDrawn="1"/>
        </p:nvGrpSpPr>
        <p:grpSpPr>
          <a:xfrm rot="16200000">
            <a:off x="-1103244" y="1103244"/>
            <a:ext cx="6858002" cy="4651514"/>
            <a:chOff x="-1" y="0"/>
            <a:chExt cx="12192001" cy="1825625"/>
          </a:xfrm>
        </p:grpSpPr>
        <p:sp>
          <p:nvSpPr>
            <p:cNvPr id="9" name="Document 8">
              <a:extLst>
                <a:ext uri="{FF2B5EF4-FFF2-40B4-BE49-F238E27FC236}">
                  <a16:creationId xmlns:a16="http://schemas.microsoft.com/office/drawing/2014/main" id="{E4451EDA-C18D-B9A2-D481-6B879E4D8A68}"/>
                </a:ext>
              </a:extLst>
            </p:cNvPr>
            <p:cNvSpPr/>
            <p:nvPr userDrawn="1"/>
          </p:nvSpPr>
          <p:spPr>
            <a:xfrm>
              <a:off x="0" y="1"/>
              <a:ext cx="12192000" cy="1825624"/>
            </a:xfrm>
            <a:prstGeom prst="flowChartDocument">
              <a:avLst/>
            </a:prstGeom>
            <a:solidFill>
              <a:srgbClr val="FFC629"/>
            </a:solidFill>
            <a:ln w="38100">
              <a:solidFill>
                <a:srgbClr val="231F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Document 9">
              <a:extLst>
                <a:ext uri="{FF2B5EF4-FFF2-40B4-BE49-F238E27FC236}">
                  <a16:creationId xmlns:a16="http://schemas.microsoft.com/office/drawing/2014/main" id="{3A1F6A45-4E66-4270-74C4-B7E8D2562874}"/>
                </a:ext>
              </a:extLst>
            </p:cNvPr>
            <p:cNvSpPr/>
            <p:nvPr userDrawn="1"/>
          </p:nvSpPr>
          <p:spPr>
            <a:xfrm flipH="1">
              <a:off x="0" y="0"/>
              <a:ext cx="12191999" cy="1690688"/>
            </a:xfrm>
            <a:prstGeom prst="flowChartDocument">
              <a:avLst/>
            </a:prstGeom>
            <a:solidFill>
              <a:srgbClr val="B0B3B2"/>
            </a:solidFill>
            <a:ln w="38100">
              <a:solidFill>
                <a:srgbClr val="231F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Document 10">
              <a:extLst>
                <a:ext uri="{FF2B5EF4-FFF2-40B4-BE49-F238E27FC236}">
                  <a16:creationId xmlns:a16="http://schemas.microsoft.com/office/drawing/2014/main" id="{97D2CF7D-DCEA-04F3-0205-A01A981008C3}"/>
                </a:ext>
              </a:extLst>
            </p:cNvPr>
            <p:cNvSpPr/>
            <p:nvPr userDrawn="1"/>
          </p:nvSpPr>
          <p:spPr>
            <a:xfrm>
              <a:off x="-1" y="0"/>
              <a:ext cx="12191999" cy="1646238"/>
            </a:xfrm>
            <a:prstGeom prst="flowChartDocument">
              <a:avLst/>
            </a:prstGeom>
            <a:solidFill>
              <a:schemeClr val="tx1"/>
            </a:solidFill>
            <a:ln w="38100">
              <a:solidFill>
                <a:srgbClr val="231F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AF8DAFC-2AFE-89C3-570D-21A3E29D29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89200" y="1742027"/>
            <a:ext cx="5804452" cy="2387600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1DAF69-7004-43F5-CF91-B29F095D7F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9199" y="4314604"/>
            <a:ext cx="5804453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rgbClr val="231F2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 descr="A yellow and grey logo&#10;&#10;Description automatically generated">
            <a:extLst>
              <a:ext uri="{FF2B5EF4-FFF2-40B4-BE49-F238E27FC236}">
                <a16:creationId xmlns:a16="http://schemas.microsoft.com/office/drawing/2014/main" id="{35B97014-0B33-2F79-4515-4B2A5C1D9C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22287"/>
          <a:stretch>
            <a:fillRect/>
          </a:stretch>
        </p:blipFill>
        <p:spPr>
          <a:xfrm>
            <a:off x="-671785" y="2186193"/>
            <a:ext cx="5117018" cy="311453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EF607ED-A383-B5AD-375E-739263E26483}"/>
              </a:ext>
            </a:extLst>
          </p:cNvPr>
          <p:cNvSpPr txBox="1"/>
          <p:nvPr userDrawn="1"/>
        </p:nvSpPr>
        <p:spPr>
          <a:xfrm>
            <a:off x="224855" y="5888505"/>
            <a:ext cx="3323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0" i="0" dirty="0">
                <a:solidFill>
                  <a:schemeClr val="bg1"/>
                </a:solidFill>
                <a:latin typeface="Montserrat Light" pitchFamily="2" charset="77"/>
              </a:rPr>
              <a:t>WCAG Compliance Orientation for Leaders</a:t>
            </a:r>
          </a:p>
        </p:txBody>
      </p:sp>
    </p:spTree>
    <p:extLst>
      <p:ext uri="{BB962C8B-B14F-4D97-AF65-F5344CB8AC3E}">
        <p14:creationId xmlns:p14="http://schemas.microsoft.com/office/powerpoint/2010/main" val="895789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4CB51-7BF7-8EF9-D975-9DED04B92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B9129-173B-D410-3A3F-51420F5FA9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B7299-127E-029C-1A61-BAB13B7BE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E6140-7369-574C-8DBA-1CEBA3CDB41D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BB970F-4278-3C87-7D04-B8BDA2A39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12A272-8C70-16F0-342A-B0A922030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B3B04-7F88-4D4E-BB6A-69364D743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643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>
          <a:gsLst>
            <a:gs pos="0">
              <a:srgbClr val="B0B3B2">
                <a:alpha val="40879"/>
              </a:srgbClr>
            </a:gs>
            <a:gs pos="74000">
              <a:srgbClr val="FFC629">
                <a:alpha val="57734"/>
              </a:srgbClr>
            </a:gs>
            <a:gs pos="100000">
              <a:srgbClr val="231F20"/>
            </a:gs>
            <a:gs pos="100000">
              <a:srgbClr val="231F20">
                <a:alpha val="48046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B90E2B-39A6-88C9-EDE0-C439CCABF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26888"/>
            <a:ext cx="68580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99E067-2D87-7C95-30E9-F0AB0846B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204743"/>
            <a:ext cx="6503988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231F20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506B59-8D6E-A49D-7CA5-81DB868B5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E6140-7369-574C-8DBA-1CEBA3CDB41D}" type="datetimeFigureOut">
              <a:rPr lang="en-US" smtClean="0"/>
              <a:t>7/14/26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093EAC-12D2-E68C-C21F-8B7DCEF71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56B421-5B01-6955-2280-FF04C1BDF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B3B04-7F88-4D4E-BB6A-69364D74319F}" type="slidenum">
              <a:rPr lang="en-US" smtClean="0"/>
              <a:t>‹#›</a:t>
            </a:fld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137993B-1B40-715A-D9CD-7ED544EF8AF9}"/>
              </a:ext>
            </a:extLst>
          </p:cNvPr>
          <p:cNvGrpSpPr/>
          <p:nvPr userDrawn="1"/>
        </p:nvGrpSpPr>
        <p:grpSpPr>
          <a:xfrm rot="10800000">
            <a:off x="0" y="5339555"/>
            <a:ext cx="12192000" cy="1500187"/>
            <a:chOff x="-1" y="0"/>
            <a:chExt cx="12192001" cy="1825625"/>
          </a:xfrm>
          <a:effectLst/>
          <a:scene3d>
            <a:camera prst="orthographicFront">
              <a:rot lat="0" lon="21299999" rev="0"/>
            </a:camera>
            <a:lightRig rig="threePt" dir="t"/>
          </a:scene3d>
        </p:grpSpPr>
        <p:sp>
          <p:nvSpPr>
            <p:cNvPr id="16" name="Document 15">
              <a:extLst>
                <a:ext uri="{FF2B5EF4-FFF2-40B4-BE49-F238E27FC236}">
                  <a16:creationId xmlns:a16="http://schemas.microsoft.com/office/drawing/2014/main" id="{2976B9FE-A774-4F4D-3231-196BB136FB67}"/>
                </a:ext>
              </a:extLst>
            </p:cNvPr>
            <p:cNvSpPr/>
            <p:nvPr userDrawn="1"/>
          </p:nvSpPr>
          <p:spPr>
            <a:xfrm>
              <a:off x="0" y="1"/>
              <a:ext cx="12192000" cy="1825624"/>
            </a:xfrm>
            <a:prstGeom prst="flowChartDocument">
              <a:avLst/>
            </a:prstGeom>
            <a:solidFill>
              <a:srgbClr val="FFC629"/>
            </a:solidFill>
            <a:ln w="38100">
              <a:solidFill>
                <a:srgbClr val="231F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Document 16">
              <a:extLst>
                <a:ext uri="{FF2B5EF4-FFF2-40B4-BE49-F238E27FC236}">
                  <a16:creationId xmlns:a16="http://schemas.microsoft.com/office/drawing/2014/main" id="{12C2A713-9ADB-D922-A313-873C521A493A}"/>
                </a:ext>
              </a:extLst>
            </p:cNvPr>
            <p:cNvSpPr/>
            <p:nvPr userDrawn="1"/>
          </p:nvSpPr>
          <p:spPr>
            <a:xfrm flipH="1">
              <a:off x="0" y="0"/>
              <a:ext cx="12191999" cy="1690688"/>
            </a:xfrm>
            <a:prstGeom prst="flowChartDocument">
              <a:avLst/>
            </a:prstGeom>
            <a:solidFill>
              <a:srgbClr val="B0B3B2"/>
            </a:solidFill>
            <a:ln w="38100">
              <a:solidFill>
                <a:srgbClr val="231F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Document 17">
              <a:extLst>
                <a:ext uri="{FF2B5EF4-FFF2-40B4-BE49-F238E27FC236}">
                  <a16:creationId xmlns:a16="http://schemas.microsoft.com/office/drawing/2014/main" id="{3D3CB9B3-7C94-4FA7-792C-64388A17E66D}"/>
                </a:ext>
              </a:extLst>
            </p:cNvPr>
            <p:cNvSpPr/>
            <p:nvPr userDrawn="1"/>
          </p:nvSpPr>
          <p:spPr>
            <a:xfrm>
              <a:off x="-1" y="0"/>
              <a:ext cx="12191999" cy="1646238"/>
            </a:xfrm>
            <a:prstGeom prst="flowChartDocument">
              <a:avLst/>
            </a:prstGeom>
            <a:solidFill>
              <a:schemeClr val="tx1"/>
            </a:solidFill>
            <a:ln w="38100">
              <a:solidFill>
                <a:srgbClr val="231F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30116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bg>
      <p:bgPr>
        <a:gradFill>
          <a:gsLst>
            <a:gs pos="0">
              <a:srgbClr val="B0B3B2"/>
            </a:gs>
            <a:gs pos="74000">
              <a:srgbClr val="FFC629"/>
            </a:gs>
            <a:gs pos="100000">
              <a:srgbClr val="231F20"/>
            </a:gs>
            <a:gs pos="100000">
              <a:srgbClr val="231F2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93AFD-CAF1-B301-1854-FC7F9BE28E3B}"/>
              </a:ext>
            </a:extLst>
          </p:cNvPr>
          <p:cNvSpPr>
            <a:spLocks noGrp="1"/>
          </p:cNvSpPr>
          <p:nvPr userDrawn="1"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Document 14">
            <a:extLst>
              <a:ext uri="{FF2B5EF4-FFF2-40B4-BE49-F238E27FC236}">
                <a16:creationId xmlns:a16="http://schemas.microsoft.com/office/drawing/2014/main" id="{BF0C8C6B-5A6D-C31E-17AF-4CCFA3379E0A}"/>
              </a:ext>
            </a:extLst>
          </p:cNvPr>
          <p:cNvSpPr/>
          <p:nvPr userDrawn="1"/>
        </p:nvSpPr>
        <p:spPr>
          <a:xfrm>
            <a:off x="6172200" y="1825623"/>
            <a:ext cx="5181600" cy="4895849"/>
          </a:xfrm>
          <a:prstGeom prst="flowChartDocument">
            <a:avLst/>
          </a:prstGeom>
          <a:solidFill>
            <a:srgbClr val="B0B3B2"/>
          </a:solidFill>
          <a:ln w="38100">
            <a:solidFill>
              <a:srgbClr val="231F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cument 8">
            <a:extLst>
              <a:ext uri="{FF2B5EF4-FFF2-40B4-BE49-F238E27FC236}">
                <a16:creationId xmlns:a16="http://schemas.microsoft.com/office/drawing/2014/main" id="{F9E62357-3747-D4A7-0681-0E3E4786B8B6}"/>
              </a:ext>
            </a:extLst>
          </p:cNvPr>
          <p:cNvSpPr/>
          <p:nvPr userDrawn="1"/>
        </p:nvSpPr>
        <p:spPr>
          <a:xfrm>
            <a:off x="838200" y="1825627"/>
            <a:ext cx="5181600" cy="4895848"/>
          </a:xfrm>
          <a:prstGeom prst="flowChartDocument">
            <a:avLst/>
          </a:prstGeom>
          <a:solidFill>
            <a:srgbClr val="FFC629"/>
          </a:solidFill>
          <a:ln w="38100">
            <a:solidFill>
              <a:srgbClr val="231F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B7A0B0-DEB8-3C2D-B698-F939726990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30399"/>
            <a:ext cx="5181600" cy="4246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9B4FCC-C7FB-1012-5B15-A44F3C32D9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30399"/>
            <a:ext cx="5181600" cy="42465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1E3EC5-63B9-4CB5-1045-F3E34D1C1BA6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/>
          <a:p>
            <a:fld id="{7EFE6140-7369-574C-8DBA-1CEBA3CDB41D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7854AC-E06E-94EC-2DBD-6549C89C75D9}"/>
              </a:ext>
            </a:extLst>
          </p:cNvPr>
          <p:cNvSpPr>
            <a:spLocks noGrp="1"/>
          </p:cNvSpPr>
          <p:nvPr userDrawn="1"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130CF9-8740-EBE6-4AC2-363B79704858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/>
          <a:p>
            <a:fld id="{F3BB3B04-7F88-4D4E-BB6A-69364D743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154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gradFill>
          <a:gsLst>
            <a:gs pos="0">
              <a:srgbClr val="B0B3B2"/>
            </a:gs>
            <a:gs pos="74000">
              <a:srgbClr val="FFC629"/>
            </a:gs>
            <a:gs pos="100000">
              <a:srgbClr val="231F20"/>
            </a:gs>
            <a:gs pos="100000">
              <a:srgbClr val="231F20">
                <a:alpha val="48046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ocument 10">
            <a:extLst>
              <a:ext uri="{FF2B5EF4-FFF2-40B4-BE49-F238E27FC236}">
                <a16:creationId xmlns:a16="http://schemas.microsoft.com/office/drawing/2014/main" id="{5F2F7301-DC3B-EC93-BF56-ACC664D600B4}"/>
              </a:ext>
            </a:extLst>
          </p:cNvPr>
          <p:cNvSpPr/>
          <p:nvPr userDrawn="1"/>
        </p:nvSpPr>
        <p:spPr>
          <a:xfrm>
            <a:off x="6172200" y="2505072"/>
            <a:ext cx="5181600" cy="4216400"/>
          </a:xfrm>
          <a:prstGeom prst="flowChartDocument">
            <a:avLst/>
          </a:prstGeom>
          <a:solidFill>
            <a:srgbClr val="B0B3B2"/>
          </a:solidFill>
          <a:ln w="38100">
            <a:solidFill>
              <a:srgbClr val="231F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65EC17-2A63-8B62-2C87-D642BDA50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Document 9">
            <a:extLst>
              <a:ext uri="{FF2B5EF4-FFF2-40B4-BE49-F238E27FC236}">
                <a16:creationId xmlns:a16="http://schemas.microsoft.com/office/drawing/2014/main" id="{B609616F-8CD3-378A-1269-2B117AB85983}"/>
              </a:ext>
            </a:extLst>
          </p:cNvPr>
          <p:cNvSpPr/>
          <p:nvPr userDrawn="1"/>
        </p:nvSpPr>
        <p:spPr>
          <a:xfrm>
            <a:off x="838200" y="2505075"/>
            <a:ext cx="5181600" cy="4216400"/>
          </a:xfrm>
          <a:prstGeom prst="flowChartDocument">
            <a:avLst/>
          </a:prstGeom>
          <a:solidFill>
            <a:srgbClr val="FFC629"/>
          </a:solidFill>
          <a:ln w="38100">
            <a:solidFill>
              <a:srgbClr val="231F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4A348C-0539-BA2D-3843-FE22F5645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1221AD-72B0-E560-3D1E-62E3F4DEF8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71761"/>
            <a:ext cx="5157787" cy="35179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1B2809-D298-F206-BF8B-6F26FE3BC6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0568BE-D470-E2A5-66CF-464AB5D868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671761"/>
            <a:ext cx="5183188" cy="35179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2FFF24-BE7F-2810-8304-417970F7D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E6140-7369-574C-8DBA-1CEBA3CDB41D}" type="datetimeFigureOut">
              <a:rPr lang="en-US" smtClean="0"/>
              <a:t>7/14/26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9F59FB-07E8-E559-CDAF-F765B87FF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678EBA-A241-D807-940B-C240599E2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B3B04-7F88-4D4E-BB6A-69364D743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911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comparison">
    <p:bg>
      <p:bgPr>
        <a:gradFill>
          <a:gsLst>
            <a:gs pos="0">
              <a:srgbClr val="B0B3B2"/>
            </a:gs>
            <a:gs pos="74000">
              <a:srgbClr val="FFC629"/>
            </a:gs>
            <a:gs pos="100000">
              <a:srgbClr val="231F20"/>
            </a:gs>
            <a:gs pos="100000">
              <a:srgbClr val="231F20">
                <a:alpha val="48046"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ocument 10">
            <a:extLst>
              <a:ext uri="{FF2B5EF4-FFF2-40B4-BE49-F238E27FC236}">
                <a16:creationId xmlns:a16="http://schemas.microsoft.com/office/drawing/2014/main" id="{5F2F7301-DC3B-EC93-BF56-ACC664D600B4}"/>
              </a:ext>
            </a:extLst>
          </p:cNvPr>
          <p:cNvSpPr/>
          <p:nvPr userDrawn="1"/>
        </p:nvSpPr>
        <p:spPr>
          <a:xfrm>
            <a:off x="3213961" y="2110873"/>
            <a:ext cx="2684651" cy="4582827"/>
          </a:xfrm>
          <a:prstGeom prst="flowChartDocument">
            <a:avLst/>
          </a:prstGeom>
          <a:solidFill>
            <a:srgbClr val="B0B3B2"/>
          </a:solidFill>
          <a:ln w="38100">
            <a:solidFill>
              <a:srgbClr val="231F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65EC17-2A63-8B62-2C87-D642BDA50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883" y="182054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Document 9">
            <a:extLst>
              <a:ext uri="{FF2B5EF4-FFF2-40B4-BE49-F238E27FC236}">
                <a16:creationId xmlns:a16="http://schemas.microsoft.com/office/drawing/2014/main" id="{B609616F-8CD3-378A-1269-2B117AB85983}"/>
              </a:ext>
            </a:extLst>
          </p:cNvPr>
          <p:cNvSpPr/>
          <p:nvPr userDrawn="1"/>
        </p:nvSpPr>
        <p:spPr>
          <a:xfrm>
            <a:off x="156201" y="2110874"/>
            <a:ext cx="2684651" cy="4628353"/>
          </a:xfrm>
          <a:prstGeom prst="flowChartDocument">
            <a:avLst/>
          </a:prstGeom>
          <a:solidFill>
            <a:srgbClr val="FFC629"/>
          </a:solidFill>
          <a:ln w="38100">
            <a:solidFill>
              <a:srgbClr val="231F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4A348C-0539-BA2D-3843-FE22F5645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1612" y="1204188"/>
            <a:ext cx="2597356" cy="823912"/>
          </a:xfrm>
        </p:spPr>
        <p:txBody>
          <a:bodyPr anchor="b">
            <a:no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1221AD-72B0-E560-3D1E-62E3F4DEF8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77867" y="2173032"/>
            <a:ext cx="2583088" cy="3588576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1B2809-D298-F206-BF8B-6F26FE3BC6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213961" y="1204188"/>
            <a:ext cx="2684651" cy="823912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0568BE-D470-E2A5-66CF-464AB5D8689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213962" y="2173030"/>
            <a:ext cx="2618668" cy="3588577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Document 11">
            <a:extLst>
              <a:ext uri="{FF2B5EF4-FFF2-40B4-BE49-F238E27FC236}">
                <a16:creationId xmlns:a16="http://schemas.microsoft.com/office/drawing/2014/main" id="{9766B2A6-4522-39C1-36A0-6D32AE921437}"/>
              </a:ext>
            </a:extLst>
          </p:cNvPr>
          <p:cNvSpPr/>
          <p:nvPr userDrawn="1"/>
        </p:nvSpPr>
        <p:spPr>
          <a:xfrm>
            <a:off x="6271721" y="2110873"/>
            <a:ext cx="2684651" cy="4582827"/>
          </a:xfrm>
          <a:prstGeom prst="flowChartDocument">
            <a:avLst/>
          </a:prstGeom>
          <a:solidFill>
            <a:srgbClr val="FFC629"/>
          </a:solidFill>
          <a:ln w="38100">
            <a:solidFill>
              <a:srgbClr val="231F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690A2A8-DDE2-0F15-E1AC-015877A2DC4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71721" y="1204188"/>
            <a:ext cx="2684651" cy="823912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B5916E31-0F34-6C74-0EF3-E01871B3693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71722" y="2173031"/>
            <a:ext cx="2605948" cy="3517902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ocument 12">
            <a:extLst>
              <a:ext uri="{FF2B5EF4-FFF2-40B4-BE49-F238E27FC236}">
                <a16:creationId xmlns:a16="http://schemas.microsoft.com/office/drawing/2014/main" id="{1EEC00D6-1474-90F5-A056-DB28518FEDF4}"/>
              </a:ext>
            </a:extLst>
          </p:cNvPr>
          <p:cNvSpPr/>
          <p:nvPr userDrawn="1"/>
        </p:nvSpPr>
        <p:spPr>
          <a:xfrm>
            <a:off x="9329482" y="2110873"/>
            <a:ext cx="2684651" cy="4582827"/>
          </a:xfrm>
          <a:prstGeom prst="flowChartDocument">
            <a:avLst/>
          </a:prstGeom>
          <a:solidFill>
            <a:srgbClr val="B0B3B2"/>
          </a:solidFill>
          <a:ln w="38100">
            <a:solidFill>
              <a:srgbClr val="231F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E993D53D-BC63-DD43-5E08-0DC81498C7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29481" y="1204188"/>
            <a:ext cx="2742452" cy="823912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5">
            <a:extLst>
              <a:ext uri="{FF2B5EF4-FFF2-40B4-BE49-F238E27FC236}">
                <a16:creationId xmlns:a16="http://schemas.microsoft.com/office/drawing/2014/main" id="{B0CB913B-C20A-C1E3-9D3F-6697D2636B6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29481" y="2173032"/>
            <a:ext cx="2610985" cy="3517901"/>
          </a:xfr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0897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B5480B-8080-6B13-3C76-B886D03A7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E6140-7369-574C-8DBA-1CEBA3CDB41D}" type="datetimeFigureOut">
              <a:rPr lang="en-US" smtClean="0"/>
              <a:t>7/14/26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C07FFA-32F7-22A0-0160-2121D8478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AC9875-36BB-EEE6-7158-92EA58F4F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B3B04-7F88-4D4E-BB6A-69364D74319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30BA344B-DEDB-B58B-ED5D-6AF97375A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091736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1BD8C-D9A6-45A7-CCE2-DA8BFD198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F22982-2137-C67B-B581-63965D6AD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E6140-7369-574C-8DBA-1CEBA3CDB41D}" type="datetimeFigureOut">
              <a:rPr lang="en-US" smtClean="0"/>
              <a:t>7/14/26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C46CC4-925E-4DB7-4825-A51C55D22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2473F2-49A7-26BD-4D00-BE790CE59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BB3B04-7F88-4D4E-BB6A-69364D74319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62313BF8-8901-3C56-6CC7-9CD4E5F4A670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942975" y="1971675"/>
            <a:ext cx="10410825" cy="402907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538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43D9925-5865-45F2-C43D-43779E9875DC}"/>
              </a:ext>
            </a:extLst>
          </p:cNvPr>
          <p:cNvGrpSpPr/>
          <p:nvPr userDrawn="1"/>
        </p:nvGrpSpPr>
        <p:grpSpPr>
          <a:xfrm>
            <a:off x="-1" y="0"/>
            <a:ext cx="12192001" cy="1825625"/>
            <a:chOff x="-1" y="0"/>
            <a:chExt cx="12192001" cy="1825625"/>
          </a:xfrm>
        </p:grpSpPr>
        <p:sp>
          <p:nvSpPr>
            <p:cNvPr id="8" name="Document 7">
              <a:extLst>
                <a:ext uri="{FF2B5EF4-FFF2-40B4-BE49-F238E27FC236}">
                  <a16:creationId xmlns:a16="http://schemas.microsoft.com/office/drawing/2014/main" id="{37EB10FD-D17F-EB2E-1721-678C8ABB12D9}"/>
                </a:ext>
              </a:extLst>
            </p:cNvPr>
            <p:cNvSpPr/>
            <p:nvPr userDrawn="1"/>
          </p:nvSpPr>
          <p:spPr>
            <a:xfrm>
              <a:off x="0" y="1"/>
              <a:ext cx="12192000" cy="1825624"/>
            </a:xfrm>
            <a:prstGeom prst="flowChartDocument">
              <a:avLst/>
            </a:prstGeom>
            <a:solidFill>
              <a:srgbClr val="FFC629"/>
            </a:solidFill>
            <a:ln w="38100">
              <a:solidFill>
                <a:srgbClr val="231F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Document 8">
              <a:extLst>
                <a:ext uri="{FF2B5EF4-FFF2-40B4-BE49-F238E27FC236}">
                  <a16:creationId xmlns:a16="http://schemas.microsoft.com/office/drawing/2014/main" id="{FFB3FF30-7FFD-9391-CDE3-51E057B2EC1D}"/>
                </a:ext>
              </a:extLst>
            </p:cNvPr>
            <p:cNvSpPr/>
            <p:nvPr userDrawn="1"/>
          </p:nvSpPr>
          <p:spPr>
            <a:xfrm flipH="1">
              <a:off x="0" y="0"/>
              <a:ext cx="12191999" cy="1690688"/>
            </a:xfrm>
            <a:prstGeom prst="flowChartDocument">
              <a:avLst/>
            </a:prstGeom>
            <a:solidFill>
              <a:srgbClr val="231F20"/>
            </a:solidFill>
            <a:ln w="38100">
              <a:solidFill>
                <a:srgbClr val="231F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Document 9">
              <a:extLst>
                <a:ext uri="{FF2B5EF4-FFF2-40B4-BE49-F238E27FC236}">
                  <a16:creationId xmlns:a16="http://schemas.microsoft.com/office/drawing/2014/main" id="{B727EEF8-E2A0-9D9D-A0ED-CD0AAD2F3E47}"/>
                </a:ext>
              </a:extLst>
            </p:cNvPr>
            <p:cNvSpPr/>
            <p:nvPr userDrawn="1"/>
          </p:nvSpPr>
          <p:spPr>
            <a:xfrm>
              <a:off x="-1" y="0"/>
              <a:ext cx="12191999" cy="1646238"/>
            </a:xfrm>
            <a:prstGeom prst="flowChartDocument">
              <a:avLst/>
            </a:prstGeom>
            <a:solidFill>
              <a:srgbClr val="B0B3B2"/>
            </a:solidFill>
            <a:ln w="38100">
              <a:solidFill>
                <a:srgbClr val="231F2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316DDC-8280-59F4-7C9E-A1DE386B7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003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8AB3D-3273-B65D-20C1-A7D0F0E0C4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940717"/>
            <a:ext cx="10515600" cy="42362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26F2B1-4237-C898-2470-CA7DD68356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E6140-7369-574C-8DBA-1CEBA3CDB41D}" type="datetimeFigureOut">
              <a:rPr lang="en-US" smtClean="0"/>
              <a:t>7/14/26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F18A9B-88B0-4715-C03B-A5E23A088E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BB3B04-7F88-4D4E-BB6A-69364D743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425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64" r:id="rId7"/>
    <p:sldLayoutId id="2147483654" r:id="rId8"/>
    <p:sldLayoutId id="2147483660" r:id="rId9"/>
    <p:sldLayoutId id="2147483661" r:id="rId10"/>
    <p:sldLayoutId id="2147483655" r:id="rId11"/>
    <p:sldLayoutId id="2147483662" r:id="rId12"/>
    <p:sldLayoutId id="2147483656" r:id="rId13"/>
    <p:sldLayoutId id="2147483663" r:id="rId14"/>
    <p:sldLayoutId id="2147483657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ln>
            <a:noFill/>
          </a:ln>
          <a:solidFill>
            <a:srgbClr val="231F20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tic.org/policy/accessibility/vpat" TargetMode="Externa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4" Type="http://schemas.openxmlformats.org/officeDocument/2006/relationships/hyperlink" Target="https://www.w3.org/TR/WCAG21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.org/TR/WCAG21/#dfn-functionality" TargetMode="Externa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2.xml"/><Relationship Id="rId4" Type="http://schemas.openxmlformats.org/officeDocument/2006/relationships/hyperlink" Target="https://www.w3.org/TR/WCAG21/#dfn-keyboard-interface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hyperlink" Target="https://www.w3.org/TR/WCAG21/#dfn-large-scale" TargetMode="Externa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3.xml"/><Relationship Id="rId6" Type="http://schemas.openxmlformats.org/officeDocument/2006/relationships/hyperlink" Target="https://www.w3.org/TR/WCAG21/#dfn-contrast-ratio" TargetMode="External"/><Relationship Id="rId5" Type="http://schemas.openxmlformats.org/officeDocument/2006/relationships/hyperlink" Target="https://www.w3.org/TR/WCAG21/#dfn-images-of-text" TargetMode="External"/><Relationship Id="rId4" Type="http://schemas.openxmlformats.org/officeDocument/2006/relationships/hyperlink" Target="https://www.w3.org/TR/WCAG21/#dfn-text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.org/TR/WCAG21/#dfn-web-page-s" TargetMode="Externa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4.xml"/><Relationship Id="rId5" Type="http://schemas.openxmlformats.org/officeDocument/2006/relationships/hyperlink" Target="https://www.w3.org/TR/WCAG21/#dfn-same-relative-order" TargetMode="External"/><Relationship Id="rId4" Type="http://schemas.openxmlformats.org/officeDocument/2006/relationships/hyperlink" Target="https://www.w3.org/TR/WCAG21/#dfn-set-of-web-pages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.org/TR/WCAG21/#dfn-status-messages" TargetMode="Externa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5.xml"/><Relationship Id="rId6" Type="http://schemas.openxmlformats.org/officeDocument/2006/relationships/hyperlink" Target="https://www.w3.org/TR/WCAG21/#dfn-assistive-technologies" TargetMode="External"/><Relationship Id="rId5" Type="http://schemas.openxmlformats.org/officeDocument/2006/relationships/hyperlink" Target="https://www.w3.org/TR/WCAG21/#dfn-role" TargetMode="External"/><Relationship Id="rId4" Type="http://schemas.openxmlformats.org/officeDocument/2006/relationships/hyperlink" Target="https://www.w3.org/TR/WCAG21/#dfn-programmatically-determinable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.org/TR/WCAG21/#dfn-web-page-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www.w3.org/TR/WCAG21/#dfn-general-flash-and-red-flash-thresholds" TargetMode="External"/><Relationship Id="rId4" Type="http://schemas.openxmlformats.org/officeDocument/2006/relationships/hyperlink" Target="https://www.w3.org/TR/WCAG21/#dfn-flashes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ticulate.com/about/accessibility/rise-360-accessibility-conformance-report-vpat/" TargetMode="Externa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7.xml"/><Relationship Id="rId4" Type="http://schemas.openxmlformats.org/officeDocument/2006/relationships/hyperlink" Target="https://www.d2l.com/accessibility/standards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ampus.kennesaw.edu/faculty-staff/academic-affairs/curriculum-instruction-assessment/digital-learning-innovations/academic-web-accessibility/advanced-accessibility-solutions/common-technology-statements-vpats.php" TargetMode="Externa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9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campus.kennesaw.edu/faculty-staff/academic-affairs/curriculum-instruction-assessment/digital-learning-innovations/academic-web-accessibility/advanced-accessibility-solutions/common-technology-statements-vpats.php" TargetMode="Externa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0.xml"/><Relationship Id="rId5" Type="http://schemas.openxmlformats.org/officeDocument/2006/relationships/image" Target="../media/image6.png"/><Relationship Id="rId4" Type="http://schemas.openxmlformats.org/officeDocument/2006/relationships/hyperlink" Target="https://campus.kennesaw.edu/faculty-staff/academic-affairs/curriculum-instruction-assessment/digital-learning-innovations/academic-web-accessibility/advanced-accessibility-solutions/docs/vpat_summary_rise_360.pdf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webaim.org/projects/million/" TargetMode="External"/><Relationship Id="rId3" Type="http://schemas.openxmlformats.org/officeDocument/2006/relationships/hyperlink" Target="https://campus.kennesaw.edu/faculty-staff/academic-affairs/curriculum-instruction-assessment/digital-learning-innovations/academic-web-accessibility/basic-accessibility-solutions/creating-accessible-content/wave-web-accessibility-checker.php" TargetMode="External"/><Relationship Id="rId7" Type="http://schemas.openxmlformats.org/officeDocument/2006/relationships/hyperlink" Target="https://maps.kennesaw.edu/" TargetMode="Externa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2.xml"/><Relationship Id="rId6" Type="http://schemas.openxmlformats.org/officeDocument/2006/relationships/hyperlink" Target="https://www.arngren.net/" TargetMode="External"/><Relationship Id="rId5" Type="http://schemas.openxmlformats.org/officeDocument/2006/relationships/hyperlink" Target="https://www.cnn.com/" TargetMode="External"/><Relationship Id="rId4" Type="http://schemas.openxmlformats.org/officeDocument/2006/relationships/hyperlink" Target="https://campus.kennesaw.edu/faculty-staff/academic-affairs/curriculum-instruction-assessment/digital-learning-innovations/academic-web-accessibility/index.php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campus.kennesaw.edu/faculty-staff/academic-affairs/curriculum-instruction-assessment/digital-learning-innovations/academic-web-accessibility/the_awa_post/posts/youtube_accessibility.php" TargetMode="External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3.xml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campus.kennesaw.edu/faculty-staff/academic-affairs/curriculum-instruction-assessment/digital-learning-innovations/academic-web-accessibility/advanced-accessibility-solutions/accessibility-statements-vpats.php" TargetMode="Externa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4.xml"/><Relationship Id="rId6" Type="http://schemas.openxmlformats.org/officeDocument/2006/relationships/hyperlink" Target="https://mediaspace.kennesaw.edu/media/VPATs+Microlearning/1_ta3d9qjj" TargetMode="External"/><Relationship Id="rId5" Type="http://schemas.openxmlformats.org/officeDocument/2006/relationships/hyperlink" Target="https://mediaspace.kennesaw.edu/media/Accessibility+Statements+Microlearning/1_bidudg8v" TargetMode="External"/><Relationship Id="rId4" Type="http://schemas.openxmlformats.org/officeDocument/2006/relationships/hyperlink" Target="https://campus.kennesaw.edu/faculty-staff/academic-affairs/curriculum-instruction-assessment/digital-learning-innovations/academic-web-accessibility/advanced-accessibility-solutions/common-technology-statements-vpats.php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dobe.com/trust/accessibility.html" TargetMode="Externa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Relationship Id="rId5" Type="http://schemas.openxmlformats.org/officeDocument/2006/relationships/hyperlink" Target="https://www.zoom.com/en/accessibility/" TargetMode="External"/><Relationship Id="rId4" Type="http://schemas.openxmlformats.org/officeDocument/2006/relationships/hyperlink" Target="https://www.microsoft.com/en-us/accessibility?rtc=1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A9904-0CB8-7AE4-DB6A-08C70A552A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89200" y="1198180"/>
            <a:ext cx="6845448" cy="2931448"/>
          </a:xfrm>
        </p:spPr>
        <p:txBody>
          <a:bodyPr>
            <a:normAutofit/>
          </a:bodyPr>
          <a:lstStyle/>
          <a:p>
            <a:r>
              <a:rPr lang="en-US" dirty="0"/>
              <a:t>Third-Party Application Accessibility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B93597-61A6-0CC5-69B7-1F49633661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Making Informed Decisions for Compliance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21E6F4-F39C-21CF-CFAB-ECB812963D23}"/>
              </a:ext>
            </a:extLst>
          </p:cNvPr>
          <p:cNvSpPr txBox="1"/>
          <p:nvPr/>
        </p:nvSpPr>
        <p:spPr>
          <a:xfrm>
            <a:off x="4867835" y="533592"/>
            <a:ext cx="58091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Good morning!  We’ll get started right around ten.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768010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FF0DA-9169-BE78-B56E-0B3445F6D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3561B6-4C94-F1C5-28E5-4EDA9A874B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Where an AS is a broader document</a:t>
            </a:r>
          </a:p>
          <a:p>
            <a:pPr lvl="1"/>
            <a:r>
              <a:rPr lang="en-US" dirty="0"/>
              <a:t>A VPAT is a more technical document reporting how a product conforms to all accessibility standards and is formatted according to a </a:t>
            </a:r>
            <a:r>
              <a:rPr lang="en-US" dirty="0">
                <a:hlinkClick r:id="rId3"/>
              </a:rPr>
              <a:t>specific template</a:t>
            </a:r>
            <a:r>
              <a:rPr lang="en-US" dirty="0"/>
              <a:t>.  </a:t>
            </a:r>
          </a:p>
          <a:p>
            <a:pPr lvl="1"/>
            <a:r>
              <a:rPr lang="en-US" dirty="0"/>
              <a:t>Usually formatted according to:</a:t>
            </a:r>
          </a:p>
          <a:p>
            <a:pPr lvl="2"/>
            <a:r>
              <a:rPr lang="en-US" dirty="0"/>
              <a:t>WCAG (preferred due to regulation)</a:t>
            </a:r>
          </a:p>
          <a:p>
            <a:pPr lvl="2"/>
            <a:r>
              <a:rPr lang="en-US" dirty="0"/>
              <a:t>Section 508 guidelines</a:t>
            </a:r>
          </a:p>
          <a:p>
            <a:r>
              <a:rPr lang="en-US" dirty="0"/>
              <a:t>Helps to be familiar with WCAG, so…here we go!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766260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2B90CB-C625-72BF-220D-124A014AB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WCAG Breakdown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D1BBD8-9062-3A00-5E04-0FE8C60AA5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4 Principles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189492B-40D5-F435-4A99-4492E31356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77867" y="2173032"/>
            <a:ext cx="2583088" cy="437868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Perceivable</a:t>
            </a:r>
          </a:p>
          <a:p>
            <a:endParaRPr lang="en-US">
              <a:ea typeface="Calibri"/>
              <a:cs typeface="Calibri"/>
            </a:endParaRPr>
          </a:p>
          <a:p>
            <a:r>
              <a:rPr lang="en-US"/>
              <a:t>Operable</a:t>
            </a:r>
            <a:endParaRPr lang="en-US">
              <a:ea typeface="Calibri"/>
              <a:cs typeface="Calibri"/>
            </a:endParaRPr>
          </a:p>
          <a:p>
            <a:endParaRPr lang="en-US"/>
          </a:p>
          <a:p>
            <a:r>
              <a:rPr lang="en-US"/>
              <a:t>Understandable</a:t>
            </a:r>
            <a:endParaRPr lang="en-US">
              <a:ea typeface="Calibri"/>
              <a:cs typeface="Calibri"/>
            </a:endParaRPr>
          </a:p>
          <a:p>
            <a:endParaRPr lang="en-US">
              <a:ea typeface="Calibri"/>
              <a:cs typeface="Calibri"/>
            </a:endParaRPr>
          </a:p>
          <a:p>
            <a:r>
              <a:rPr lang="en-US"/>
              <a:t>Robust</a:t>
            </a:r>
            <a:endParaRPr lang="en-US">
              <a:ea typeface="Calibri" panose="020F0502020204030204"/>
              <a:cs typeface="Calibri" panose="020F0502020204030204"/>
            </a:endParaRPr>
          </a:p>
          <a:p>
            <a:pPr lvl="1"/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5645302-DA7E-B5D9-58FF-EED97F9944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13 Guidelines (examples)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80EE9FF-0101-7733-1293-3755DC9885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213961" y="2173030"/>
            <a:ext cx="2778465" cy="3588577"/>
          </a:xfrm>
        </p:spPr>
        <p:txBody>
          <a:bodyPr>
            <a:normAutofit/>
          </a:bodyPr>
          <a:lstStyle/>
          <a:p>
            <a:r>
              <a:rPr lang="en-US"/>
              <a:t>1.1 Text alternatives</a:t>
            </a:r>
          </a:p>
          <a:p>
            <a:r>
              <a:rPr lang="en-US"/>
              <a:t>2.1 Keyboard Accessible</a:t>
            </a:r>
          </a:p>
          <a:p>
            <a:r>
              <a:rPr lang="en-US"/>
              <a:t>3.2 Predictable (logical structure)</a:t>
            </a:r>
          </a:p>
          <a:p>
            <a:pPr lvl="1"/>
            <a:endParaRPr lang="en-US"/>
          </a:p>
          <a:p>
            <a:r>
              <a:rPr lang="en-US"/>
              <a:t>4.1 Compatible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114B6FE-9AE8-3199-1734-E34B26D4B427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/>
              <a:t>A</a:t>
            </a:r>
          </a:p>
          <a:p>
            <a:pPr lvl="1"/>
            <a:r>
              <a:rPr lang="en-US"/>
              <a:t>Lowest, most essential, level</a:t>
            </a:r>
          </a:p>
          <a:p>
            <a:r>
              <a:rPr lang="en-US"/>
              <a:t>AA</a:t>
            </a:r>
          </a:p>
          <a:p>
            <a:pPr lvl="1"/>
            <a:r>
              <a:rPr lang="en-US"/>
              <a:t>Mid-level and the required standard</a:t>
            </a:r>
          </a:p>
          <a:p>
            <a:r>
              <a:rPr lang="en-US"/>
              <a:t>AAA</a:t>
            </a:r>
          </a:p>
          <a:p>
            <a:pPr lvl="1"/>
            <a:r>
              <a:rPr lang="en-US"/>
              <a:t>Highest level, often not measured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04D5F7F-6A17-0462-61B4-8AED6D29979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329481" y="2173032"/>
            <a:ext cx="2610985" cy="3881539"/>
          </a:xfrm>
        </p:spPr>
        <p:txBody>
          <a:bodyPr>
            <a:normAutofit/>
          </a:bodyPr>
          <a:lstStyle/>
          <a:p>
            <a:r>
              <a:rPr lang="en-US"/>
              <a:t>1.2.2 Captions (Prerecorded)</a:t>
            </a:r>
          </a:p>
          <a:p>
            <a:pPr lvl="1"/>
            <a:r>
              <a:rPr lang="en-US"/>
              <a:t>Level A</a:t>
            </a:r>
          </a:p>
          <a:p>
            <a:pPr lvl="1"/>
            <a:r>
              <a:rPr lang="en-US"/>
              <a:t>Captions are provided for all prerecorded audio content in synchronized media, except when the media is a media alternative for text….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A9E7537-5E06-9B7F-4D74-9F68219397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lnSpcReduction="10000"/>
          </a:bodyPr>
          <a:lstStyle/>
          <a:p>
            <a:r>
              <a:rPr lang="en-US"/>
              <a:t>3 Levels of Conformance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027D54F-4E78-3FEB-F884-124A56D883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/>
          </a:bodyPr>
          <a:lstStyle/>
          <a:p>
            <a:r>
              <a:rPr lang="en-US"/>
              <a:t>78 Success Criteria (example)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E222DFD-7D29-DA6D-5064-4DCD0B0A2196}"/>
              </a:ext>
            </a:extLst>
          </p:cNvPr>
          <p:cNvSpPr txBox="1"/>
          <p:nvPr/>
        </p:nvSpPr>
        <p:spPr>
          <a:xfrm>
            <a:off x="7829785" y="203470"/>
            <a:ext cx="41106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 Content Accessibility Guidelines 2.1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19723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A1C3B-343F-40EA-436C-44E5FD20C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69C71C85-098F-E71C-D82E-4BF024235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Principle? 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0762836E-DD77-A586-C418-C43266A4810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All </a:t>
            </a:r>
            <a:r>
              <a:rPr lang="en-US" dirty="0">
                <a:hlinkClick r:id="rId3" tooltip="processes and outcomes achievable through user action"/>
              </a:rPr>
              <a:t>functionality</a:t>
            </a:r>
            <a:r>
              <a:rPr lang="en-US" dirty="0"/>
              <a:t> of the content is operable through a </a:t>
            </a:r>
            <a:r>
              <a:rPr lang="en-US" dirty="0">
                <a:hlinkClick r:id="rId4" tooltip="interface used by software to obtain keystroke input"/>
              </a:rPr>
              <a:t>keyboard interface</a:t>
            </a:r>
            <a:r>
              <a:rPr lang="en-US" dirty="0"/>
              <a:t> without requiring specific timings for individual keystrokes, except where the underlying function requires input that depends on the path of the user's movement and not just the endpoints.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D3FD269C-03F5-59C1-97AF-80C5938E3EE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Perceivable?</a:t>
            </a:r>
          </a:p>
          <a:p>
            <a:r>
              <a:rPr lang="en-US" dirty="0"/>
              <a:t>Operable?</a:t>
            </a:r>
          </a:p>
          <a:p>
            <a:r>
              <a:rPr lang="en-US" dirty="0"/>
              <a:t>Understandable?</a:t>
            </a:r>
          </a:p>
          <a:p>
            <a:r>
              <a:rPr lang="en-US" dirty="0"/>
              <a:t>Robust?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6CA98A-AA6C-8067-3297-B8591027654A}"/>
              </a:ext>
            </a:extLst>
          </p:cNvPr>
          <p:cNvSpPr txBox="1"/>
          <p:nvPr/>
        </p:nvSpPr>
        <p:spPr>
          <a:xfrm>
            <a:off x="6326659" y="4411363"/>
            <a:ext cx="452976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This is Success Criterion 2.1.1 </a:t>
            </a:r>
            <a:br>
              <a:rPr lang="en-US" sz="2800" dirty="0"/>
            </a:br>
            <a:r>
              <a:rPr lang="en-US" sz="2800" dirty="0"/>
              <a:t>Keyboard Level 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9325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36A7E56B-32CE-DBD2-0368-4A5540951F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Principle? (2)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11B30B3E-6C0F-CFA7-0600-2377E80307A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The visual presentation of </a:t>
            </a:r>
            <a:r>
              <a:rPr lang="en-US" dirty="0">
                <a:hlinkClick r:id="rId4" tooltip="sequence of characters that can be programmatically determined, where the sequence is expressing something in human language"/>
              </a:rPr>
              <a:t>text</a:t>
            </a:r>
            <a:r>
              <a:rPr lang="en-US" dirty="0"/>
              <a:t> and </a:t>
            </a:r>
            <a:r>
              <a:rPr lang="en-US" dirty="0">
                <a:hlinkClick r:id="rId5" tooltip="text that has been rendered in a non-text form (e.g., an image) in order to achieve a particular visual effect"/>
              </a:rPr>
              <a:t>images of text</a:t>
            </a:r>
            <a:r>
              <a:rPr lang="en-US" dirty="0"/>
              <a:t> has a </a:t>
            </a:r>
            <a:r>
              <a:rPr lang="en-US" dirty="0">
                <a:hlinkClick r:id="rId6" tooltip="(L1 + 0.05) / (L2 + 0.05), where"/>
              </a:rPr>
              <a:t>contrast ratio</a:t>
            </a:r>
            <a:r>
              <a:rPr lang="en-US" dirty="0"/>
              <a:t> of at least 4.5:1, except for the following:</a:t>
            </a:r>
          </a:p>
          <a:p>
            <a:pPr lvl="1"/>
            <a:r>
              <a:rPr lang="en-US" b="1" dirty="0"/>
              <a:t>Large Text </a:t>
            </a:r>
            <a:r>
              <a:rPr lang="en-US" dirty="0">
                <a:hlinkClick r:id="rId7" tooltip="with at least 18 point or 14 point bold or font size that would yield equivalent size for Chinese, Japanese and Korean (CJK) fonts"/>
              </a:rPr>
              <a:t>Large-scale</a:t>
            </a:r>
            <a:r>
              <a:rPr lang="en-US" dirty="0"/>
              <a:t> text and images of large-scale text have a contrast ratio of at least 3:1;</a:t>
            </a:r>
          </a:p>
          <a:p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D1180D2A-A054-E62C-2F8B-13E16A62A6C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Perceivable?</a:t>
            </a:r>
          </a:p>
          <a:p>
            <a:r>
              <a:rPr lang="en-US" dirty="0"/>
              <a:t>Operable?</a:t>
            </a:r>
          </a:p>
          <a:p>
            <a:r>
              <a:rPr lang="en-US" dirty="0"/>
              <a:t>Understandable?</a:t>
            </a:r>
          </a:p>
          <a:p>
            <a:r>
              <a:rPr lang="en-US" dirty="0"/>
              <a:t>Robust?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CBF3806-A194-1016-6D2B-FA4029C5E813}"/>
              </a:ext>
            </a:extLst>
          </p:cNvPr>
          <p:cNvSpPr txBox="1"/>
          <p:nvPr/>
        </p:nvSpPr>
        <p:spPr>
          <a:xfrm>
            <a:off x="6326659" y="4411363"/>
            <a:ext cx="452976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This is Success Criterion 1.4.3 </a:t>
            </a:r>
            <a:br>
              <a:rPr lang="en-US" sz="2800" dirty="0"/>
            </a:br>
            <a:r>
              <a:rPr lang="en-US" sz="2800" dirty="0"/>
              <a:t>Contrast Level AA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65145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7B714-777D-FF90-8438-7B77CE20D4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6824D66B-8ED9-6F7F-1CFA-A4B818938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Principle? (3)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2C9CD74A-55B0-E050-5148-9E7EBDF817E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Navigational mechanisms that are repeated on multiple </a:t>
            </a:r>
            <a:r>
              <a:rPr lang="en-US" dirty="0">
                <a:hlinkClick r:id="rId3" tooltip="a non-embedded resource obtained from a single URI using HTTP plus any other resources that are used in the rendering or intended to be rendered together with it by a user agent"/>
              </a:rPr>
              <a:t>web pages</a:t>
            </a:r>
            <a:r>
              <a:rPr lang="en-US" dirty="0"/>
              <a:t> within a </a:t>
            </a:r>
            <a:r>
              <a:rPr lang="en-US" dirty="0">
                <a:hlinkClick r:id="rId4" tooltip="collection of web pages that share a common purpose and that are created by the same author, group or organization"/>
              </a:rPr>
              <a:t>set of web pages</a:t>
            </a:r>
            <a:r>
              <a:rPr lang="en-US" dirty="0"/>
              <a:t> occur in the </a:t>
            </a:r>
            <a:r>
              <a:rPr lang="en-US" dirty="0">
                <a:hlinkClick r:id="rId5" tooltip="same position relative to other items"/>
              </a:rPr>
              <a:t>same relative order</a:t>
            </a:r>
            <a:r>
              <a:rPr lang="en-US" dirty="0"/>
              <a:t> each time they are repeated, unless a change is initiated by the user.</a:t>
            </a:r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14668581-4C28-A6CF-10F6-985ED2B6887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Perceivable?</a:t>
            </a:r>
          </a:p>
          <a:p>
            <a:r>
              <a:rPr lang="en-US" dirty="0"/>
              <a:t>Operable?</a:t>
            </a:r>
          </a:p>
          <a:p>
            <a:r>
              <a:rPr lang="en-US" dirty="0"/>
              <a:t>Understandable?</a:t>
            </a:r>
          </a:p>
          <a:p>
            <a:r>
              <a:rPr lang="en-US" dirty="0"/>
              <a:t>Robust?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0101919-C3BB-54CE-2AA2-EE3EE1B45208}"/>
              </a:ext>
            </a:extLst>
          </p:cNvPr>
          <p:cNvSpPr txBox="1"/>
          <p:nvPr/>
        </p:nvSpPr>
        <p:spPr>
          <a:xfrm>
            <a:off x="6326659" y="4411363"/>
            <a:ext cx="467268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This is Success Criterion 3.2.3 </a:t>
            </a:r>
            <a:br>
              <a:rPr lang="en-US" sz="2800" dirty="0"/>
            </a:br>
            <a:r>
              <a:rPr lang="en-US" sz="2800" dirty="0"/>
              <a:t>Consistent Navigation Level AA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5553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0FD128-75C0-F7BF-936E-34857F8D8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Principle (4)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D8C47-67E3-4733-413B-C881F45890B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In content implemented using markup languages, </a:t>
            </a:r>
            <a:r>
              <a:rPr lang="en-US" dirty="0">
                <a:hlinkClick r:id="rId3" tooltip="change in content that is not a change of context, and that provides information to the user on the success or results of an action, on the waiting state of an application, on the progress of a process, or on the existence of errors"/>
              </a:rPr>
              <a:t>status messages</a:t>
            </a:r>
            <a:r>
              <a:rPr lang="en-US" dirty="0"/>
              <a:t> can be </a:t>
            </a:r>
            <a:r>
              <a:rPr lang="en-US" dirty="0">
                <a:hlinkClick r:id="rId4" tooltip="determined by software from author-supplied data provided in a way that different user agents, including assistive technologies, can extract and present this information to users in different modalities"/>
              </a:rPr>
              <a:t>programmatically determined</a:t>
            </a:r>
            <a:r>
              <a:rPr lang="en-US" dirty="0"/>
              <a:t> through </a:t>
            </a:r>
            <a:r>
              <a:rPr lang="en-US" dirty="0">
                <a:hlinkClick r:id="rId5" tooltip="text or number by which software can identify the function of a component within Web content"/>
              </a:rPr>
              <a:t>role</a:t>
            </a:r>
            <a:r>
              <a:rPr lang="en-US" dirty="0"/>
              <a:t> or properties such that they can be presented to the user by </a:t>
            </a:r>
            <a:r>
              <a:rPr lang="en-US" dirty="0">
                <a:hlinkClick r:id="rId6" tooltip="hardware and/or software that acts as a user agent, or along with a mainstream user agent, to provide functionality to meet the requirements of users with disabilities that go beyond those offered by mainstream user agents"/>
              </a:rPr>
              <a:t>assistive technologies</a:t>
            </a:r>
            <a:r>
              <a:rPr lang="en-US" dirty="0"/>
              <a:t> without receiving focus.</a:t>
            </a:r>
          </a:p>
        </p:txBody>
      </p:sp>
      <p:sp>
        <p:nvSpPr>
          <p:cNvPr id="5" name="Content Placeholder 14">
            <a:extLst>
              <a:ext uri="{FF2B5EF4-FFF2-40B4-BE49-F238E27FC236}">
                <a16:creationId xmlns:a16="http://schemas.microsoft.com/office/drawing/2014/main" id="{13DAE822-AB98-91DA-643C-CC85B8F1BA5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Perceivable?</a:t>
            </a:r>
          </a:p>
          <a:p>
            <a:r>
              <a:rPr lang="en-US" dirty="0"/>
              <a:t>Operable?</a:t>
            </a:r>
          </a:p>
          <a:p>
            <a:r>
              <a:rPr lang="en-US" dirty="0"/>
              <a:t>Understandable?</a:t>
            </a:r>
          </a:p>
          <a:p>
            <a:r>
              <a:rPr lang="en-US" dirty="0"/>
              <a:t>Robust?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37CD670-0298-130C-08AB-4BCEAA9E7276}"/>
              </a:ext>
            </a:extLst>
          </p:cNvPr>
          <p:cNvSpPr txBox="1"/>
          <p:nvPr/>
        </p:nvSpPr>
        <p:spPr>
          <a:xfrm>
            <a:off x="6326659" y="4411363"/>
            <a:ext cx="452976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This is Success Criterion 4.1.3 </a:t>
            </a:r>
            <a:br>
              <a:rPr lang="en-US" sz="2800" dirty="0"/>
            </a:br>
            <a:r>
              <a:rPr lang="en-US" sz="2800" dirty="0"/>
              <a:t>Status Messages Level AA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52517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67CF2-9593-D994-A663-F624ADFF9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Principle (5)—Trickier!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85822D-D717-9A34-8186-1DD4E5F3EB5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>
                <a:hlinkClick r:id="rId3" tooltip="a non-embedded resource obtained from a single URI using HTTP plus any other resources that are used in the rendering or intended to be rendered together with it by a user agent"/>
              </a:rPr>
              <a:t>Web pages</a:t>
            </a:r>
            <a:r>
              <a:rPr lang="en-US" dirty="0"/>
              <a:t> do not contain anything that flashes more than three times in any one second period, or the </a:t>
            </a:r>
            <a:r>
              <a:rPr lang="en-US" dirty="0">
                <a:hlinkClick r:id="rId4" tooltip="a pair of opposing changes in relative luminance that can cause seizures in some people if it is large enough and in the right frequency range"/>
              </a:rPr>
              <a:t>flash</a:t>
            </a:r>
            <a:r>
              <a:rPr lang="en-US" dirty="0"/>
              <a:t> is below the </a:t>
            </a:r>
            <a:r>
              <a:rPr lang="en-US" dirty="0">
                <a:hlinkClick r:id="rId5" tooltip="a flash or rapidly changing image sequence is below the threshold (i.e., content passes) if any of the following are true:"/>
              </a:rPr>
              <a:t>general flash and red flash thresholds</a:t>
            </a:r>
            <a:r>
              <a:rPr lang="en-US" dirty="0"/>
              <a:t>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EFFBE1-8D63-87E7-7B1C-627F5B54C87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Perceivable?</a:t>
            </a:r>
          </a:p>
          <a:p>
            <a:r>
              <a:rPr lang="en-US" dirty="0"/>
              <a:t>Operable?</a:t>
            </a:r>
          </a:p>
          <a:p>
            <a:r>
              <a:rPr lang="en-US" dirty="0"/>
              <a:t>Understandable?</a:t>
            </a:r>
          </a:p>
          <a:p>
            <a:r>
              <a:rPr lang="en-US" dirty="0"/>
              <a:t>Robust?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F74BAD-4140-E0E8-7AF5-AAD70AD8C5C2}"/>
              </a:ext>
            </a:extLst>
          </p:cNvPr>
          <p:cNvSpPr txBox="1"/>
          <p:nvPr/>
        </p:nvSpPr>
        <p:spPr>
          <a:xfrm>
            <a:off x="6268434" y="4423720"/>
            <a:ext cx="516712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This is Success Criterion 2.3.1 </a:t>
            </a:r>
            <a:br>
              <a:rPr lang="en-US" sz="2800" dirty="0"/>
            </a:br>
            <a:r>
              <a:rPr lang="en-US" sz="2800" dirty="0"/>
              <a:t>Three Flashes or Below Threshold </a:t>
            </a:r>
          </a:p>
          <a:p>
            <a:r>
              <a:rPr lang="en-US" sz="2800" dirty="0"/>
              <a:t>Level A</a:t>
            </a:r>
          </a:p>
        </p:txBody>
      </p:sp>
    </p:spTree>
    <p:extLst>
      <p:ext uri="{BB962C8B-B14F-4D97-AF65-F5344CB8AC3E}">
        <p14:creationId xmlns:p14="http://schemas.microsoft.com/office/powerpoint/2010/main" val="4249187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DB638-C4A9-7C69-816C-A789E55313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E78F9-193F-A74D-FAAD-FF7B770AB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Should I Use a VPAT?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E105C3-5CAD-AB78-5D57-2FDF7348FC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If you haven’t purchased/decided to use the product, review to ensure that the product is compliant.</a:t>
            </a:r>
          </a:p>
          <a:p>
            <a:pPr lvl="1"/>
            <a:r>
              <a:rPr lang="en-US" dirty="0"/>
              <a:t>A VPAT with several “does not support” ratings should probably be avoided altogether! </a:t>
            </a:r>
          </a:p>
          <a:p>
            <a:r>
              <a:rPr lang="en-US" dirty="0"/>
              <a:t>For applications you already use, review the VPAT to learn how best to use the application.</a:t>
            </a:r>
          </a:p>
          <a:p>
            <a:pPr lvl="1"/>
            <a:r>
              <a:rPr lang="en-US" dirty="0"/>
              <a:t>Learn where your product does not support or partially supports so you can ensure you avoid using non-compliant features.</a:t>
            </a:r>
          </a:p>
          <a:p>
            <a:pPr lvl="1"/>
            <a:r>
              <a:rPr lang="en-US" dirty="0"/>
              <a:t>Look for updates to VPATs!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2735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84A7DC0-1FEE-DE1C-D1F0-98C9D098D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VPATs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B78950-5672-E020-C058-21562D0949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Articulate Rise VPAT</a:t>
            </a:r>
            <a:endParaRPr lang="en-US" dirty="0"/>
          </a:p>
          <a:p>
            <a:r>
              <a:rPr lang="en-US" dirty="0">
                <a:hlinkClick r:id="rId4"/>
              </a:rPr>
              <a:t>D2L VPAT</a:t>
            </a:r>
            <a:endParaRPr lang="en-US" dirty="0"/>
          </a:p>
          <a:p>
            <a:r>
              <a:rPr lang="en-US" dirty="0"/>
              <a:t>Any VPATs you’re curious about?</a:t>
            </a:r>
          </a:p>
          <a:p>
            <a:pPr lvl="1"/>
            <a:r>
              <a:rPr lang="en-US" dirty="0"/>
              <a:t>How do I find a VPAT?</a:t>
            </a:r>
          </a:p>
          <a:p>
            <a:pPr lvl="1"/>
            <a:r>
              <a:rPr lang="en-US" dirty="0" err="1"/>
              <a:t>go.kennesaw.edu</a:t>
            </a:r>
            <a:r>
              <a:rPr lang="en-US" dirty="0"/>
              <a:t>/</a:t>
            </a:r>
            <a:r>
              <a:rPr lang="en-US" dirty="0" err="1"/>
              <a:t>vpats</a:t>
            </a:r>
            <a:endParaRPr lang="en-US" dirty="0"/>
          </a:p>
          <a:p>
            <a:pPr lvl="1"/>
            <a:r>
              <a:rPr lang="en-US" dirty="0"/>
              <a:t>Some are published, others have to be requested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017935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2A4326A-41C3-01BE-5CB1-ADE32E829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Keep in Mind</a:t>
            </a:r>
          </a:p>
        </p:txBody>
      </p:sp>
      <p:pic>
        <p:nvPicPr>
          <p:cNvPr id="8" name="Content Placeholder 7" descr="Zoom VPAT center showing VPATs for several versions, such as Windows version, MacOS, whiteboard, extensions, etc.&#10;">
            <a:extLst>
              <a:ext uri="{FF2B5EF4-FFF2-40B4-BE49-F238E27FC236}">
                <a16:creationId xmlns:a16="http://schemas.microsoft.com/office/drawing/2014/main" id="{8F9EA8C7-E2B0-C978-86AB-41D7601E812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518621" y="2447209"/>
            <a:ext cx="5786101" cy="3212943"/>
          </a:xfrm>
          <a:prstGeom prst="rect">
            <a:avLst/>
          </a:prstGeom>
          <a:ln w="50800">
            <a:solidFill>
              <a:schemeClr val="tx1"/>
            </a:solidFill>
          </a:ln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2170A2-7485-25D5-C917-6FCCF9AC8B9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Some vendors will have multiple VPATs</a:t>
            </a:r>
          </a:p>
          <a:p>
            <a:pPr lvl="1"/>
            <a:r>
              <a:rPr lang="en-US" dirty="0"/>
              <a:t>May put web version and mobile app on separate VPATs</a:t>
            </a:r>
          </a:p>
          <a:p>
            <a:pPr lvl="1"/>
            <a:r>
              <a:rPr lang="en-US" dirty="0"/>
              <a:t>May have multiple applications with crossover</a:t>
            </a:r>
          </a:p>
          <a:p>
            <a:pPr lvl="1"/>
            <a:r>
              <a:rPr lang="en-US" dirty="0"/>
              <a:t>May have versions for multiple operating systems or plugins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89358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4E52F-FDBB-72A7-C507-7CB725FB0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Third-Party Applications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AAD585-AA8A-5C3F-98D7-267728C7A4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5330" y="1739198"/>
            <a:ext cx="3932237" cy="3285309"/>
          </a:xfrm>
        </p:spPr>
        <p:txBody>
          <a:bodyPr/>
          <a:lstStyle/>
          <a:p>
            <a:r>
              <a:rPr lang="en-US" dirty="0"/>
              <a:t>How many different applications does your unit use to communicate, create and disseminate content, interact with students or other stakeholders, or manage files and/or processes?</a:t>
            </a:r>
          </a:p>
        </p:txBody>
      </p:sp>
      <p:pic>
        <p:nvPicPr>
          <p:cNvPr id="7" name="Picture Placeholder 6" descr="A person holding a phone with icons flying out of it">
            <a:extLst>
              <a:ext uri="{FF2B5EF4-FFF2-40B4-BE49-F238E27FC236}">
                <a16:creationId xmlns:a16="http://schemas.microsoft.com/office/drawing/2014/main" id="{53315108-4C1D-D9DC-CC5B-F5550F05690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1117" r="2111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24969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841D243-6917-AB75-E276-4C4F0622D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330" y="638314"/>
            <a:ext cx="3932237" cy="1221684"/>
          </a:xfrm>
        </p:spPr>
        <p:txBody>
          <a:bodyPr>
            <a:normAutofit fontScale="90000"/>
          </a:bodyPr>
          <a:lstStyle/>
          <a:p>
            <a:r>
              <a:rPr lang="en-US" dirty="0"/>
              <a:t>We Collect Accessibility Statements and VPATs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A5E1176-CE7B-3916-D3F4-7E2F582C17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45330" y="1753981"/>
            <a:ext cx="3932237" cy="3588729"/>
          </a:xfrm>
        </p:spPr>
        <p:txBody>
          <a:bodyPr>
            <a:normAutofit/>
          </a:bodyPr>
          <a:lstStyle/>
          <a:p>
            <a:r>
              <a:rPr lang="en-US" dirty="0"/>
              <a:t>A searchable index is available for many common technologies at KSU. </a:t>
            </a:r>
          </a:p>
          <a:p>
            <a:r>
              <a:rPr lang="en-US" dirty="0">
                <a:hlinkClick r:id="rId3"/>
              </a:rPr>
              <a:t>Common Technology Statements and VPATs</a:t>
            </a:r>
            <a:r>
              <a:rPr lang="en-US" dirty="0"/>
              <a:t>.</a:t>
            </a:r>
          </a:p>
          <a:p>
            <a:r>
              <a:rPr lang="en-US" dirty="0" err="1"/>
              <a:t>go.kennesaw.edu</a:t>
            </a:r>
            <a:r>
              <a:rPr lang="en-US" dirty="0"/>
              <a:t>/</a:t>
            </a:r>
            <a:r>
              <a:rPr lang="en-US" dirty="0" err="1"/>
              <a:t>vpats</a:t>
            </a:r>
            <a:endParaRPr lang="en-US" dirty="0"/>
          </a:p>
          <a:p>
            <a:endParaRPr lang="en-US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A32CFDA-A7D1-76B6-289A-F9733E7605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/>
          <a:srcRect l="-57" r="1280"/>
          <a:stretch>
            <a:fillRect/>
          </a:stretch>
        </p:blipFill>
        <p:spPr>
          <a:xfrm>
            <a:off x="5102833" y="1577009"/>
            <a:ext cx="6749947" cy="3182605"/>
          </a:xfrm>
          <a:prstGeom prst="rect">
            <a:avLst/>
          </a:prstGeom>
          <a:ln w="50800">
            <a:solidFill>
              <a:schemeClr val="tx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060104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DA851D-2A4A-5843-5C3D-F82D26FD4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AWA VPAT Summaries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5B41D8-FF8C-60EA-DBC8-956DB2AF2D5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Academic Web Accessibility is providing VPAT summaries.</a:t>
            </a:r>
          </a:p>
          <a:p>
            <a:r>
              <a:rPr lang="en-US" dirty="0">
                <a:hlinkClick r:id="rId3"/>
              </a:rPr>
              <a:t>Common Technology Statements and VPATs</a:t>
            </a:r>
            <a:r>
              <a:rPr lang="en-US" dirty="0"/>
              <a:t>.</a:t>
            </a:r>
          </a:p>
          <a:p>
            <a:r>
              <a:rPr lang="en-US" dirty="0" err="1"/>
              <a:t>go.kennesaw.edu</a:t>
            </a:r>
            <a:r>
              <a:rPr lang="en-US" dirty="0"/>
              <a:t>/</a:t>
            </a:r>
            <a:r>
              <a:rPr lang="en-US" dirty="0" err="1"/>
              <a:t>vpats</a:t>
            </a:r>
            <a:endParaRPr lang="en-US" dirty="0"/>
          </a:p>
        </p:txBody>
      </p:sp>
      <p:pic>
        <p:nvPicPr>
          <p:cNvPr id="7" name="Picture Placeholder 6" descr="Sample VPAT summary showing first page of summary for Rise 360 platform. Click image for whole document.">
            <a:hlinkClick r:id="rId4"/>
            <a:extLst>
              <a:ext uri="{FF2B5EF4-FFF2-40B4-BE49-F238E27FC236}">
                <a16:creationId xmlns:a16="http://schemas.microsoft.com/office/drawing/2014/main" id="{7D061641-B28A-791D-951D-2A85CED5337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5"/>
          <a:srcRect t="158" b="314"/>
          <a:stretch>
            <a:fillRect/>
          </a:stretch>
        </p:blipFill>
        <p:spPr>
          <a:xfrm>
            <a:off x="6202391" y="273514"/>
            <a:ext cx="4955939" cy="6257394"/>
          </a:xfrm>
          <a:prstGeom prst="rect">
            <a:avLst/>
          </a:prstGeom>
          <a:ln w="50800">
            <a:solidFill>
              <a:schemeClr val="tx1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68582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26E63-11A4-7C75-2094-A5ADB67E9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Party Websites and Videos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20047D-B709-C9FE-DE1D-B417D507F5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if I need to send someone off-site?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22817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8F111-DFDF-BC36-389B-92AFAF0EE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sites we send people to need to be compliant, too!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8B0A4-68E4-CDE2-B068-179990EF51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recommend the </a:t>
            </a:r>
            <a:r>
              <a:rPr lang="en-US" dirty="0">
                <a:hlinkClick r:id="rId3"/>
              </a:rPr>
              <a:t>WAVE Accessibility Tool </a:t>
            </a:r>
            <a:r>
              <a:rPr lang="en-US" dirty="0"/>
              <a:t>to check external websites for accessibility.</a:t>
            </a:r>
          </a:p>
          <a:p>
            <a:r>
              <a:rPr lang="en-US" dirty="0"/>
              <a:t>Sample pages to review:</a:t>
            </a:r>
          </a:p>
          <a:p>
            <a:pPr lvl="1"/>
            <a:r>
              <a:rPr lang="en-US" dirty="0">
                <a:hlinkClick r:id="rId4"/>
              </a:rPr>
              <a:t>AWA Page</a:t>
            </a:r>
            <a:endParaRPr lang="en-US" dirty="0"/>
          </a:p>
          <a:p>
            <a:pPr lvl="1"/>
            <a:r>
              <a:rPr lang="en-US" dirty="0">
                <a:hlinkClick r:id="rId5"/>
              </a:rPr>
              <a:t>CNN</a:t>
            </a:r>
            <a:endParaRPr lang="en-US" dirty="0"/>
          </a:p>
          <a:p>
            <a:pPr lvl="1"/>
            <a:r>
              <a:rPr lang="en-US" dirty="0">
                <a:hlinkClick r:id="rId6"/>
              </a:rPr>
              <a:t>Arngren</a:t>
            </a:r>
            <a:endParaRPr lang="en-US" dirty="0"/>
          </a:p>
          <a:p>
            <a:pPr lvl="1"/>
            <a:r>
              <a:rPr lang="en-US" dirty="0">
                <a:hlinkClick r:id="rId7"/>
              </a:rPr>
              <a:t>KSU Digital Maps</a:t>
            </a:r>
            <a:endParaRPr lang="en-US" dirty="0"/>
          </a:p>
          <a:p>
            <a:r>
              <a:rPr lang="en-US" dirty="0">
                <a:hlinkClick r:id="rId8"/>
              </a:rPr>
              <a:t>The </a:t>
            </a:r>
            <a:r>
              <a:rPr lang="en-US" dirty="0" err="1">
                <a:hlinkClick r:id="rId8"/>
              </a:rPr>
              <a:t>WebAIM</a:t>
            </a:r>
            <a:r>
              <a:rPr lang="en-US" dirty="0">
                <a:hlinkClick r:id="rId8"/>
              </a:rPr>
              <a:t> Million Report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911852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463A626-C9CE-C8EF-659A-33ADF9101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Good News about YouTube Content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94ECE6C-5C1F-D380-B42F-431E689B79A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Faculty can use Kaltura </a:t>
            </a:r>
            <a:r>
              <a:rPr lang="en-US" dirty="0" err="1"/>
              <a:t>MediaSpace</a:t>
            </a:r>
            <a:r>
              <a:rPr lang="en-US" dirty="0"/>
              <a:t> to </a:t>
            </a:r>
            <a:r>
              <a:rPr lang="en-US" dirty="0">
                <a:hlinkClick r:id="rId3"/>
              </a:rPr>
              <a:t>add </a:t>
            </a:r>
            <a:r>
              <a:rPr lang="en-US">
                <a:hlinkClick r:id="rId3"/>
              </a:rPr>
              <a:t>captions to </a:t>
            </a:r>
            <a:r>
              <a:rPr lang="en-US" dirty="0">
                <a:hlinkClick r:id="rId3"/>
              </a:rPr>
              <a:t>YouTube</a:t>
            </a:r>
            <a:r>
              <a:rPr lang="en-US" dirty="0"/>
              <a:t> videos.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DE16C9C-E449-E3EB-4306-3AEA9719D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7962" y="1284508"/>
            <a:ext cx="5353022" cy="370529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226823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62A6F-1184-0819-F798-A101BD032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026F3C-A777-F4A4-6244-0EE64F7180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Accessibility Statements and VPATs</a:t>
            </a:r>
            <a:endParaRPr lang="en-US" dirty="0"/>
          </a:p>
          <a:p>
            <a:r>
              <a:rPr lang="en-US" dirty="0">
                <a:hlinkClick r:id="rId4"/>
              </a:rPr>
              <a:t>Common Technology Statements and VPATs</a:t>
            </a:r>
            <a:endParaRPr lang="en-US" dirty="0"/>
          </a:p>
          <a:p>
            <a:r>
              <a:rPr lang="en-US" dirty="0">
                <a:hlinkClick r:id="rId5"/>
              </a:rPr>
              <a:t>Accessibility Statements Microlearning</a:t>
            </a:r>
            <a:endParaRPr lang="en-US" dirty="0"/>
          </a:p>
          <a:p>
            <a:r>
              <a:rPr lang="en-US" dirty="0">
                <a:hlinkClick r:id="rId6"/>
              </a:rPr>
              <a:t>VPATs Microlearning</a:t>
            </a:r>
            <a:endParaRPr lang="en-US" dirty="0"/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76088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05B93-174D-3301-0B41-AEA9ECFEA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considerations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CAE5B2-CEA9-F346-7F34-77275E96624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Accessibility of the application’s output</a:t>
            </a:r>
          </a:p>
          <a:p>
            <a:pPr lvl="1"/>
            <a:r>
              <a:rPr lang="en-US" dirty="0"/>
              <a:t>What does a user need to do to ensure they are using the application in the best way?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621B57-CBB6-C40D-0F02-75738B5534E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Accessibility of the application itself</a:t>
            </a:r>
          </a:p>
          <a:p>
            <a:pPr lvl="1"/>
            <a:r>
              <a:rPr lang="en-US" dirty="0"/>
              <a:t>Is the application optimized for people with disabilities to use?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4699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B5BAC-359A-D4A9-049A-4221089CE7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Tools to Determine App Accessibility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299BD3-30E4-C8CC-8B60-303D3E09F1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An Accessibility Statement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 Voluntary Product Accessibility Template (VPAT)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37891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77244-B0F8-F2DB-A2CA-84E739E08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26888"/>
            <a:ext cx="8179676" cy="2852737"/>
          </a:xfrm>
        </p:spPr>
        <p:txBody>
          <a:bodyPr/>
          <a:lstStyle/>
          <a:p>
            <a:r>
              <a:rPr lang="en-US" dirty="0"/>
              <a:t>Accessibility Statements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65E5AB-99A6-6450-35A1-EA558411F0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05945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A3026-8DC1-811F-7AD0-5A664E18B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 Accessibility Statement declares…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20E457-07A6-9E9D-B10B-8ABFE00BC9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entity’s (or an application’s) commitment to accessibility</a:t>
            </a:r>
          </a:p>
          <a:p>
            <a:r>
              <a:rPr lang="en-US" dirty="0"/>
              <a:t>The accessibility standards they follow</a:t>
            </a:r>
          </a:p>
          <a:p>
            <a:r>
              <a:rPr lang="en-US" dirty="0"/>
              <a:t>Where users can get help</a:t>
            </a:r>
          </a:p>
          <a:p>
            <a:endParaRPr lang="en-US" dirty="0"/>
          </a:p>
          <a:p>
            <a:r>
              <a:rPr lang="en-US" dirty="0"/>
              <a:t>It may also mention…</a:t>
            </a:r>
          </a:p>
          <a:p>
            <a:pPr lvl="1"/>
            <a:r>
              <a:rPr lang="en-US" dirty="0"/>
              <a:t>Known limitations</a:t>
            </a:r>
          </a:p>
          <a:p>
            <a:pPr lvl="1"/>
            <a:r>
              <a:rPr lang="en-US" dirty="0"/>
              <a:t>Technical prerequisites</a:t>
            </a:r>
          </a:p>
          <a:p>
            <a:pPr lvl="1"/>
            <a:r>
              <a:rPr lang="en-US" dirty="0"/>
              <a:t>Measures taken for ongoing development</a:t>
            </a:r>
          </a:p>
          <a:p>
            <a:pPr lvl="1"/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6558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752142-2930-95C9-6F29-3027FF6C6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Should I Use the Accessibility Statement?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1C92C5-AE4C-4F99-A05A-B441D75454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haven’t purchased/decided to use the product, review for a sense of the vendor’s commitment.  If they don’t have one, be wary!</a:t>
            </a:r>
          </a:p>
          <a:p>
            <a:r>
              <a:rPr lang="en-US" dirty="0"/>
              <a:t>For applications you already use, review the AS to learn how to get accessibility help for your users.</a:t>
            </a:r>
          </a:p>
          <a:p>
            <a:r>
              <a:rPr lang="en-US" dirty="0"/>
              <a:t>For any application that you use to interact with other users, publish the AS somewhere conspicuous so they know where to go for help!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5332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39C7C-5C4C-53C4-5419-31C78E925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Accessibility Statements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2E2C1D-1FEA-0703-87A7-A7CF91B812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Adobe’s Accessibility Statement</a:t>
            </a:r>
            <a:endParaRPr lang="en-US" dirty="0"/>
          </a:p>
          <a:p>
            <a:r>
              <a:rPr lang="en-US" dirty="0">
                <a:hlinkClick r:id="rId4"/>
              </a:rPr>
              <a:t>Microsoft’s Accessibility Statement</a:t>
            </a:r>
            <a:endParaRPr lang="en-US" dirty="0"/>
          </a:p>
          <a:p>
            <a:r>
              <a:rPr lang="en-US" dirty="0">
                <a:hlinkClick r:id="rId5"/>
              </a:rPr>
              <a:t>Zoom Accessibility Statement</a:t>
            </a:r>
            <a:endParaRPr lang="en-US" dirty="0"/>
          </a:p>
          <a:p>
            <a:r>
              <a:rPr lang="en-US" dirty="0"/>
              <a:t>Any applications you’re curious about?</a:t>
            </a:r>
          </a:p>
          <a:p>
            <a:pPr lvl="1"/>
            <a:r>
              <a:rPr lang="en-US" dirty="0"/>
              <a:t>How do I find an AS?</a:t>
            </a:r>
          </a:p>
          <a:p>
            <a:pPr lvl="1"/>
            <a:r>
              <a:rPr lang="en-US" dirty="0" err="1"/>
              <a:t>go.kennesaw.edu</a:t>
            </a:r>
            <a:r>
              <a:rPr lang="en-US" dirty="0"/>
              <a:t>/</a:t>
            </a:r>
            <a:r>
              <a:rPr lang="en-US" dirty="0" err="1"/>
              <a:t>vpats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06171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0BAABA9-EB83-D0E3-465C-F0B2929CA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26888"/>
            <a:ext cx="7860957" cy="2852737"/>
          </a:xfrm>
        </p:spPr>
        <p:txBody>
          <a:bodyPr/>
          <a:lstStyle/>
          <a:p>
            <a:r>
              <a:rPr lang="en-US" dirty="0"/>
              <a:t>Voluntary Product Accessibility Templates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2627DE-8B98-CC08-41E4-7D96DD4AF5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to navigate the super-technical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48771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25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883C2AB-0A9D-364B-AE73-97E92E52EDEE}">
  <we:reference id="wa200009887" version="1.0.0.1" store="en-US" storeType="OMEX"/>
  <we:alternateReferences>
    <we:reference id="wa200009887" version="1.0.0.1" store="wa200009887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7f8d48e-fae4-4c0f-a183-f83b771cb39a">
      <Terms xmlns="http://schemas.microsoft.com/office/infopath/2007/PartnerControls"/>
    </lcf76f155ced4ddcb4097134ff3c332f>
    <TaxCatchAll xmlns="908a1071-d153-4c21-9b58-303bf34ade1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6EF2533EC9D94F8FE1332596A79084" ma:contentTypeVersion="12" ma:contentTypeDescription="Create a new document." ma:contentTypeScope="" ma:versionID="ea1a8b3d9dda6e38c76865dc7c96520f">
  <xsd:schema xmlns:xsd="http://www.w3.org/2001/XMLSchema" xmlns:xs="http://www.w3.org/2001/XMLSchema" xmlns:p="http://schemas.microsoft.com/office/2006/metadata/properties" xmlns:ns2="47f8d48e-fae4-4c0f-a183-f83b771cb39a" xmlns:ns3="908a1071-d153-4c21-9b58-303bf34ade1d" targetNamespace="http://schemas.microsoft.com/office/2006/metadata/properties" ma:root="true" ma:fieldsID="f3406da89012cd9b7059aa8ff3434335" ns2:_="" ns3:_="">
    <xsd:import namespace="47f8d48e-fae4-4c0f-a183-f83b771cb39a"/>
    <xsd:import namespace="908a1071-d153-4c21-9b58-303bf34ade1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f8d48e-fae4-4c0f-a183-f83b771cb3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16867a8-d3dd-450c-8722-94d742a2adf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8a1071-d153-4c21-9b58-303bf34ade1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64577697-d608-41d0-8877-defcf7f71d60}" ma:internalName="TaxCatchAll" ma:showField="CatchAllData" ma:web="908a1071-d153-4c21-9b58-303bf34ade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AEDD922-60FC-4261-9A6F-B7F615A5484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223FE4A-BD48-4C28-9D7B-05B4AE93D1A9}">
  <ds:schemaRefs>
    <ds:schemaRef ds:uri="http://purl.org/dc/terms/"/>
    <ds:schemaRef ds:uri="http://purl.org/dc/elements/1.1/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908a1071-d153-4c21-9b58-303bf34ade1d"/>
    <ds:schemaRef ds:uri="http://schemas.microsoft.com/office/2006/metadata/properties"/>
    <ds:schemaRef ds:uri="http://schemas.openxmlformats.org/package/2006/metadata/core-properties"/>
    <ds:schemaRef ds:uri="47f8d48e-fae4-4c0f-a183-f83b771cb39a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D07C7FF-8F09-47A2-8196-C518D165AC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7f8d48e-fae4-4c0f-a183-f83b771cb39a"/>
    <ds:schemaRef ds:uri="908a1071-d153-4c21-9b58-303bf34ade1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7136</TotalTime>
  <Words>1104</Words>
  <Application>Microsoft Macintosh PowerPoint</Application>
  <PresentationFormat>Widescreen</PresentationFormat>
  <Paragraphs>156</Paragraphs>
  <Slides>25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Montserrat Light</vt:lpstr>
      <vt:lpstr>Office Theme</vt:lpstr>
      <vt:lpstr>Third-Party Application Accessibility</vt:lpstr>
      <vt:lpstr>Third-Party Applications</vt:lpstr>
      <vt:lpstr>Two considerations</vt:lpstr>
      <vt:lpstr>Two Tools to Determine App Accessibility</vt:lpstr>
      <vt:lpstr>Accessibility Statements</vt:lpstr>
      <vt:lpstr>An Accessibility Statement declares…</vt:lpstr>
      <vt:lpstr>How Should I Use the Accessibility Statement?</vt:lpstr>
      <vt:lpstr>Example Accessibility Statements</vt:lpstr>
      <vt:lpstr>Voluntary Product Accessibility Templates</vt:lpstr>
      <vt:lpstr>What is it?</vt:lpstr>
      <vt:lpstr>WCAG Breakdown</vt:lpstr>
      <vt:lpstr>What is the Principle? </vt:lpstr>
      <vt:lpstr>What is the Principle? (2)</vt:lpstr>
      <vt:lpstr>What is the Principle? (3)</vt:lpstr>
      <vt:lpstr>What is the Principle (4)</vt:lpstr>
      <vt:lpstr>What is the Principle (5)—Trickier!</vt:lpstr>
      <vt:lpstr>How Should I Use a VPAT?</vt:lpstr>
      <vt:lpstr>Example VPATs</vt:lpstr>
      <vt:lpstr>Keep in Mind</vt:lpstr>
      <vt:lpstr>We Collect Accessibility Statements and VPATs</vt:lpstr>
      <vt:lpstr>AWA VPAT Summaries</vt:lpstr>
      <vt:lpstr>3rd Party Websites and Videos</vt:lpstr>
      <vt:lpstr>The sites we send people to need to be compliant, too!</vt:lpstr>
      <vt:lpstr>Good News about YouTube Content</vt:lpstr>
      <vt:lpstr>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Rodenbeck</dc:creator>
  <cp:lastModifiedBy>Jason Rodenbeck</cp:lastModifiedBy>
  <cp:revision>19</cp:revision>
  <dcterms:created xsi:type="dcterms:W3CDTF">2022-06-16T18:12:39Z</dcterms:created>
  <dcterms:modified xsi:type="dcterms:W3CDTF">2026-07-14T13:54:42Z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0x0101006F6EF2533EC9D94F8FE1332596A79084</vt:lpwstr>
  </property>
  <property fmtid="{D5CDD505-2E9C-101B-9397-08002B2CF9AE}" pid="3" name="MediaServiceImageTags">
    <vt:lpwstr/>
  </property>
  <property fmtid="{D5CDD505-2E9C-101B-9397-08002B2CF9AE}" pid="4" name="ArticulateGUID">
    <vt:lpwstr>ADA8CE60-3F51-4345-A818-B7D376FC2F3B</vt:lpwstr>
  </property>
  <property fmtid="{D5CDD505-2E9C-101B-9397-08002B2CF9AE}" pid="5" name="ArticulatePath">
    <vt:lpwstr>https://kennesawedu.sharepoint.com/sites/Team-DLIOPMOCOLLABOSPACE/Shared Documents/General/DLI-OPMO Shared Presentations/VPATs and third party/Application Accessibility v2</vt:lpwstr>
  </property>
</Properties>
</file>