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20104100" cy="13404850"/>
  <p:defaultTextStyle>
    <a:defPPr>
      <a:defRPr lang="en-US"/>
    </a:defPPr>
    <a:lvl1pPr marL="0" algn="l" defTabSz="2095988" rtl="0" eaLnBrk="1" latinLnBrk="0" hangingPunct="1">
      <a:defRPr sz="4100" kern="1200">
        <a:solidFill>
          <a:schemeClr val="tx1"/>
        </a:solidFill>
        <a:latin typeface="+mn-lt"/>
        <a:ea typeface="+mn-ea"/>
        <a:cs typeface="+mn-cs"/>
      </a:defRPr>
    </a:lvl1pPr>
    <a:lvl2pPr marL="1047994" algn="l" defTabSz="2095988" rtl="0" eaLnBrk="1" latinLnBrk="0" hangingPunct="1">
      <a:defRPr sz="4100" kern="1200">
        <a:solidFill>
          <a:schemeClr val="tx1"/>
        </a:solidFill>
        <a:latin typeface="+mn-lt"/>
        <a:ea typeface="+mn-ea"/>
        <a:cs typeface="+mn-cs"/>
      </a:defRPr>
    </a:lvl2pPr>
    <a:lvl3pPr marL="2095988" algn="l" defTabSz="2095988" rtl="0" eaLnBrk="1" latinLnBrk="0" hangingPunct="1">
      <a:defRPr sz="4100" kern="1200">
        <a:solidFill>
          <a:schemeClr val="tx1"/>
        </a:solidFill>
        <a:latin typeface="+mn-lt"/>
        <a:ea typeface="+mn-ea"/>
        <a:cs typeface="+mn-cs"/>
      </a:defRPr>
    </a:lvl3pPr>
    <a:lvl4pPr marL="3143982" algn="l" defTabSz="2095988" rtl="0" eaLnBrk="1" latinLnBrk="0" hangingPunct="1">
      <a:defRPr sz="4100" kern="1200">
        <a:solidFill>
          <a:schemeClr val="tx1"/>
        </a:solidFill>
        <a:latin typeface="+mn-lt"/>
        <a:ea typeface="+mn-ea"/>
        <a:cs typeface="+mn-cs"/>
      </a:defRPr>
    </a:lvl4pPr>
    <a:lvl5pPr marL="4191975" algn="l" defTabSz="2095988" rtl="0" eaLnBrk="1" latinLnBrk="0" hangingPunct="1">
      <a:defRPr sz="4100" kern="1200">
        <a:solidFill>
          <a:schemeClr val="tx1"/>
        </a:solidFill>
        <a:latin typeface="+mn-lt"/>
        <a:ea typeface="+mn-ea"/>
        <a:cs typeface="+mn-cs"/>
      </a:defRPr>
    </a:lvl5pPr>
    <a:lvl6pPr marL="5239969" algn="l" defTabSz="2095988" rtl="0" eaLnBrk="1" latinLnBrk="0" hangingPunct="1">
      <a:defRPr sz="4100" kern="1200">
        <a:solidFill>
          <a:schemeClr val="tx1"/>
        </a:solidFill>
        <a:latin typeface="+mn-lt"/>
        <a:ea typeface="+mn-ea"/>
        <a:cs typeface="+mn-cs"/>
      </a:defRPr>
    </a:lvl6pPr>
    <a:lvl7pPr marL="6287963" algn="l" defTabSz="2095988" rtl="0" eaLnBrk="1" latinLnBrk="0" hangingPunct="1">
      <a:defRPr sz="4100" kern="1200">
        <a:solidFill>
          <a:schemeClr val="tx1"/>
        </a:solidFill>
        <a:latin typeface="+mn-lt"/>
        <a:ea typeface="+mn-ea"/>
        <a:cs typeface="+mn-cs"/>
      </a:defRPr>
    </a:lvl7pPr>
    <a:lvl8pPr marL="7335957" algn="l" defTabSz="2095988" rtl="0" eaLnBrk="1" latinLnBrk="0" hangingPunct="1">
      <a:defRPr sz="4100" kern="1200">
        <a:solidFill>
          <a:schemeClr val="tx1"/>
        </a:solidFill>
        <a:latin typeface="+mn-lt"/>
        <a:ea typeface="+mn-ea"/>
        <a:cs typeface="+mn-cs"/>
      </a:defRPr>
    </a:lvl8pPr>
    <a:lvl9pPr marL="8383951" algn="l" defTabSz="2095988" rtl="0" eaLnBrk="1" latinLnBrk="0" hangingPunct="1">
      <a:defRPr sz="4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72">
          <p15:clr>
            <a:srgbClr val="A4A3A4"/>
          </p15:clr>
        </p15:guide>
        <p15:guide id="2" pos="47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22" d="100"/>
          <a:sy n="22" d="100"/>
        </p:scale>
        <p:origin x="1692" y="102"/>
      </p:cViewPr>
      <p:guideLst>
        <p:guide orient="horz" pos="7072"/>
        <p:guide pos="471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6715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671513"/>
          </a:xfrm>
          <a:prstGeom prst="rect">
            <a:avLst/>
          </a:prstGeom>
        </p:spPr>
        <p:txBody>
          <a:bodyPr vert="horz" lIns="91440" tIns="45720" rIns="91440" bIns="45720" rtlCol="0"/>
          <a:lstStyle>
            <a:lvl1pPr algn="r">
              <a:defRPr sz="1200"/>
            </a:lvl1pPr>
          </a:lstStyle>
          <a:p>
            <a:fld id="{714C5D15-72E9-0943-9BC4-7EC43E2E8458}" type="datetimeFigureOut">
              <a:rPr lang="en-US" smtClean="0"/>
              <a:t>4/29/2022</a:t>
            </a:fld>
            <a:endParaRPr lang="en-US"/>
          </a:p>
        </p:txBody>
      </p:sp>
      <p:sp>
        <p:nvSpPr>
          <p:cNvPr id="4" name="Slide Image Placeholder 3"/>
          <p:cNvSpPr>
            <a:spLocks noGrp="1" noRot="1" noChangeAspect="1"/>
          </p:cNvSpPr>
          <p:nvPr>
            <p:ph type="sldImg" idx="2"/>
          </p:nvPr>
        </p:nvSpPr>
        <p:spPr>
          <a:xfrm>
            <a:off x="7037388" y="1676400"/>
            <a:ext cx="6029325" cy="45227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6451600"/>
            <a:ext cx="16084550" cy="52784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2733338"/>
            <a:ext cx="8712200" cy="6715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2733338"/>
            <a:ext cx="8712200" cy="671512"/>
          </a:xfrm>
          <a:prstGeom prst="rect">
            <a:avLst/>
          </a:prstGeom>
        </p:spPr>
        <p:txBody>
          <a:bodyPr vert="horz" lIns="91440" tIns="45720" rIns="91440" bIns="45720" rtlCol="0" anchor="b"/>
          <a:lstStyle>
            <a:lvl1pPr algn="r">
              <a:defRPr sz="1200"/>
            </a:lvl1pPr>
          </a:lstStyle>
          <a:p>
            <a:fld id="{BB7E37B2-C960-8448-9581-5340AC7FE1F5}" type="slidenum">
              <a:rPr lang="en-US" smtClean="0"/>
              <a:t>‹#›</a:t>
            </a:fld>
            <a:endParaRPr lang="en-US"/>
          </a:p>
        </p:txBody>
      </p:sp>
    </p:spTree>
    <p:extLst>
      <p:ext uri="{BB962C8B-B14F-4D97-AF65-F5344CB8AC3E}">
        <p14:creationId xmlns:p14="http://schemas.microsoft.com/office/powerpoint/2010/main" val="1199396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B7E37B2-C960-8448-9581-5340AC7FE1F5}" type="slidenum">
              <a:rPr lang="en-US" smtClean="0"/>
              <a:t>1</a:t>
            </a:fld>
            <a:endParaRPr lang="en-US"/>
          </a:p>
        </p:txBody>
      </p:sp>
    </p:spTree>
    <p:extLst>
      <p:ext uri="{BB962C8B-B14F-4D97-AF65-F5344CB8AC3E}">
        <p14:creationId xmlns:p14="http://schemas.microsoft.com/office/powerpoint/2010/main" val="3814390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291839" y="10204703"/>
            <a:ext cx="37307522" cy="103105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583680" y="18434304"/>
            <a:ext cx="307238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5764798" y="123317"/>
            <a:ext cx="32361600" cy="2369880"/>
          </a:xfrm>
        </p:spPr>
        <p:txBody>
          <a:bodyPr lIns="0" tIns="0" rIns="0" bIns="0"/>
          <a:lstStyle>
            <a:lvl1pPr>
              <a:defRPr sz="154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5764798" y="123317"/>
            <a:ext cx="32361600" cy="2369880"/>
          </a:xfrm>
        </p:spPr>
        <p:txBody>
          <a:bodyPr lIns="0" tIns="0" rIns="0" bIns="0"/>
          <a:lstStyle>
            <a:lvl1pPr>
              <a:defRPr sz="15400" b="0" i="0">
                <a:solidFill>
                  <a:schemeClr val="tx1"/>
                </a:solidFill>
                <a:latin typeface="Calibri"/>
                <a:cs typeface="Calibri"/>
              </a:defRPr>
            </a:lvl1pPr>
          </a:lstStyle>
          <a:p>
            <a:endParaRPr/>
          </a:p>
        </p:txBody>
      </p:sp>
      <p:sp>
        <p:nvSpPr>
          <p:cNvPr id="3" name="Holder 3"/>
          <p:cNvSpPr>
            <a:spLocks noGrp="1"/>
          </p:cNvSpPr>
          <p:nvPr>
            <p:ph sz="half" idx="2"/>
          </p:nvPr>
        </p:nvSpPr>
        <p:spPr>
          <a:xfrm>
            <a:off x="2194560" y="7571232"/>
            <a:ext cx="19092673"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2603967" y="7571232"/>
            <a:ext cx="19092673"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5764798" y="123317"/>
            <a:ext cx="32361600" cy="2369880"/>
          </a:xfrm>
        </p:spPr>
        <p:txBody>
          <a:bodyPr lIns="0" tIns="0" rIns="0" bIns="0"/>
          <a:lstStyle>
            <a:lvl1pPr>
              <a:defRPr sz="154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bk object 17"/>
          <p:cNvSpPr/>
          <p:nvPr/>
        </p:nvSpPr>
        <p:spPr>
          <a:xfrm>
            <a:off x="4661407" y="2196498"/>
            <a:ext cx="20731479" cy="2359921"/>
          </a:xfrm>
          <a:prstGeom prst="rect">
            <a:avLst/>
          </a:prstGeom>
          <a:blipFill>
            <a:blip r:embed="rId7" cstate="print"/>
            <a:stretch>
              <a:fillRect/>
            </a:stretch>
          </a:blipFill>
        </p:spPr>
        <p:txBody>
          <a:bodyPr wrap="square" lIns="0" tIns="0" rIns="0" bIns="0" rtlCol="0"/>
          <a:lstStyle/>
          <a:p>
            <a:endParaRPr/>
          </a:p>
        </p:txBody>
      </p:sp>
      <p:sp>
        <p:nvSpPr>
          <p:cNvPr id="18" name="bk object 18"/>
          <p:cNvSpPr/>
          <p:nvPr/>
        </p:nvSpPr>
        <p:spPr>
          <a:xfrm>
            <a:off x="23132288" y="2196498"/>
            <a:ext cx="2831591" cy="2359921"/>
          </a:xfrm>
          <a:prstGeom prst="rect">
            <a:avLst/>
          </a:prstGeom>
          <a:blipFill>
            <a:blip r:embed="rId8" cstate="print"/>
            <a:stretch>
              <a:fillRect/>
            </a:stretch>
          </a:blipFill>
        </p:spPr>
        <p:txBody>
          <a:bodyPr wrap="square" lIns="0" tIns="0" rIns="0" bIns="0" rtlCol="0"/>
          <a:lstStyle/>
          <a:p>
            <a:endParaRPr/>
          </a:p>
        </p:txBody>
      </p:sp>
      <p:sp>
        <p:nvSpPr>
          <p:cNvPr id="19" name="bk object 19"/>
          <p:cNvSpPr/>
          <p:nvPr/>
        </p:nvSpPr>
        <p:spPr>
          <a:xfrm>
            <a:off x="24121871" y="2196498"/>
            <a:ext cx="15102838" cy="2359921"/>
          </a:xfrm>
          <a:prstGeom prst="rect">
            <a:avLst/>
          </a:prstGeom>
          <a:blipFill>
            <a:blip r:embed="rId9" cstate="print"/>
            <a:stretch>
              <a:fillRect/>
            </a:stretch>
          </a:blipFill>
        </p:spPr>
        <p:txBody>
          <a:bodyPr wrap="square" lIns="0" tIns="0" rIns="0" bIns="0" rtlCol="0"/>
          <a:lstStyle/>
          <a:p>
            <a:endParaRPr/>
          </a:p>
        </p:txBody>
      </p:sp>
      <p:sp>
        <p:nvSpPr>
          <p:cNvPr id="2" name="Holder 2"/>
          <p:cNvSpPr>
            <a:spLocks noGrp="1"/>
          </p:cNvSpPr>
          <p:nvPr>
            <p:ph type="title"/>
          </p:nvPr>
        </p:nvSpPr>
        <p:spPr>
          <a:xfrm>
            <a:off x="5764798" y="123317"/>
            <a:ext cx="32361600" cy="1031051"/>
          </a:xfrm>
          <a:prstGeom prst="rect">
            <a:avLst/>
          </a:prstGeom>
        </p:spPr>
        <p:txBody>
          <a:bodyPr wrap="square" lIns="0" tIns="0" rIns="0" bIns="0">
            <a:spAutoFit/>
          </a:bodyPr>
          <a:lstStyle>
            <a:lvl1pPr>
              <a:defRPr sz="6700" b="0" i="0">
                <a:solidFill>
                  <a:schemeClr val="tx1"/>
                </a:solidFill>
                <a:latin typeface="Calibri"/>
                <a:cs typeface="Calibri"/>
              </a:defRPr>
            </a:lvl1pPr>
          </a:lstStyle>
          <a:p>
            <a:endParaRPr/>
          </a:p>
        </p:txBody>
      </p:sp>
      <p:sp>
        <p:nvSpPr>
          <p:cNvPr id="3" name="Holder 3"/>
          <p:cNvSpPr>
            <a:spLocks noGrp="1"/>
          </p:cNvSpPr>
          <p:nvPr>
            <p:ph type="body" idx="1"/>
          </p:nvPr>
        </p:nvSpPr>
        <p:spPr>
          <a:xfrm>
            <a:off x="2194560" y="7571232"/>
            <a:ext cx="395020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4923008" y="30614113"/>
            <a:ext cx="14045184" cy="6309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194561" y="30614113"/>
            <a:ext cx="10094976" cy="6309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4/29/2022</a:t>
            </a:fld>
            <a:endParaRPr lang="en-US"/>
          </a:p>
        </p:txBody>
      </p:sp>
      <p:sp>
        <p:nvSpPr>
          <p:cNvPr id="6" name="Holder 6"/>
          <p:cNvSpPr>
            <a:spLocks noGrp="1"/>
          </p:cNvSpPr>
          <p:nvPr>
            <p:ph type="sldNum" sz="quarter" idx="7"/>
          </p:nvPr>
        </p:nvSpPr>
        <p:spPr>
          <a:xfrm>
            <a:off x="31601667" y="30614113"/>
            <a:ext cx="10094976" cy="6309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11" name="bk object 16"/>
          <p:cNvSpPr/>
          <p:nvPr userDrawn="1"/>
        </p:nvSpPr>
        <p:spPr>
          <a:xfrm>
            <a:off x="0" y="1"/>
            <a:ext cx="43891200" cy="2864571"/>
          </a:xfrm>
          <a:custGeom>
            <a:avLst/>
            <a:gdLst/>
            <a:ahLst/>
            <a:cxnLst/>
            <a:rect l="l" t="t" r="r" b="b"/>
            <a:pathLst>
              <a:path w="20104100" h="1166495">
                <a:moveTo>
                  <a:pt x="0" y="1166224"/>
                </a:moveTo>
                <a:lnTo>
                  <a:pt x="20104099" y="1166224"/>
                </a:lnTo>
                <a:lnTo>
                  <a:pt x="20104099" y="0"/>
                </a:lnTo>
                <a:lnTo>
                  <a:pt x="0" y="0"/>
                </a:lnTo>
                <a:lnTo>
                  <a:pt x="0" y="1166224"/>
                </a:lnTo>
                <a:close/>
              </a:path>
            </a:pathLst>
          </a:custGeom>
          <a:solidFill>
            <a:srgbClr val="FFC000"/>
          </a:solid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1047994">
        <a:defRPr>
          <a:latin typeface="+mn-lt"/>
          <a:ea typeface="+mn-ea"/>
          <a:cs typeface="+mn-cs"/>
        </a:defRPr>
      </a:lvl2pPr>
      <a:lvl3pPr marL="2095988">
        <a:defRPr>
          <a:latin typeface="+mn-lt"/>
          <a:ea typeface="+mn-ea"/>
          <a:cs typeface="+mn-cs"/>
        </a:defRPr>
      </a:lvl3pPr>
      <a:lvl4pPr marL="3143982">
        <a:defRPr>
          <a:latin typeface="+mn-lt"/>
          <a:ea typeface="+mn-ea"/>
          <a:cs typeface="+mn-cs"/>
        </a:defRPr>
      </a:lvl4pPr>
      <a:lvl5pPr marL="4191975">
        <a:defRPr>
          <a:latin typeface="+mn-lt"/>
          <a:ea typeface="+mn-ea"/>
          <a:cs typeface="+mn-cs"/>
        </a:defRPr>
      </a:lvl5pPr>
      <a:lvl6pPr marL="5239969">
        <a:defRPr>
          <a:latin typeface="+mn-lt"/>
          <a:ea typeface="+mn-ea"/>
          <a:cs typeface="+mn-cs"/>
        </a:defRPr>
      </a:lvl6pPr>
      <a:lvl7pPr marL="6287963">
        <a:defRPr>
          <a:latin typeface="+mn-lt"/>
          <a:ea typeface="+mn-ea"/>
          <a:cs typeface="+mn-cs"/>
        </a:defRPr>
      </a:lvl7pPr>
      <a:lvl8pPr marL="7335957">
        <a:defRPr>
          <a:latin typeface="+mn-lt"/>
          <a:ea typeface="+mn-ea"/>
          <a:cs typeface="+mn-cs"/>
        </a:defRPr>
      </a:lvl8pPr>
      <a:lvl9pPr marL="8383951">
        <a:defRPr>
          <a:latin typeface="+mn-lt"/>
          <a:ea typeface="+mn-ea"/>
          <a:cs typeface="+mn-cs"/>
        </a:defRPr>
      </a:lvl9pPr>
    </p:bodyStyle>
    <p:otherStyle>
      <a:lvl1pPr marL="0">
        <a:defRPr>
          <a:latin typeface="+mn-lt"/>
          <a:ea typeface="+mn-ea"/>
          <a:cs typeface="+mn-cs"/>
        </a:defRPr>
      </a:lvl1pPr>
      <a:lvl2pPr marL="1047994">
        <a:defRPr>
          <a:latin typeface="+mn-lt"/>
          <a:ea typeface="+mn-ea"/>
          <a:cs typeface="+mn-cs"/>
        </a:defRPr>
      </a:lvl2pPr>
      <a:lvl3pPr marL="2095988">
        <a:defRPr>
          <a:latin typeface="+mn-lt"/>
          <a:ea typeface="+mn-ea"/>
          <a:cs typeface="+mn-cs"/>
        </a:defRPr>
      </a:lvl3pPr>
      <a:lvl4pPr marL="3143982">
        <a:defRPr>
          <a:latin typeface="+mn-lt"/>
          <a:ea typeface="+mn-ea"/>
          <a:cs typeface="+mn-cs"/>
        </a:defRPr>
      </a:lvl4pPr>
      <a:lvl5pPr marL="4191975">
        <a:defRPr>
          <a:latin typeface="+mn-lt"/>
          <a:ea typeface="+mn-ea"/>
          <a:cs typeface="+mn-cs"/>
        </a:defRPr>
      </a:lvl5pPr>
      <a:lvl6pPr marL="5239969">
        <a:defRPr>
          <a:latin typeface="+mn-lt"/>
          <a:ea typeface="+mn-ea"/>
          <a:cs typeface="+mn-cs"/>
        </a:defRPr>
      </a:lvl6pPr>
      <a:lvl7pPr marL="6287963">
        <a:defRPr>
          <a:latin typeface="+mn-lt"/>
          <a:ea typeface="+mn-ea"/>
          <a:cs typeface="+mn-cs"/>
        </a:defRPr>
      </a:lvl7pPr>
      <a:lvl8pPr marL="7335957">
        <a:defRPr>
          <a:latin typeface="+mn-lt"/>
          <a:ea typeface="+mn-ea"/>
          <a:cs typeface="+mn-cs"/>
        </a:defRPr>
      </a:lvl8pPr>
      <a:lvl9pPr marL="838395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ils.uec.ac.jp/~dima/PAPERS" TargetMode="External"/><Relationship Id="rId13" Type="http://schemas.openxmlformats.org/officeDocument/2006/relationships/image" Target="../media/image7.png"/><Relationship Id="rId3" Type="http://schemas.openxmlformats.org/officeDocument/2006/relationships/hyperlink" Target="http://ccse.kennesaw.edu/docs/fall2016c-day.html" TargetMode="External"/><Relationship Id="rId7" Type="http://schemas.openxmlformats.org/officeDocument/2006/relationships/hyperlink" Target="http://www.makesigns.com/tutorials/images-graphs-colors.aspx#icolor" TargetMode="External"/><Relationship Id="rId12"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www.makesigns.com/tutorials/scientific-poster-parts.aspx" TargetMode="External"/><Relationship Id="rId11" Type="http://schemas.openxmlformats.org/officeDocument/2006/relationships/image" Target="../media/image5.png"/><Relationship Id="rId5" Type="http://schemas.openxmlformats.org/officeDocument/2006/relationships/hyperlink" Target="http://guides.nyu.edu/c.php?g=276826&amp;p=1846155" TargetMode="External"/><Relationship Id="rId10" Type="http://schemas.openxmlformats.org/officeDocument/2006/relationships/image" Target="../media/image4.png"/><Relationship Id="rId4" Type="http://schemas.openxmlformats.org/officeDocument/2006/relationships/hyperlink" Target="http://colinpurrington.com/tips/poster-design" TargetMode="External"/><Relationship Id="rId9" Type="http://schemas.openxmlformats.org/officeDocument/2006/relationships/hyperlink" Target="http://styleguide.kennesaw.edu/logo-policy/unacceptable-variations.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486650" y="669429"/>
            <a:ext cx="35136774" cy="1692771"/>
          </a:xfrm>
          <a:prstGeom prst="rect">
            <a:avLst/>
          </a:prstGeom>
        </p:spPr>
        <p:txBody>
          <a:bodyPr vert="horz" wrap="square" lIns="0" tIns="0" rIns="0" bIns="0" rtlCol="0">
            <a:spAutoFit/>
          </a:bodyPr>
          <a:lstStyle/>
          <a:p>
            <a:pPr marL="30566"/>
            <a:r>
              <a:rPr lang="en-US" sz="11000" b="1" spc="-34" dirty="0">
                <a:latin typeface="Arial" panose="020B0604020202020204" pitchFamily="34" charset="0"/>
                <a:cs typeface="Arial" panose="020B0604020202020204" pitchFamily="34" charset="0"/>
              </a:rPr>
              <a:t>TITLE </a:t>
            </a:r>
            <a:r>
              <a:rPr lang="en-US" sz="11000" b="1" spc="-34" dirty="0" err="1">
                <a:latin typeface="Arial" panose="020B0604020202020204" pitchFamily="34" charset="0"/>
                <a:cs typeface="Arial" panose="020B0604020202020204" pitchFamily="34" charset="0"/>
              </a:rPr>
              <a:t>TITLE</a:t>
            </a:r>
            <a:r>
              <a:rPr lang="en-US" sz="11000" b="1" spc="-34" dirty="0">
                <a:latin typeface="Arial" panose="020B0604020202020204" pitchFamily="34" charset="0"/>
                <a:cs typeface="Arial" panose="020B0604020202020204" pitchFamily="34" charset="0"/>
              </a:rPr>
              <a:t> </a:t>
            </a:r>
            <a:r>
              <a:rPr lang="en-US" sz="11000" b="1" spc="-34" dirty="0" err="1">
                <a:latin typeface="Arial" panose="020B0604020202020204" pitchFamily="34" charset="0"/>
                <a:cs typeface="Arial" panose="020B0604020202020204" pitchFamily="34" charset="0"/>
              </a:rPr>
              <a:t>TITLE</a:t>
            </a:r>
            <a:r>
              <a:rPr lang="en-US" sz="11000" b="1" spc="-34" dirty="0">
                <a:latin typeface="Arial" panose="020B0604020202020204" pitchFamily="34" charset="0"/>
                <a:cs typeface="Arial" panose="020B0604020202020204" pitchFamily="34" charset="0"/>
              </a:rPr>
              <a:t> </a:t>
            </a:r>
            <a:r>
              <a:rPr lang="en-US" sz="11000" b="1" spc="-34" dirty="0" err="1">
                <a:latin typeface="Arial" panose="020B0604020202020204" pitchFamily="34" charset="0"/>
                <a:cs typeface="Arial" panose="020B0604020202020204" pitchFamily="34" charset="0"/>
              </a:rPr>
              <a:t>TITLE</a:t>
            </a:r>
            <a:endParaRPr sz="11000" b="1" spc="-34" dirty="0">
              <a:latin typeface="Arial" panose="020B0604020202020204" pitchFamily="34" charset="0"/>
              <a:cs typeface="Arial" panose="020B0604020202020204" pitchFamily="34" charset="0"/>
            </a:endParaRPr>
          </a:p>
        </p:txBody>
      </p:sp>
      <p:sp>
        <p:nvSpPr>
          <p:cNvPr id="13" name="object 13"/>
          <p:cNvSpPr txBox="1"/>
          <p:nvPr/>
        </p:nvSpPr>
        <p:spPr>
          <a:xfrm>
            <a:off x="349503" y="2854763"/>
            <a:ext cx="12946006" cy="738664"/>
          </a:xfrm>
          <a:prstGeom prst="rect">
            <a:avLst/>
          </a:prstGeom>
          <a:solidFill>
            <a:schemeClr val="tx1"/>
          </a:solidFill>
        </p:spPr>
        <p:txBody>
          <a:bodyPr vert="horz" wrap="square" lIns="0" tIns="0" rIns="0" bIns="0" rtlCol="0">
            <a:spAutoFit/>
          </a:bodyPr>
          <a:lstStyle/>
          <a:p>
            <a:pPr marL="29111" algn="ctr">
              <a:tabLst>
                <a:tab pos="30039579" algn="l"/>
              </a:tabLst>
            </a:pPr>
            <a:r>
              <a:rPr lang="en-US" sz="4800" b="1" dirty="0">
                <a:solidFill>
                  <a:srgbClr val="FFC000"/>
                </a:solidFill>
                <a:latin typeface="Arial" panose="020B0604020202020204" pitchFamily="34" charset="0"/>
                <a:cs typeface="Arial" panose="020B0604020202020204" pitchFamily="34" charset="0"/>
              </a:rPr>
              <a:t>Abstract</a:t>
            </a:r>
            <a:endParaRPr sz="4800" b="1" dirty="0">
              <a:solidFill>
                <a:srgbClr val="FFC000"/>
              </a:solidFill>
              <a:latin typeface="Arial" panose="020B0604020202020204" pitchFamily="34" charset="0"/>
              <a:cs typeface="Arial" panose="020B0604020202020204" pitchFamily="34" charset="0"/>
            </a:endParaRPr>
          </a:p>
        </p:txBody>
      </p:sp>
      <p:sp>
        <p:nvSpPr>
          <p:cNvPr id="28" name="object 28"/>
          <p:cNvSpPr/>
          <p:nvPr/>
        </p:nvSpPr>
        <p:spPr>
          <a:xfrm>
            <a:off x="0" y="30175200"/>
            <a:ext cx="43891200" cy="2738696"/>
          </a:xfrm>
          <a:custGeom>
            <a:avLst/>
            <a:gdLst/>
            <a:ahLst/>
            <a:cxnLst/>
            <a:rect l="l" t="t" r="r" b="b"/>
            <a:pathLst>
              <a:path w="20104100" h="1588134">
                <a:moveTo>
                  <a:pt x="20104099" y="0"/>
                </a:moveTo>
                <a:lnTo>
                  <a:pt x="0" y="0"/>
                </a:lnTo>
                <a:lnTo>
                  <a:pt x="0" y="1587847"/>
                </a:lnTo>
                <a:lnTo>
                  <a:pt x="20104099" y="1587847"/>
                </a:lnTo>
                <a:lnTo>
                  <a:pt x="20104099" y="0"/>
                </a:lnTo>
                <a:close/>
              </a:path>
            </a:pathLst>
          </a:custGeom>
          <a:solidFill>
            <a:srgbClr val="000000"/>
          </a:solidFill>
        </p:spPr>
        <p:txBody>
          <a:bodyPr wrap="square" lIns="0" tIns="0" rIns="0" bIns="0" rtlCol="0"/>
          <a:lstStyle/>
          <a:p>
            <a:endParaRPr/>
          </a:p>
        </p:txBody>
      </p:sp>
      <p:sp>
        <p:nvSpPr>
          <p:cNvPr id="39" name="object 39"/>
          <p:cNvSpPr txBox="1"/>
          <p:nvPr/>
        </p:nvSpPr>
        <p:spPr>
          <a:xfrm>
            <a:off x="9818163" y="30757719"/>
            <a:ext cx="32941687" cy="1846659"/>
          </a:xfrm>
          <a:prstGeom prst="rect">
            <a:avLst/>
          </a:prstGeom>
        </p:spPr>
        <p:txBody>
          <a:bodyPr vert="horz" wrap="square" lIns="0" tIns="0" rIns="0" bIns="0" rtlCol="0">
            <a:spAutoFit/>
          </a:bodyPr>
          <a:lstStyle/>
          <a:p>
            <a:r>
              <a:rPr lang="en-US" sz="6000" b="1" spc="23" dirty="0">
                <a:solidFill>
                  <a:srgbClr val="FFC000"/>
                </a:solidFill>
                <a:latin typeface="Arial" panose="020B0604020202020204" pitchFamily="34" charset="0"/>
                <a:cs typeface="Arial" panose="020B0604020202020204" pitchFamily="34" charset="0"/>
              </a:rPr>
              <a:t>Author(s)</a:t>
            </a:r>
          </a:p>
          <a:p>
            <a:r>
              <a:rPr lang="en-US" sz="6000" b="1" spc="23" dirty="0">
                <a:solidFill>
                  <a:srgbClr val="FFC000"/>
                </a:solidFill>
                <a:latin typeface="Arial" panose="020B0604020202020204" pitchFamily="34" charset="0"/>
                <a:cs typeface="Arial" panose="020B0604020202020204" pitchFamily="34" charset="0"/>
              </a:rPr>
              <a:t>Advisors(s)</a:t>
            </a:r>
            <a:endParaRPr sz="6000" dirty="0">
              <a:latin typeface="Arial" panose="020B0604020202020204" pitchFamily="34" charset="0"/>
              <a:cs typeface="Arial" panose="020B0604020202020204" pitchFamily="34" charset="0"/>
            </a:endParaRPr>
          </a:p>
        </p:txBody>
      </p:sp>
      <p:sp>
        <p:nvSpPr>
          <p:cNvPr id="48" name="Text Box 19"/>
          <p:cNvSpPr txBox="1">
            <a:spLocks noChangeArrowheads="1"/>
          </p:cNvSpPr>
          <p:nvPr/>
        </p:nvSpPr>
        <p:spPr bwMode="auto">
          <a:xfrm>
            <a:off x="1267776" y="445314"/>
            <a:ext cx="6218874" cy="1828800"/>
          </a:xfrm>
          <a:prstGeom prst="rect">
            <a:avLst/>
          </a:prstGeom>
          <a:ln/>
        </p:spPr>
        <p:style>
          <a:lnRef idx="2">
            <a:schemeClr val="dk1"/>
          </a:lnRef>
          <a:fillRef idx="1">
            <a:schemeClr val="lt1"/>
          </a:fillRef>
          <a:effectRef idx="0">
            <a:schemeClr val="dk1"/>
          </a:effectRef>
          <a:fontRef idx="minor">
            <a:schemeClr val="dk1"/>
          </a:fontRef>
        </p:style>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r>
              <a:rPr lang="en-US" sz="12000" b="1" cap="all" dirty="0"/>
              <a:t>XX-000</a:t>
            </a:r>
          </a:p>
          <a:p>
            <a:pPr algn="ctr"/>
            <a:endParaRPr lang="en-US" sz="2400" cap="all" dirty="0"/>
          </a:p>
        </p:txBody>
      </p:sp>
      <p:sp>
        <p:nvSpPr>
          <p:cNvPr id="50" name="Text Box 19"/>
          <p:cNvSpPr txBox="1">
            <a:spLocks noChangeArrowheads="1"/>
          </p:cNvSpPr>
          <p:nvPr/>
        </p:nvSpPr>
        <p:spPr bwMode="auto">
          <a:xfrm>
            <a:off x="457200" y="3593427"/>
            <a:ext cx="12962258" cy="4757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just"/>
            <a:endParaRPr lang="en-US" sz="2800" dirty="0"/>
          </a:p>
          <a:p>
            <a:pPr algn="just"/>
            <a:r>
              <a:rPr lang="en-US" sz="2800" dirty="0"/>
              <a:t>This template describes the formatting guidelines for CCSE Computing Showcase Day posters. The assigned poster number must be in the left top corner of the in Arial 120 bold. The abstract should be no longer than 120 words summary of the entire project. </a:t>
            </a:r>
            <a:r>
              <a:rPr lang="en-US" sz="2800" b="1" dirty="0"/>
              <a:t>You must include assigned poster number in the left top corner of the poster </a:t>
            </a:r>
            <a:r>
              <a:rPr lang="en-US" sz="2800" dirty="0">
                <a:hlinkClick r:id="rId3"/>
              </a:rPr>
              <a:t>http://ccse.kennesaw.edu/docs/fall2016c-day.html</a:t>
            </a:r>
            <a:r>
              <a:rPr lang="en-US" sz="2800" dirty="0"/>
              <a:t> </a:t>
            </a:r>
          </a:p>
          <a:p>
            <a:pPr algn="just"/>
            <a:r>
              <a:rPr lang="en-US" sz="4800" b="1" dirty="0">
                <a:latin typeface="Arial" panose="020B0604020202020204" pitchFamily="34" charset="0"/>
                <a:cs typeface="Arial" panose="020B0604020202020204" pitchFamily="34" charset="0"/>
              </a:rPr>
              <a:t>Section headings: Arial 48 bold</a:t>
            </a:r>
          </a:p>
          <a:p>
            <a:pPr algn="just"/>
            <a:r>
              <a:rPr lang="en-US" sz="2800" dirty="0">
                <a:latin typeface="Arial" panose="020B0604020202020204" pitchFamily="34" charset="0"/>
                <a:cs typeface="Arial" panose="020B0604020202020204" pitchFamily="34" charset="0"/>
              </a:rPr>
              <a:t>Section text Arial 28 </a:t>
            </a:r>
            <a:r>
              <a:rPr lang="en-US" sz="2000" dirty="0">
                <a:latin typeface="Arial" panose="020B0604020202020204" pitchFamily="34" charset="0"/>
                <a:cs typeface="Arial" panose="020B0604020202020204" pitchFamily="34" charset="0"/>
              </a:rPr>
              <a:t>or Arial 20 for references., contacts, </a:t>
            </a:r>
            <a:r>
              <a:rPr lang="en-US" sz="2000" dirty="0" err="1">
                <a:latin typeface="Arial" panose="020B0604020202020204" pitchFamily="34" charset="0"/>
                <a:cs typeface="Arial" panose="020B0604020202020204" pitchFamily="34" charset="0"/>
              </a:rPr>
              <a:t>etc</a:t>
            </a:r>
            <a:endParaRPr lang="en-US" sz="2800" dirty="0">
              <a:latin typeface="Arial" panose="020B0604020202020204" pitchFamily="34" charset="0"/>
              <a:cs typeface="Arial" panose="020B0604020202020204" pitchFamily="34" charset="0"/>
            </a:endParaRPr>
          </a:p>
          <a:p>
            <a:endParaRPr lang="en-US" sz="2800" dirty="0">
              <a:latin typeface="Cambria" pitchFamily="18" charset="0"/>
            </a:endParaRPr>
          </a:p>
        </p:txBody>
      </p:sp>
      <p:sp>
        <p:nvSpPr>
          <p:cNvPr id="51" name="object 13"/>
          <p:cNvSpPr txBox="1"/>
          <p:nvPr/>
        </p:nvSpPr>
        <p:spPr>
          <a:xfrm>
            <a:off x="30327600" y="2858496"/>
            <a:ext cx="12946006" cy="738664"/>
          </a:xfrm>
          <a:prstGeom prst="rect">
            <a:avLst/>
          </a:prstGeom>
          <a:solidFill>
            <a:schemeClr val="tx1"/>
          </a:solidFill>
        </p:spPr>
        <p:txBody>
          <a:bodyPr vert="horz" wrap="square" lIns="0" tIns="0" rIns="0" bIns="0" rtlCol="0">
            <a:spAutoFit/>
          </a:bodyPr>
          <a:lstStyle/>
          <a:p>
            <a:pPr marL="29111" algn="ctr">
              <a:tabLst>
                <a:tab pos="30039579" algn="l"/>
              </a:tabLst>
            </a:pPr>
            <a:r>
              <a:rPr lang="en-US" sz="4800" b="1" dirty="0">
                <a:solidFill>
                  <a:srgbClr val="FFC000"/>
                </a:solidFill>
                <a:latin typeface="Arial" panose="020B0604020202020204" pitchFamily="34" charset="0"/>
                <a:cs typeface="Arial" panose="020B0604020202020204" pitchFamily="34" charset="0"/>
              </a:rPr>
              <a:t>Conclusions</a:t>
            </a:r>
          </a:p>
        </p:txBody>
      </p:sp>
      <p:sp>
        <p:nvSpPr>
          <p:cNvPr id="52" name="object 13"/>
          <p:cNvSpPr txBox="1"/>
          <p:nvPr/>
        </p:nvSpPr>
        <p:spPr>
          <a:xfrm>
            <a:off x="15324194" y="2858496"/>
            <a:ext cx="12946006" cy="738664"/>
          </a:xfrm>
          <a:prstGeom prst="rect">
            <a:avLst/>
          </a:prstGeom>
          <a:solidFill>
            <a:schemeClr val="tx1"/>
          </a:solidFill>
        </p:spPr>
        <p:txBody>
          <a:bodyPr vert="horz" wrap="square" lIns="0" tIns="0" rIns="0" bIns="0" rtlCol="0">
            <a:spAutoFit/>
          </a:bodyPr>
          <a:lstStyle/>
          <a:p>
            <a:pPr marL="29111" algn="ctr">
              <a:tabLst>
                <a:tab pos="30039579" algn="l"/>
              </a:tabLst>
            </a:pPr>
            <a:r>
              <a:rPr lang="en-US" sz="4800" b="1" dirty="0">
                <a:solidFill>
                  <a:srgbClr val="FFC000"/>
                </a:solidFill>
                <a:latin typeface="Arial" panose="020B0604020202020204" pitchFamily="34" charset="0"/>
                <a:cs typeface="Arial" panose="020B0604020202020204" pitchFamily="34" charset="0"/>
              </a:rPr>
              <a:t>Results</a:t>
            </a:r>
          </a:p>
        </p:txBody>
      </p:sp>
      <p:sp>
        <p:nvSpPr>
          <p:cNvPr id="53" name="object 13"/>
          <p:cNvSpPr txBox="1"/>
          <p:nvPr/>
        </p:nvSpPr>
        <p:spPr>
          <a:xfrm>
            <a:off x="501903" y="8753515"/>
            <a:ext cx="12946006" cy="738664"/>
          </a:xfrm>
          <a:prstGeom prst="rect">
            <a:avLst/>
          </a:prstGeom>
          <a:solidFill>
            <a:schemeClr val="tx1"/>
          </a:solidFill>
        </p:spPr>
        <p:txBody>
          <a:bodyPr vert="horz" wrap="square" lIns="0" tIns="0" rIns="0" bIns="0" rtlCol="0">
            <a:spAutoFit/>
          </a:bodyPr>
          <a:lstStyle/>
          <a:p>
            <a:pPr marL="29111" algn="ctr">
              <a:tabLst>
                <a:tab pos="30039579" algn="l"/>
              </a:tabLst>
            </a:pPr>
            <a:r>
              <a:rPr lang="en-US" sz="4800" b="1" dirty="0">
                <a:solidFill>
                  <a:srgbClr val="FFC000"/>
                </a:solidFill>
                <a:latin typeface="Arial" panose="020B0604020202020204" pitchFamily="34" charset="0"/>
                <a:cs typeface="Arial" panose="020B0604020202020204" pitchFamily="34" charset="0"/>
              </a:rPr>
              <a:t>Introduction</a:t>
            </a:r>
            <a:endParaRPr sz="4800" b="1" dirty="0">
              <a:solidFill>
                <a:srgbClr val="FFC000"/>
              </a:solidFill>
              <a:latin typeface="Arial" panose="020B0604020202020204" pitchFamily="34" charset="0"/>
              <a:cs typeface="Arial" panose="020B0604020202020204" pitchFamily="34" charset="0"/>
            </a:endParaRPr>
          </a:p>
        </p:txBody>
      </p:sp>
      <p:sp>
        <p:nvSpPr>
          <p:cNvPr id="55" name="Text Box 19"/>
          <p:cNvSpPr txBox="1">
            <a:spLocks noChangeArrowheads="1"/>
          </p:cNvSpPr>
          <p:nvPr/>
        </p:nvSpPr>
        <p:spPr bwMode="auto">
          <a:xfrm>
            <a:off x="15400394" y="3995869"/>
            <a:ext cx="12946006" cy="250180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just"/>
            <a:endParaRPr lang="en-US" sz="1100" dirty="0">
              <a:latin typeface="Arial" panose="020B0604020202020204" pitchFamily="34" charset="0"/>
              <a:cs typeface="Arial" panose="020B0604020202020204" pitchFamily="34" charset="0"/>
            </a:endParaRPr>
          </a:p>
          <a:p>
            <a:pPr algn="just"/>
            <a:endParaRPr lang="en-US" sz="11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rPr>
              <a:t>Provide the results of your research in this section. </a:t>
            </a:r>
          </a:p>
          <a:p>
            <a:pPr algn="just"/>
            <a:r>
              <a:rPr lang="en-US" sz="2800" dirty="0">
                <a:latin typeface="Arial" panose="020B0604020202020204" pitchFamily="34" charset="0"/>
                <a:cs typeface="Arial" panose="020B0604020202020204" pitchFamily="34" charset="0"/>
              </a:rPr>
              <a:t>Resources:</a:t>
            </a:r>
          </a:p>
          <a:p>
            <a:pPr algn="just"/>
            <a:r>
              <a:rPr lang="en-US" sz="2800" dirty="0">
                <a:latin typeface="Arial" panose="020B0604020202020204" pitchFamily="34" charset="0"/>
                <a:cs typeface="Arial" panose="020B0604020202020204" pitchFamily="34" charset="0"/>
                <a:hlinkClick r:id="rId4"/>
              </a:rPr>
              <a:t>http://colinpurrington.com/tips/poster-design</a:t>
            </a:r>
            <a:r>
              <a:rPr lang="en-US" sz="2800" dirty="0">
                <a:latin typeface="Arial" panose="020B0604020202020204" pitchFamily="34" charset="0"/>
                <a:cs typeface="Arial" panose="020B0604020202020204" pitchFamily="34" charset="0"/>
              </a:rPr>
              <a:t> </a:t>
            </a:r>
          </a:p>
          <a:p>
            <a:pPr algn="just"/>
            <a:r>
              <a:rPr lang="en-US" sz="2800" dirty="0">
                <a:latin typeface="Arial" panose="020B0604020202020204" pitchFamily="34" charset="0"/>
                <a:cs typeface="Arial" panose="020B0604020202020204" pitchFamily="34" charset="0"/>
                <a:hlinkClick r:id="rId5"/>
              </a:rPr>
              <a:t>http://guides.nyu.edu/c.php?g=276826&amp;p=1846155</a:t>
            </a:r>
            <a:endParaRPr lang="en-US" sz="28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hlinkClick r:id="rId6"/>
              </a:rPr>
              <a:t>http://www.makesigns.com/tutorials/scientific-poster-parts.aspx</a:t>
            </a:r>
            <a:endParaRPr lang="en-US" sz="2800" dirty="0">
              <a:latin typeface="Arial" panose="020B0604020202020204" pitchFamily="34" charset="0"/>
              <a:cs typeface="Arial" panose="020B0604020202020204" pitchFamily="34" charset="0"/>
            </a:endParaRPr>
          </a:p>
          <a:p>
            <a:pPr algn="just"/>
            <a:endParaRPr lang="en-US" sz="3200" dirty="0">
              <a:latin typeface="Arial" panose="020B0604020202020204" pitchFamily="34" charset="0"/>
              <a:cs typeface="Arial" panose="020B0604020202020204" pitchFamily="34" charset="0"/>
            </a:endParaRPr>
          </a:p>
          <a:p>
            <a:pPr algn="just"/>
            <a:endParaRPr lang="en-US" sz="3200" dirty="0">
              <a:latin typeface="Arial" panose="020B0604020202020204" pitchFamily="34" charset="0"/>
              <a:cs typeface="Arial" panose="020B0604020202020204" pitchFamily="34" charset="0"/>
            </a:endParaRPr>
          </a:p>
          <a:p>
            <a:pPr algn="just"/>
            <a:r>
              <a:rPr lang="en-US" sz="4800" b="1" dirty="0">
                <a:latin typeface="Arial" panose="020B0604020202020204" pitchFamily="34" charset="0"/>
                <a:cs typeface="Arial" panose="020B0604020202020204" pitchFamily="34" charset="0"/>
              </a:rPr>
              <a:t>Internship Poster </a:t>
            </a:r>
            <a:r>
              <a:rPr lang="en-US" sz="2800" dirty="0">
                <a:latin typeface="Arial" panose="020B0604020202020204" pitchFamily="34" charset="0"/>
                <a:cs typeface="Arial" panose="020B0604020202020204" pitchFamily="34" charset="0"/>
              </a:rPr>
              <a:t>should include the following components.</a:t>
            </a:r>
          </a:p>
          <a:p>
            <a:pPr algn="just">
              <a:spcBef>
                <a:spcPct val="50000"/>
              </a:spcBef>
              <a:defRPr/>
            </a:pPr>
            <a:r>
              <a:rPr lang="en-US" altLang="en-US" sz="4800" b="1" dirty="0">
                <a:latin typeface="Arial" panose="020B0604020202020204" pitchFamily="34" charset="0"/>
                <a:cs typeface="Arial" panose="020B0604020202020204" pitchFamily="34" charset="0"/>
              </a:rPr>
              <a:t>Company - </a:t>
            </a:r>
            <a:r>
              <a:rPr lang="en-US" altLang="en-US" sz="2800" dirty="0">
                <a:latin typeface="Arial" panose="020B0604020202020204" pitchFamily="34" charset="0"/>
                <a:cs typeface="Arial" panose="020B0604020202020204" pitchFamily="34" charset="0"/>
              </a:rPr>
              <a:t>company you worked with and information about what they do.</a:t>
            </a:r>
            <a:endParaRPr lang="en-US" altLang="en-US" sz="2800" b="1" dirty="0">
              <a:latin typeface="Arial" panose="020B0604020202020204" pitchFamily="34" charset="0"/>
              <a:cs typeface="Arial" panose="020B0604020202020204" pitchFamily="34" charset="0"/>
            </a:endParaRPr>
          </a:p>
          <a:p>
            <a:pPr algn="just">
              <a:spcBef>
                <a:spcPct val="50000"/>
              </a:spcBef>
              <a:defRPr/>
            </a:pPr>
            <a:r>
              <a:rPr lang="en-US" altLang="en-US" sz="4800" b="1" dirty="0">
                <a:latin typeface="Arial" panose="020B0604020202020204" pitchFamily="34" charset="0"/>
                <a:cs typeface="Arial" panose="020B0604020202020204" pitchFamily="34" charset="0"/>
              </a:rPr>
              <a:t>Introduction</a:t>
            </a:r>
            <a:r>
              <a:rPr lang="en-US" altLang="en-US" sz="3200" dirty="0">
                <a:latin typeface="Arial" panose="020B0604020202020204" pitchFamily="34" charset="0"/>
                <a:cs typeface="Arial" panose="020B0604020202020204" pitchFamily="34" charset="0"/>
              </a:rPr>
              <a:t>– </a:t>
            </a:r>
            <a:r>
              <a:rPr lang="en-US" altLang="en-US" sz="2800" dirty="0">
                <a:latin typeface="Arial" panose="020B0604020202020204" pitchFamily="34" charset="0"/>
                <a:cs typeface="Arial" panose="020B0604020202020204" pitchFamily="34" charset="0"/>
              </a:rPr>
              <a:t>give a description of your job</a:t>
            </a:r>
            <a:r>
              <a:rPr lang="en-US" altLang="en-US" sz="3200" dirty="0">
                <a:latin typeface="Arial" panose="020B0604020202020204" pitchFamily="34" charset="0"/>
                <a:cs typeface="Arial" panose="020B0604020202020204" pitchFamily="34" charset="0"/>
              </a:rPr>
              <a:t>. </a:t>
            </a:r>
          </a:p>
          <a:p>
            <a:pPr algn="just">
              <a:spcBef>
                <a:spcPct val="50000"/>
              </a:spcBef>
              <a:defRPr/>
            </a:pPr>
            <a:r>
              <a:rPr lang="en-US" altLang="en-US" sz="4800" b="1" dirty="0">
                <a:latin typeface="Arial" panose="020B0604020202020204" pitchFamily="34" charset="0"/>
                <a:cs typeface="Arial" panose="020B0604020202020204" pitchFamily="34" charset="0"/>
              </a:rPr>
              <a:t>Highlights</a:t>
            </a:r>
          </a:p>
          <a:p>
            <a:pPr algn="just">
              <a:spcBef>
                <a:spcPct val="10000"/>
              </a:spcBef>
              <a:defRPr/>
            </a:pPr>
            <a:r>
              <a:rPr lang="en-US" altLang="en-US" sz="2800" dirty="0">
                <a:latin typeface="Arial" panose="020B0604020202020204" pitchFamily="34" charset="0"/>
                <a:cs typeface="Arial" panose="020B0604020202020204" pitchFamily="34" charset="0"/>
              </a:rPr>
              <a:t>List things here that were meaningful during your internship.</a:t>
            </a:r>
          </a:p>
          <a:p>
            <a:pPr>
              <a:spcBef>
                <a:spcPct val="10000"/>
              </a:spcBef>
              <a:defRPr/>
            </a:pPr>
            <a:r>
              <a:rPr lang="en-US" altLang="en-US" sz="2800" dirty="0">
                <a:latin typeface="Arial" panose="020B0604020202020204" pitchFamily="34" charset="0"/>
                <a:cs typeface="Arial" panose="020B0604020202020204" pitchFamily="34" charset="0"/>
              </a:rPr>
              <a:t>Skills you learned, Tools that you used, Projects you </a:t>
            </a:r>
            <a:br>
              <a:rPr lang="en-US" altLang="en-US" sz="2800" dirty="0">
                <a:latin typeface="Arial" panose="020B0604020202020204" pitchFamily="34" charset="0"/>
                <a:cs typeface="Arial" panose="020B0604020202020204" pitchFamily="34" charset="0"/>
              </a:rPr>
            </a:br>
            <a:r>
              <a:rPr lang="en-US" altLang="en-US" sz="2800" dirty="0">
                <a:latin typeface="Arial" panose="020B0604020202020204" pitchFamily="34" charset="0"/>
                <a:cs typeface="Arial" panose="020B0604020202020204" pitchFamily="34" charset="0"/>
              </a:rPr>
              <a:t>participated in (Make sure employer is okay with you listing)</a:t>
            </a:r>
          </a:p>
          <a:p>
            <a:pPr algn="just">
              <a:spcBef>
                <a:spcPct val="50000"/>
              </a:spcBef>
              <a:defRPr/>
            </a:pPr>
            <a:r>
              <a:rPr lang="en-US" altLang="en-US" sz="4800" b="1" dirty="0">
                <a:latin typeface="Arial" panose="020B0604020202020204" pitchFamily="34" charset="0"/>
                <a:cs typeface="Arial" panose="020B0604020202020204" pitchFamily="34" charset="0"/>
              </a:rPr>
              <a:t>Experience</a:t>
            </a:r>
          </a:p>
          <a:p>
            <a:pPr algn="just">
              <a:spcBef>
                <a:spcPct val="10000"/>
              </a:spcBef>
              <a:defRPr/>
            </a:pPr>
            <a:r>
              <a:rPr lang="en-US" altLang="en-US" sz="2800" dirty="0">
                <a:latin typeface="Arial" panose="020B0604020202020204" pitchFamily="34" charset="0"/>
                <a:cs typeface="Arial" panose="020B0604020202020204" pitchFamily="34" charset="0"/>
              </a:rPr>
              <a:t>List here something about how working this internship will help you in your career and in general.  Either helped you figure out what you want to do in your career, you received a job offer, you made valuable connections with peers and mentors, etc.</a:t>
            </a:r>
          </a:p>
          <a:p>
            <a:pPr algn="just">
              <a:spcBef>
                <a:spcPct val="50000"/>
              </a:spcBef>
              <a:defRPr/>
            </a:pPr>
            <a:r>
              <a:rPr lang="en-US" altLang="en-US" sz="4800" b="1" dirty="0">
                <a:latin typeface="Arial" panose="020B0604020202020204" pitchFamily="34" charset="0"/>
                <a:cs typeface="Arial" panose="020B0604020202020204" pitchFamily="34" charset="0"/>
              </a:rPr>
              <a:t>Acknowledgments</a:t>
            </a:r>
          </a:p>
          <a:p>
            <a:pPr algn="just">
              <a:spcBef>
                <a:spcPct val="50000"/>
              </a:spcBef>
              <a:defRPr/>
            </a:pPr>
            <a:r>
              <a:rPr lang="en-US" altLang="en-US" sz="2800" dirty="0">
                <a:latin typeface="Arial" panose="020B0604020202020204" pitchFamily="34" charset="0"/>
                <a:cs typeface="Arial" panose="020B0604020202020204" pitchFamily="34" charset="0"/>
              </a:rPr>
              <a:t>List the courses and professors that helped prepare you for this internship</a:t>
            </a:r>
          </a:p>
          <a:p>
            <a:pPr algn="just">
              <a:spcBef>
                <a:spcPct val="50000"/>
              </a:spcBef>
              <a:defRPr/>
            </a:pPr>
            <a:r>
              <a:rPr lang="en-US" altLang="en-US" sz="4800" b="1" dirty="0">
                <a:latin typeface="Arial" panose="020B0604020202020204" pitchFamily="34" charset="0"/>
                <a:cs typeface="Arial" panose="020B0604020202020204" pitchFamily="34" charset="0"/>
              </a:rPr>
              <a:t>Future</a:t>
            </a:r>
            <a:r>
              <a:rPr lang="en-US" altLang="en-US" sz="4000" b="1" dirty="0">
                <a:latin typeface="Arial" panose="020B0604020202020204" pitchFamily="34" charset="0"/>
                <a:cs typeface="Arial" panose="020B0604020202020204" pitchFamily="34" charset="0"/>
              </a:rPr>
              <a:t> </a:t>
            </a:r>
            <a:r>
              <a:rPr lang="en-US" altLang="en-US" sz="4800" b="1" dirty="0">
                <a:latin typeface="Arial" panose="020B0604020202020204" pitchFamily="34" charset="0"/>
                <a:cs typeface="Arial" panose="020B0604020202020204" pitchFamily="34" charset="0"/>
              </a:rPr>
              <a:t>Career Plans</a:t>
            </a:r>
          </a:p>
          <a:p>
            <a:pPr algn="just">
              <a:spcBef>
                <a:spcPct val="50000"/>
              </a:spcBef>
              <a:defRPr/>
            </a:pPr>
            <a:r>
              <a:rPr lang="en-US" altLang="en-US" sz="2800" dirty="0">
                <a:latin typeface="Arial" panose="020B0604020202020204" pitchFamily="34" charset="0"/>
                <a:cs typeface="Arial" panose="020B0604020202020204" pitchFamily="34" charset="0"/>
              </a:rPr>
              <a:t>Tell about yourself and what you plan to do in your future in terms of continuing your internship, part time work, accepting a full time job,  etc.  If you plan to further your education past this degree, please state that here. </a:t>
            </a:r>
          </a:p>
          <a:p>
            <a:pPr algn="just">
              <a:spcBef>
                <a:spcPct val="50000"/>
              </a:spcBef>
              <a:defRPr/>
            </a:pPr>
            <a:endParaRPr lang="en-US" altLang="en-US" sz="3200" dirty="0">
              <a:latin typeface="Arial" panose="020B0604020202020204" pitchFamily="34" charset="0"/>
              <a:cs typeface="Arial" panose="020B0604020202020204" pitchFamily="34" charset="0"/>
            </a:endParaRPr>
          </a:p>
          <a:p>
            <a:pPr algn="just">
              <a:spcBef>
                <a:spcPct val="50000"/>
              </a:spcBef>
              <a:defRPr/>
            </a:pPr>
            <a:endParaRPr lang="en-US" altLang="en-US" sz="3200" dirty="0">
              <a:latin typeface="Arial" panose="020B0604020202020204" pitchFamily="34" charset="0"/>
              <a:cs typeface="Arial" panose="020B0604020202020204" pitchFamily="34" charset="0"/>
            </a:endParaRPr>
          </a:p>
          <a:p>
            <a:pPr algn="just"/>
            <a:endParaRPr lang="en-US" sz="3200" dirty="0">
              <a:latin typeface="Arial" panose="020B0604020202020204" pitchFamily="34" charset="0"/>
              <a:cs typeface="Arial" panose="020B0604020202020204" pitchFamily="34" charset="0"/>
            </a:endParaRPr>
          </a:p>
        </p:txBody>
      </p:sp>
      <p:sp>
        <p:nvSpPr>
          <p:cNvPr id="56" name="Text Box 19"/>
          <p:cNvSpPr txBox="1">
            <a:spLocks noChangeArrowheads="1"/>
          </p:cNvSpPr>
          <p:nvPr/>
        </p:nvSpPr>
        <p:spPr bwMode="auto">
          <a:xfrm>
            <a:off x="30327600" y="3778094"/>
            <a:ext cx="12946006" cy="6296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just"/>
            <a:r>
              <a:rPr lang="en-US" sz="2800" dirty="0"/>
              <a:t>Briefly review your research questions and the results of your research.</a:t>
            </a:r>
          </a:p>
        </p:txBody>
      </p:sp>
      <p:sp>
        <p:nvSpPr>
          <p:cNvPr id="58" name="Text Box 19"/>
          <p:cNvSpPr txBox="1">
            <a:spLocks noChangeArrowheads="1"/>
          </p:cNvSpPr>
          <p:nvPr/>
        </p:nvSpPr>
        <p:spPr bwMode="auto">
          <a:xfrm>
            <a:off x="609601" y="9677401"/>
            <a:ext cx="12685908" cy="4893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just"/>
            <a:endParaRPr lang="en-US" sz="2800" dirty="0"/>
          </a:p>
          <a:p>
            <a:r>
              <a:rPr lang="en-US" sz="2800" dirty="0"/>
              <a:t>In two-three paragraphs describe </a:t>
            </a:r>
            <a:br>
              <a:rPr lang="en-US" sz="2800" dirty="0"/>
            </a:br>
            <a:r>
              <a:rPr lang="en-US" sz="2800" dirty="0"/>
              <a:t>the background of your project.</a:t>
            </a:r>
            <a:br>
              <a:rPr lang="en-US" sz="2800" dirty="0"/>
            </a:br>
            <a:r>
              <a:rPr lang="en-US" sz="2800" dirty="0"/>
              <a:t>You can include graphics to help </a:t>
            </a:r>
            <a:br>
              <a:rPr lang="en-US" sz="2800" dirty="0"/>
            </a:br>
            <a:r>
              <a:rPr lang="en-US" sz="2800" dirty="0"/>
              <a:t>the viewer understand the project. </a:t>
            </a:r>
          </a:p>
        </p:txBody>
      </p:sp>
      <p:sp>
        <p:nvSpPr>
          <p:cNvPr id="59" name="Text Box 19"/>
          <p:cNvSpPr txBox="1">
            <a:spLocks noChangeArrowheads="1"/>
          </p:cNvSpPr>
          <p:nvPr/>
        </p:nvSpPr>
        <p:spPr bwMode="auto">
          <a:xfrm>
            <a:off x="533399" y="19604748"/>
            <a:ext cx="12914509" cy="6764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just"/>
            <a:endParaRPr lang="en-US" sz="1100" dirty="0"/>
          </a:p>
          <a:p>
            <a:pPr algn="just"/>
            <a:r>
              <a:rPr lang="en-US" sz="2800" dirty="0"/>
              <a:t>Describe methods you used in your research process. Include images and charts </a:t>
            </a:r>
            <a:r>
              <a:rPr lang="en-US" sz="2800" dirty="0">
                <a:hlinkClick r:id="rId7"/>
              </a:rPr>
              <a:t>http://www.makesigns.com/tutorials/images-graphs-colors.aspx#icolor</a:t>
            </a:r>
            <a:r>
              <a:rPr lang="en-US" sz="2800" dirty="0"/>
              <a:t>  to help readers better understand methodology you used. </a:t>
            </a:r>
          </a:p>
          <a:p>
            <a:pPr algn="just"/>
            <a:r>
              <a:rPr lang="en-US" sz="2800" b="1" dirty="0">
                <a:latin typeface="Arial" panose="020B0604020202020204" pitchFamily="34" charset="0"/>
                <a:cs typeface="Arial" panose="020B0604020202020204" pitchFamily="34" charset="0"/>
              </a:rPr>
              <a:t>Example</a:t>
            </a:r>
          </a:p>
          <a:p>
            <a:pPr algn="just"/>
            <a:endParaRPr lang="en-US" sz="3200" b="1" dirty="0">
              <a:latin typeface="Arial" panose="020B0604020202020204" pitchFamily="34" charset="0"/>
              <a:cs typeface="Arial" panose="020B0604020202020204" pitchFamily="34" charset="0"/>
            </a:endParaRPr>
          </a:p>
          <a:p>
            <a:pPr algn="just"/>
            <a:endParaRPr lang="en-US" sz="3200" b="1" dirty="0">
              <a:latin typeface="Arial" panose="020B0604020202020204" pitchFamily="34" charset="0"/>
              <a:cs typeface="Arial" panose="020B0604020202020204" pitchFamily="34" charset="0"/>
            </a:endParaRPr>
          </a:p>
          <a:p>
            <a:pPr algn="just"/>
            <a:endParaRPr lang="en-US" sz="3200" b="1" dirty="0">
              <a:latin typeface="Arial" panose="020B0604020202020204" pitchFamily="34" charset="0"/>
              <a:cs typeface="Arial" panose="020B0604020202020204" pitchFamily="34" charset="0"/>
            </a:endParaRPr>
          </a:p>
          <a:p>
            <a:pPr algn="just"/>
            <a:endParaRPr lang="en-US" sz="3200" b="1" dirty="0">
              <a:latin typeface="Arial" panose="020B0604020202020204" pitchFamily="34" charset="0"/>
              <a:cs typeface="Arial" panose="020B0604020202020204" pitchFamily="34" charset="0"/>
            </a:endParaRPr>
          </a:p>
          <a:p>
            <a:pPr algn="just"/>
            <a:endParaRPr lang="en-US" sz="3200" b="1" dirty="0">
              <a:latin typeface="Arial" panose="020B0604020202020204" pitchFamily="34" charset="0"/>
              <a:cs typeface="Arial" panose="020B0604020202020204" pitchFamily="34" charset="0"/>
            </a:endParaRPr>
          </a:p>
          <a:p>
            <a:pPr algn="just"/>
            <a:endParaRPr lang="en-US" sz="3200" b="1" dirty="0">
              <a:latin typeface="Arial" panose="020B0604020202020204" pitchFamily="34" charset="0"/>
              <a:cs typeface="Arial" panose="020B0604020202020204" pitchFamily="34" charset="0"/>
            </a:endParaRPr>
          </a:p>
          <a:p>
            <a:pPr algn="just"/>
            <a:endParaRPr lang="en-US" sz="3200" b="1" dirty="0">
              <a:latin typeface="Arial" panose="020B0604020202020204" pitchFamily="34" charset="0"/>
              <a:cs typeface="Arial" panose="020B0604020202020204" pitchFamily="34" charset="0"/>
            </a:endParaRPr>
          </a:p>
          <a:p>
            <a:pPr algn="just"/>
            <a:endParaRPr lang="en-US" sz="3200" b="1" dirty="0">
              <a:latin typeface="Arial" panose="020B0604020202020204" pitchFamily="34" charset="0"/>
              <a:cs typeface="Arial" panose="020B0604020202020204" pitchFamily="34" charset="0"/>
            </a:endParaRPr>
          </a:p>
          <a:p>
            <a:pPr algn="just"/>
            <a:r>
              <a:rPr lang="en-US" altLang="en-US" sz="3200" dirty="0">
                <a:latin typeface="Arial" panose="020B0604020202020204" pitchFamily="34" charset="0"/>
                <a:cs typeface="Arial" panose="020B0604020202020204" pitchFamily="34" charset="0"/>
              </a:rPr>
              <a:t>Fig.1 </a:t>
            </a:r>
            <a:r>
              <a:rPr lang="en-US" sz="3200" dirty="0"/>
              <a:t>Drawing of the analytic extension of the w:Ackermann function </a:t>
            </a:r>
            <a:r>
              <a:rPr lang="en-US" sz="2000" dirty="0"/>
              <a:t>f=A(4,z) in the complex z=plane. </a:t>
            </a:r>
            <a:r>
              <a:rPr lang="en-US" sz="2000" dirty="0">
                <a:latin typeface="Arial" panose="020B0604020202020204" pitchFamily="34" charset="0"/>
                <a:cs typeface="Arial" panose="020B0604020202020204" pitchFamily="34" charset="0"/>
              </a:rPr>
              <a:t>Free use is granted at </a:t>
            </a:r>
            <a:r>
              <a:rPr lang="en-US" sz="2000" dirty="0">
                <a:latin typeface="Arial" panose="020B0604020202020204" pitchFamily="34" charset="0"/>
                <a:cs typeface="Arial" panose="020B0604020202020204" pitchFamily="34" charset="0"/>
                <a:hlinkClick r:id="rId8"/>
              </a:rPr>
              <a:t>http://www.ils.uec.ac.jp/~dima/PAPERS</a:t>
            </a:r>
            <a:endParaRPr lang="en-US" altLang="en-US" sz="2000" dirty="0">
              <a:latin typeface="Arial" panose="020B0604020202020204" pitchFamily="34" charset="0"/>
              <a:cs typeface="Arial" panose="020B0604020202020204" pitchFamily="34" charset="0"/>
            </a:endParaRPr>
          </a:p>
          <a:p>
            <a:pPr algn="just"/>
            <a:endParaRPr lang="en-US" sz="4000" b="1" dirty="0">
              <a:latin typeface="Arial" panose="020B0604020202020204" pitchFamily="34" charset="0"/>
              <a:cs typeface="Arial" panose="020B0604020202020204" pitchFamily="34" charset="0"/>
            </a:endParaRPr>
          </a:p>
        </p:txBody>
      </p:sp>
      <p:sp>
        <p:nvSpPr>
          <p:cNvPr id="60" name="Text Box 19"/>
          <p:cNvSpPr txBox="1">
            <a:spLocks noChangeArrowheads="1"/>
          </p:cNvSpPr>
          <p:nvPr/>
        </p:nvSpPr>
        <p:spPr bwMode="auto">
          <a:xfrm>
            <a:off x="30572936" y="20116800"/>
            <a:ext cx="12700669" cy="4936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just"/>
            <a:endParaRPr lang="en-US" sz="1100" dirty="0"/>
          </a:p>
          <a:p>
            <a:pPr algn="just"/>
            <a:r>
              <a:rPr lang="en-US" sz="2000" dirty="0">
                <a:latin typeface="Arial" panose="020B0604020202020204" pitchFamily="34" charset="0"/>
                <a:cs typeface="Arial" panose="020B0604020202020204" pitchFamily="34" charset="0"/>
              </a:rPr>
              <a:t>Provide references here. </a:t>
            </a:r>
          </a:p>
          <a:p>
            <a:pPr algn="just"/>
            <a:r>
              <a:rPr lang="en-US" sz="2000" dirty="0">
                <a:latin typeface="Arial" panose="020B0604020202020204" pitchFamily="34" charset="0"/>
                <a:cs typeface="Arial" panose="020B0604020202020204" pitchFamily="34" charset="0"/>
              </a:rPr>
              <a:t>You can use the departmental logo instead of the college logo. The official logo policy is available at </a:t>
            </a:r>
            <a:r>
              <a:rPr lang="en-US" sz="2000" dirty="0">
                <a:latin typeface="Arial" panose="020B0604020202020204" pitchFamily="34" charset="0"/>
                <a:cs typeface="Arial" panose="020B0604020202020204" pitchFamily="34" charset="0"/>
                <a:hlinkClick r:id="rId9"/>
              </a:rPr>
              <a:t>http://styleguide.kennesaw.edu/logo-policy/unacceptable-variations.php</a:t>
            </a:r>
            <a:r>
              <a:rPr lang="en-US" sz="2000" dirty="0">
                <a:latin typeface="Arial" panose="020B0604020202020204" pitchFamily="34" charset="0"/>
                <a:cs typeface="Arial" panose="020B0604020202020204" pitchFamily="34" charset="0"/>
              </a:rPr>
              <a:t> </a:t>
            </a:r>
          </a:p>
        </p:txBody>
      </p:sp>
      <p:sp>
        <p:nvSpPr>
          <p:cNvPr id="61" name="Text Box 19"/>
          <p:cNvSpPr txBox="1">
            <a:spLocks noChangeArrowheads="1"/>
          </p:cNvSpPr>
          <p:nvPr/>
        </p:nvSpPr>
        <p:spPr bwMode="auto">
          <a:xfrm>
            <a:off x="30327600" y="10813361"/>
            <a:ext cx="12946006" cy="426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just"/>
            <a:endParaRPr lang="en-US" sz="1100" dirty="0"/>
          </a:p>
          <a:p>
            <a:pPr algn="just"/>
            <a:r>
              <a:rPr lang="en-US" sz="2800" dirty="0"/>
              <a:t>List of people/organizations who helped you with your work.</a:t>
            </a:r>
            <a:endParaRPr lang="en-US" sz="2800" dirty="0">
              <a:latin typeface="Cambria" pitchFamily="18" charset="0"/>
            </a:endParaRPr>
          </a:p>
        </p:txBody>
      </p:sp>
      <p:sp>
        <p:nvSpPr>
          <p:cNvPr id="62" name="Text Box 19"/>
          <p:cNvSpPr txBox="1">
            <a:spLocks noChangeArrowheads="1"/>
          </p:cNvSpPr>
          <p:nvPr/>
        </p:nvSpPr>
        <p:spPr bwMode="auto">
          <a:xfrm>
            <a:off x="30506416" y="16039782"/>
            <a:ext cx="12767190" cy="3103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just"/>
            <a:endParaRPr lang="en-US" sz="2000" dirty="0">
              <a:latin typeface="Arial" panose="020B0604020202020204" pitchFamily="34" charset="0"/>
              <a:cs typeface="Arial" panose="020B0604020202020204" pitchFamily="34" charset="0"/>
            </a:endParaRPr>
          </a:p>
          <a:p>
            <a:pPr algn="just"/>
            <a:r>
              <a:rPr lang="en-US" sz="2000" dirty="0">
                <a:latin typeface="Arial" panose="020B0604020202020204" pitchFamily="34" charset="0"/>
                <a:cs typeface="Arial" panose="020B0604020202020204" pitchFamily="34" charset="0"/>
              </a:rPr>
              <a:t>Emails or website address for readers to contact authors later or to read more about the project. </a:t>
            </a:r>
          </a:p>
        </p:txBody>
      </p:sp>
      <p:sp>
        <p:nvSpPr>
          <p:cNvPr id="63" name="Text Box 19"/>
          <p:cNvSpPr txBox="1">
            <a:spLocks noChangeArrowheads="1"/>
          </p:cNvSpPr>
          <p:nvPr/>
        </p:nvSpPr>
        <p:spPr bwMode="auto">
          <a:xfrm>
            <a:off x="609601" y="16006467"/>
            <a:ext cx="12685908" cy="2319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015" tIns="60008" rIns="120015" bIns="60008"/>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r>
              <a:rPr lang="en-US" sz="2800" dirty="0"/>
              <a:t>List your research questions here. Do not include more than five questions. You can also include additional sections such as: </a:t>
            </a:r>
            <a:r>
              <a:rPr lang="en-US" sz="2800" b="1" dirty="0">
                <a:latin typeface="Arial" panose="020B0604020202020204" pitchFamily="34" charset="0"/>
                <a:cs typeface="Arial" panose="020B0604020202020204" pitchFamily="34" charset="0"/>
              </a:rPr>
              <a:t>Background, Project Goals, Objectives, Data Collection, Data Analysis, and Recommendations. </a:t>
            </a:r>
          </a:p>
          <a:p>
            <a:endParaRPr lang="en-US" sz="2800" dirty="0"/>
          </a:p>
        </p:txBody>
      </p:sp>
      <p:pic>
        <p:nvPicPr>
          <p:cNvPr id="64"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007602" y="9969327"/>
            <a:ext cx="1954530" cy="205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5" name="object 13"/>
          <p:cNvSpPr txBox="1"/>
          <p:nvPr/>
        </p:nvSpPr>
        <p:spPr>
          <a:xfrm>
            <a:off x="501903" y="15083136"/>
            <a:ext cx="12946006" cy="738664"/>
          </a:xfrm>
          <a:prstGeom prst="rect">
            <a:avLst/>
          </a:prstGeom>
          <a:solidFill>
            <a:schemeClr val="tx1"/>
          </a:solidFill>
        </p:spPr>
        <p:txBody>
          <a:bodyPr vert="horz" wrap="square" lIns="0" tIns="0" rIns="0" bIns="0" rtlCol="0">
            <a:spAutoFit/>
          </a:bodyPr>
          <a:lstStyle/>
          <a:p>
            <a:pPr marL="29111" algn="ctr">
              <a:tabLst>
                <a:tab pos="30039579" algn="l"/>
              </a:tabLst>
            </a:pPr>
            <a:r>
              <a:rPr lang="en-US" sz="4800" b="1" dirty="0">
                <a:solidFill>
                  <a:srgbClr val="FFC000"/>
                </a:solidFill>
                <a:latin typeface="Arial" panose="020B0604020202020204" pitchFamily="34" charset="0"/>
                <a:cs typeface="Arial" panose="020B0604020202020204" pitchFamily="34" charset="0"/>
              </a:rPr>
              <a:t>Research Question(s)</a:t>
            </a:r>
          </a:p>
        </p:txBody>
      </p:sp>
      <p:sp>
        <p:nvSpPr>
          <p:cNvPr id="66" name="object 13"/>
          <p:cNvSpPr txBox="1"/>
          <p:nvPr/>
        </p:nvSpPr>
        <p:spPr>
          <a:xfrm>
            <a:off x="533400" y="18681418"/>
            <a:ext cx="12946006" cy="738664"/>
          </a:xfrm>
          <a:prstGeom prst="rect">
            <a:avLst/>
          </a:prstGeom>
          <a:solidFill>
            <a:schemeClr val="tx1"/>
          </a:solidFill>
        </p:spPr>
        <p:txBody>
          <a:bodyPr vert="horz" wrap="square" lIns="0" tIns="0" rIns="0" bIns="0" rtlCol="0">
            <a:spAutoFit/>
          </a:bodyPr>
          <a:lstStyle/>
          <a:p>
            <a:pPr marL="29111" algn="ctr">
              <a:tabLst>
                <a:tab pos="30039579" algn="l"/>
              </a:tabLst>
            </a:pPr>
            <a:r>
              <a:rPr lang="en-US" sz="4800" b="1" dirty="0">
                <a:solidFill>
                  <a:srgbClr val="FFC000"/>
                </a:solidFill>
                <a:latin typeface="Arial" panose="020B0604020202020204" pitchFamily="34" charset="0"/>
                <a:cs typeface="Arial" panose="020B0604020202020204" pitchFamily="34" charset="0"/>
              </a:rPr>
              <a:t>Materials and Methods</a:t>
            </a:r>
          </a:p>
        </p:txBody>
      </p:sp>
      <p:pic>
        <p:nvPicPr>
          <p:cNvPr id="67"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552203" y="5130576"/>
            <a:ext cx="5127497" cy="3412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8" name="Picture 5" descr="C:\Users\speltsve.WIN\Desktop\to delete\AckermannComplexFig2a.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77940" y="21717000"/>
            <a:ext cx="10355358" cy="3669607"/>
          </a:xfrm>
          <a:prstGeom prst="rect">
            <a:avLst/>
          </a:prstGeom>
          <a:noFill/>
          <a:extLst>
            <a:ext uri="{909E8E84-426E-40DD-AFC4-6F175D3DCCD1}">
              <a14:hiddenFill xmlns:a14="http://schemas.microsoft.com/office/drawing/2010/main">
                <a:solidFill>
                  <a:srgbClr val="FFFFFF"/>
                </a:solidFill>
              </a14:hiddenFill>
            </a:ext>
          </a:extLst>
        </p:spPr>
      </p:pic>
      <p:sp>
        <p:nvSpPr>
          <p:cNvPr id="69" name="object 13"/>
          <p:cNvSpPr txBox="1"/>
          <p:nvPr/>
        </p:nvSpPr>
        <p:spPr>
          <a:xfrm>
            <a:off x="30327600" y="10074697"/>
            <a:ext cx="12946006" cy="738664"/>
          </a:xfrm>
          <a:prstGeom prst="rect">
            <a:avLst/>
          </a:prstGeom>
          <a:solidFill>
            <a:schemeClr val="tx1"/>
          </a:solidFill>
        </p:spPr>
        <p:txBody>
          <a:bodyPr vert="horz" wrap="square" lIns="0" tIns="0" rIns="0" bIns="0" rtlCol="0">
            <a:spAutoFit/>
          </a:bodyPr>
          <a:lstStyle/>
          <a:p>
            <a:pPr marL="29111" algn="ctr">
              <a:tabLst>
                <a:tab pos="30039579" algn="l"/>
              </a:tabLst>
            </a:pPr>
            <a:r>
              <a:rPr lang="en-US" sz="4800" b="1" dirty="0">
                <a:solidFill>
                  <a:srgbClr val="FFC000"/>
                </a:solidFill>
                <a:latin typeface="Arial" panose="020B0604020202020204" pitchFamily="34" charset="0"/>
                <a:cs typeface="Arial" panose="020B0604020202020204" pitchFamily="34" charset="0"/>
              </a:rPr>
              <a:t>Acknowledgments</a:t>
            </a:r>
          </a:p>
        </p:txBody>
      </p:sp>
      <p:sp>
        <p:nvSpPr>
          <p:cNvPr id="70" name="object 13"/>
          <p:cNvSpPr txBox="1"/>
          <p:nvPr/>
        </p:nvSpPr>
        <p:spPr>
          <a:xfrm>
            <a:off x="30467968" y="15059328"/>
            <a:ext cx="12946006" cy="738664"/>
          </a:xfrm>
          <a:prstGeom prst="rect">
            <a:avLst/>
          </a:prstGeom>
          <a:solidFill>
            <a:schemeClr val="tx1"/>
          </a:solidFill>
        </p:spPr>
        <p:txBody>
          <a:bodyPr vert="horz" wrap="square" lIns="0" tIns="0" rIns="0" bIns="0" rtlCol="0">
            <a:spAutoFit/>
          </a:bodyPr>
          <a:lstStyle/>
          <a:p>
            <a:pPr marL="29111" algn="ctr">
              <a:tabLst>
                <a:tab pos="30039579" algn="l"/>
              </a:tabLst>
            </a:pPr>
            <a:r>
              <a:rPr lang="en-US" sz="4800" b="1" dirty="0">
                <a:solidFill>
                  <a:srgbClr val="FFC000"/>
                </a:solidFill>
                <a:latin typeface="Arial" panose="020B0604020202020204" pitchFamily="34" charset="0"/>
                <a:cs typeface="Arial" panose="020B0604020202020204" pitchFamily="34" charset="0"/>
              </a:rPr>
              <a:t>Contact Information</a:t>
            </a:r>
          </a:p>
        </p:txBody>
      </p:sp>
      <p:sp>
        <p:nvSpPr>
          <p:cNvPr id="71" name="object 13"/>
          <p:cNvSpPr txBox="1"/>
          <p:nvPr/>
        </p:nvSpPr>
        <p:spPr>
          <a:xfrm>
            <a:off x="30556200" y="19143083"/>
            <a:ext cx="12946006" cy="738664"/>
          </a:xfrm>
          <a:prstGeom prst="rect">
            <a:avLst/>
          </a:prstGeom>
          <a:solidFill>
            <a:schemeClr val="tx1"/>
          </a:solidFill>
        </p:spPr>
        <p:txBody>
          <a:bodyPr vert="horz" wrap="square" lIns="0" tIns="0" rIns="0" bIns="0" rtlCol="0">
            <a:spAutoFit/>
          </a:bodyPr>
          <a:lstStyle/>
          <a:p>
            <a:pPr marL="29111" algn="ctr">
              <a:tabLst>
                <a:tab pos="30039579" algn="l"/>
              </a:tabLst>
            </a:pPr>
            <a:r>
              <a:rPr lang="en-US" sz="4800" b="1" dirty="0">
                <a:solidFill>
                  <a:srgbClr val="FFC000"/>
                </a:solidFill>
                <a:latin typeface="Arial" panose="020B0604020202020204" pitchFamily="34" charset="0"/>
                <a:cs typeface="Arial" panose="020B0604020202020204" pitchFamily="34" charset="0"/>
              </a:rPr>
              <a:t>References</a:t>
            </a:r>
          </a:p>
        </p:txBody>
      </p:sp>
      <p:pic>
        <p:nvPicPr>
          <p:cNvPr id="5" name="Picture 4">
            <a:extLst>
              <a:ext uri="{FF2B5EF4-FFF2-40B4-BE49-F238E27FC236}">
                <a16:creationId xmlns:a16="http://schemas.microsoft.com/office/drawing/2014/main" id="{5AC5B02D-B031-B043-841E-DBD8AAD3BD0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82600" y="30375500"/>
            <a:ext cx="8372601" cy="232780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391</TotalTime>
  <Words>582</Words>
  <Application>Microsoft Office PowerPoint</Application>
  <PresentationFormat>Custom</PresentationFormat>
  <Paragraphs>63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TITLE TITLE TITLE TITLE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 Jones</dc:creator>
  <cp:lastModifiedBy>Allison Boyle</cp:lastModifiedBy>
  <cp:revision>15</cp:revision>
  <dcterms:created xsi:type="dcterms:W3CDTF">2016-11-09T12:29:45Z</dcterms:created>
  <dcterms:modified xsi:type="dcterms:W3CDTF">2022-04-29T13:16:09Z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2016-04-29T00:00:00Z</vt:filetime>
  </property>
  <property fmtid="{D5CDD505-2E9C-101B-9397-08002B2CF9AE}" pid="3" name="Creator">
    <vt:lpwstr>Microsoft® PowerPoint® 2016</vt:lpwstr>
  </property>
  <property fmtid="{D5CDD505-2E9C-101B-9397-08002B2CF9AE}" pid="4" name="LastSaved">
    <vt:filetime>2016-11-09T00:00:00Z</vt:filetime>
  </property>
</Properties>
</file>