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20104100" cy="13404850"/>
  <p:defaultTextStyle>
    <a:defPPr>
      <a:defRPr lang="en-US"/>
    </a:defPPr>
    <a:lvl1pPr marL="0" algn="l" defTabSz="2095988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47994" algn="l" defTabSz="2095988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95988" algn="l" defTabSz="2095988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143982" algn="l" defTabSz="2095988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91975" algn="l" defTabSz="2095988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239969" algn="l" defTabSz="2095988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287963" algn="l" defTabSz="2095988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335957" algn="l" defTabSz="2095988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383951" algn="l" defTabSz="2095988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72">
          <p15:clr>
            <a:srgbClr val="A4A3A4"/>
          </p15:clr>
        </p15:guide>
        <p15:guide id="2" pos="47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3"/>
  </p:normalViewPr>
  <p:slideViewPr>
    <p:cSldViewPr>
      <p:cViewPr varScale="1">
        <p:scale>
          <a:sx n="22" d="100"/>
          <a:sy n="22" d="100"/>
        </p:scale>
        <p:origin x="1692" y="72"/>
      </p:cViewPr>
      <p:guideLst>
        <p:guide orient="horz" pos="7072"/>
        <p:guide pos="47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91839" y="10204703"/>
            <a:ext cx="37307522" cy="10310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583680" y="18434304"/>
            <a:ext cx="30723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64798" y="123317"/>
            <a:ext cx="32361600" cy="2369880"/>
          </a:xfrm>
        </p:spPr>
        <p:txBody>
          <a:bodyPr lIns="0" tIns="0" rIns="0" bIns="0"/>
          <a:lstStyle>
            <a:lvl1pPr>
              <a:defRPr sz="15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64798" y="123317"/>
            <a:ext cx="32361600" cy="2369880"/>
          </a:xfrm>
        </p:spPr>
        <p:txBody>
          <a:bodyPr lIns="0" tIns="0" rIns="0" bIns="0"/>
          <a:lstStyle>
            <a:lvl1pPr>
              <a:defRPr sz="15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194560" y="7571232"/>
            <a:ext cx="1909267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2603967" y="7571232"/>
            <a:ext cx="1909267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64798" y="123317"/>
            <a:ext cx="32361600" cy="2369880"/>
          </a:xfrm>
        </p:spPr>
        <p:txBody>
          <a:bodyPr lIns="0" tIns="0" rIns="0" bIns="0"/>
          <a:lstStyle>
            <a:lvl1pPr>
              <a:defRPr sz="15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k object 17"/>
          <p:cNvSpPr/>
          <p:nvPr/>
        </p:nvSpPr>
        <p:spPr>
          <a:xfrm>
            <a:off x="4661407" y="2196498"/>
            <a:ext cx="20731479" cy="235992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3132288" y="2196498"/>
            <a:ext cx="2831591" cy="235992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121871" y="2196498"/>
            <a:ext cx="15102838" cy="235992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64798" y="123317"/>
            <a:ext cx="32361600" cy="10310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94560" y="7571232"/>
            <a:ext cx="39502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923008" y="30614113"/>
            <a:ext cx="14045184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194561" y="30614113"/>
            <a:ext cx="10094976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1601667" y="30614113"/>
            <a:ext cx="10094976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11" name="bk object 16"/>
          <p:cNvSpPr/>
          <p:nvPr userDrawn="1"/>
        </p:nvSpPr>
        <p:spPr>
          <a:xfrm>
            <a:off x="0" y="1"/>
            <a:ext cx="43891200" cy="2864571"/>
          </a:xfrm>
          <a:custGeom>
            <a:avLst/>
            <a:gdLst/>
            <a:ahLst/>
            <a:cxnLst/>
            <a:rect l="l" t="t" r="r" b="b"/>
            <a:pathLst>
              <a:path w="20104100" h="1166495">
                <a:moveTo>
                  <a:pt x="0" y="1166224"/>
                </a:moveTo>
                <a:lnTo>
                  <a:pt x="20104099" y="1166224"/>
                </a:lnTo>
                <a:lnTo>
                  <a:pt x="20104099" y="0"/>
                </a:lnTo>
                <a:lnTo>
                  <a:pt x="0" y="0"/>
                </a:lnTo>
                <a:lnTo>
                  <a:pt x="0" y="1166224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7994">
        <a:defRPr>
          <a:latin typeface="+mn-lt"/>
          <a:ea typeface="+mn-ea"/>
          <a:cs typeface="+mn-cs"/>
        </a:defRPr>
      </a:lvl2pPr>
      <a:lvl3pPr marL="2095988">
        <a:defRPr>
          <a:latin typeface="+mn-lt"/>
          <a:ea typeface="+mn-ea"/>
          <a:cs typeface="+mn-cs"/>
        </a:defRPr>
      </a:lvl3pPr>
      <a:lvl4pPr marL="3143982">
        <a:defRPr>
          <a:latin typeface="+mn-lt"/>
          <a:ea typeface="+mn-ea"/>
          <a:cs typeface="+mn-cs"/>
        </a:defRPr>
      </a:lvl4pPr>
      <a:lvl5pPr marL="4191975">
        <a:defRPr>
          <a:latin typeface="+mn-lt"/>
          <a:ea typeface="+mn-ea"/>
          <a:cs typeface="+mn-cs"/>
        </a:defRPr>
      </a:lvl5pPr>
      <a:lvl6pPr marL="5239969">
        <a:defRPr>
          <a:latin typeface="+mn-lt"/>
          <a:ea typeface="+mn-ea"/>
          <a:cs typeface="+mn-cs"/>
        </a:defRPr>
      </a:lvl6pPr>
      <a:lvl7pPr marL="6287963">
        <a:defRPr>
          <a:latin typeface="+mn-lt"/>
          <a:ea typeface="+mn-ea"/>
          <a:cs typeface="+mn-cs"/>
        </a:defRPr>
      </a:lvl7pPr>
      <a:lvl8pPr marL="7335957">
        <a:defRPr>
          <a:latin typeface="+mn-lt"/>
          <a:ea typeface="+mn-ea"/>
          <a:cs typeface="+mn-cs"/>
        </a:defRPr>
      </a:lvl8pPr>
      <a:lvl9pPr marL="838395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7994">
        <a:defRPr>
          <a:latin typeface="+mn-lt"/>
          <a:ea typeface="+mn-ea"/>
          <a:cs typeface="+mn-cs"/>
        </a:defRPr>
      </a:lvl2pPr>
      <a:lvl3pPr marL="2095988">
        <a:defRPr>
          <a:latin typeface="+mn-lt"/>
          <a:ea typeface="+mn-ea"/>
          <a:cs typeface="+mn-cs"/>
        </a:defRPr>
      </a:lvl3pPr>
      <a:lvl4pPr marL="3143982">
        <a:defRPr>
          <a:latin typeface="+mn-lt"/>
          <a:ea typeface="+mn-ea"/>
          <a:cs typeface="+mn-cs"/>
        </a:defRPr>
      </a:lvl4pPr>
      <a:lvl5pPr marL="4191975">
        <a:defRPr>
          <a:latin typeface="+mn-lt"/>
          <a:ea typeface="+mn-ea"/>
          <a:cs typeface="+mn-cs"/>
        </a:defRPr>
      </a:lvl5pPr>
      <a:lvl6pPr marL="5239969">
        <a:defRPr>
          <a:latin typeface="+mn-lt"/>
          <a:ea typeface="+mn-ea"/>
          <a:cs typeface="+mn-cs"/>
        </a:defRPr>
      </a:lvl6pPr>
      <a:lvl7pPr marL="6287963">
        <a:defRPr>
          <a:latin typeface="+mn-lt"/>
          <a:ea typeface="+mn-ea"/>
          <a:cs typeface="+mn-cs"/>
        </a:defRPr>
      </a:lvl7pPr>
      <a:lvl8pPr marL="7335957">
        <a:defRPr>
          <a:latin typeface="+mn-lt"/>
          <a:ea typeface="+mn-ea"/>
          <a:cs typeface="+mn-cs"/>
        </a:defRPr>
      </a:lvl8pPr>
      <a:lvl9pPr marL="838395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ls.uec.ac.jp/~dima/PAPERS" TargetMode="External"/><Relationship Id="rId3" Type="http://schemas.openxmlformats.org/officeDocument/2006/relationships/hyperlink" Target="http://colinpurrington.com/tips/poster-design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://www.makesigns.com/tutorials/images-graphs-colors.aspx#icolo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://www.makesigns.com/tutorials/scientific-poster-parts.aspx" TargetMode="External"/><Relationship Id="rId4" Type="http://schemas.openxmlformats.org/officeDocument/2006/relationships/hyperlink" Target="http://guides.nyu.edu/c.php?g=276826&amp;p=1846155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23689" y="554161"/>
            <a:ext cx="35057909" cy="16927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566"/>
            <a:r>
              <a:rPr lang="en-US" sz="11000" b="1" spc="-34" dirty="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  <a:r>
              <a:rPr lang="en-US" sz="11000" b="1" spc="-34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sz="11000" b="1" spc="-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0" b="1" spc="-34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sz="11000" b="1" spc="-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0" b="1" spc="-34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sz="11000" b="1" spc="-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0" y="30175200"/>
            <a:ext cx="43891200" cy="2738696"/>
          </a:xfrm>
          <a:custGeom>
            <a:avLst/>
            <a:gdLst/>
            <a:ahLst/>
            <a:cxnLst/>
            <a:rect l="l" t="t" r="r" b="b"/>
            <a:pathLst>
              <a:path w="20104100" h="1588134">
                <a:moveTo>
                  <a:pt x="20104099" y="0"/>
                </a:moveTo>
                <a:lnTo>
                  <a:pt x="0" y="0"/>
                </a:lnTo>
                <a:lnTo>
                  <a:pt x="0" y="1587847"/>
                </a:lnTo>
                <a:lnTo>
                  <a:pt x="20104099" y="1587847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9586601" y="30651328"/>
            <a:ext cx="32941687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en-US" sz="6000" b="1" spc="23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Author(s)</a:t>
            </a:r>
          </a:p>
          <a:p>
            <a:r>
              <a:rPr lang="en-US" sz="6000" b="1" spc="23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Advisors(s)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09600" y="445314"/>
            <a:ext cx="5867399" cy="1828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0015" tIns="60008" rIns="120015" bIns="60008"/>
          <a:lstStyle>
            <a:lvl1pPr defTabSz="3343275">
              <a:defRPr>
                <a:solidFill>
                  <a:schemeClr val="tx1"/>
                </a:solidFill>
                <a:latin typeface="Arial" charset="0"/>
              </a:defRPr>
            </a:lvl1pPr>
            <a:lvl2pPr defTabSz="3343275">
              <a:defRPr>
                <a:solidFill>
                  <a:schemeClr val="tx1"/>
                </a:solidFill>
                <a:latin typeface="Arial" charset="0"/>
              </a:defRPr>
            </a:lvl2pPr>
            <a:lvl3pPr defTabSz="3343275">
              <a:defRPr>
                <a:solidFill>
                  <a:schemeClr val="tx1"/>
                </a:solidFill>
                <a:latin typeface="Arial" charset="0"/>
              </a:defRPr>
            </a:lvl3pPr>
            <a:lvl4pPr defTabSz="3343275">
              <a:defRPr>
                <a:solidFill>
                  <a:schemeClr val="tx1"/>
                </a:solidFill>
                <a:latin typeface="Arial" charset="0"/>
              </a:defRPr>
            </a:lvl4pPr>
            <a:lvl5pPr defTabSz="3343275">
              <a:defRPr>
                <a:solidFill>
                  <a:schemeClr val="tx1"/>
                </a:solidFill>
                <a:latin typeface="Arial" charset="0"/>
              </a:defRPr>
            </a:lvl5pPr>
            <a:lvl6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2000" b="1" cap="all" dirty="0"/>
              <a:t>XX-000</a:t>
            </a:r>
          </a:p>
          <a:p>
            <a:pPr algn="just"/>
            <a:endParaRPr lang="en-US" sz="2400" cap="al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68537A-8BA4-AB41-84EF-12F1AD71C1A6}"/>
              </a:ext>
            </a:extLst>
          </p:cNvPr>
          <p:cNvSpPr txBox="1"/>
          <p:nvPr/>
        </p:nvSpPr>
        <p:spPr>
          <a:xfrm>
            <a:off x="1524000" y="3597160"/>
            <a:ext cx="1104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INTRO/ABSTRACT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6D2BA9-54DC-5042-A662-86243B4BC92F}"/>
              </a:ext>
            </a:extLst>
          </p:cNvPr>
          <p:cNvSpPr txBox="1"/>
          <p:nvPr/>
        </p:nvSpPr>
        <p:spPr>
          <a:xfrm>
            <a:off x="1524000" y="5334000"/>
            <a:ext cx="11049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An abstract is an outline/brief summary of your paper and your whole project. It should have an intro, body and conclusion. It is a well-developed paragraph, should be exact in wording, and must be understandable to a wide audience.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Limited to 120 words MAX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Arial, Size 40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CB9B75F-9DA5-A84A-85E9-83A71E67C69E}"/>
              </a:ext>
            </a:extLst>
          </p:cNvPr>
          <p:cNvSpPr txBox="1"/>
          <p:nvPr/>
        </p:nvSpPr>
        <p:spPr>
          <a:xfrm>
            <a:off x="1524000" y="11101468"/>
            <a:ext cx="1104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32E9B5-E3F1-5148-8C03-619DB91405AC}"/>
              </a:ext>
            </a:extLst>
          </p:cNvPr>
          <p:cNvSpPr txBox="1"/>
          <p:nvPr/>
        </p:nvSpPr>
        <p:spPr>
          <a:xfrm>
            <a:off x="1549400" y="12390827"/>
            <a:ext cx="110490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Describe methods you used in your research process. Include images and charts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http://www.makesigns.com/tutorials/images-graphs-colors.aspx#icolor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to help readers better understand methodology you used.</a:t>
            </a:r>
          </a:p>
          <a:p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Arial, Size 40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EFFAE6-56D1-E84C-9588-579F838D45CD}"/>
              </a:ext>
            </a:extLst>
          </p:cNvPr>
          <p:cNvSpPr txBox="1"/>
          <p:nvPr/>
        </p:nvSpPr>
        <p:spPr>
          <a:xfrm>
            <a:off x="1549400" y="22651401"/>
            <a:ext cx="1104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264ECE6-8EA6-024B-8FD5-382E7B66AE61}"/>
              </a:ext>
            </a:extLst>
          </p:cNvPr>
          <p:cNvSpPr txBox="1"/>
          <p:nvPr/>
        </p:nvSpPr>
        <p:spPr>
          <a:xfrm>
            <a:off x="1549400" y="23981866"/>
            <a:ext cx="11049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Provide the results of your research in this section. 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Arial, Size 40</a:t>
            </a:r>
          </a:p>
          <a:p>
            <a:pPr algn="just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Resources:</a:t>
            </a: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http://colinpurrington.com/tips/poster-design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http://guides.nyu.edu/c.php?g=276826&amp;p=1846155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http://www.makesigns.com/tutorials/scientific-poster-parts.aspx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21AB61-14AB-9944-8967-C88BA878CF96}"/>
              </a:ext>
            </a:extLst>
          </p:cNvPr>
          <p:cNvSpPr txBox="1"/>
          <p:nvPr/>
        </p:nvSpPr>
        <p:spPr>
          <a:xfrm>
            <a:off x="18084800" y="1117600"/>
            <a:ext cx="18473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7624CB-DD9D-FD41-B9D4-95C48D516A04}"/>
              </a:ext>
            </a:extLst>
          </p:cNvPr>
          <p:cNvSpPr/>
          <p:nvPr/>
        </p:nvSpPr>
        <p:spPr>
          <a:xfrm>
            <a:off x="13487400" y="2739499"/>
            <a:ext cx="30403800" cy="274357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6DA78E1-51F4-DE41-A71D-B28FC6E257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0" y="24073292"/>
            <a:ext cx="3905250" cy="390525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1120760-0696-1A43-90F4-364146ED2A5F}"/>
              </a:ext>
            </a:extLst>
          </p:cNvPr>
          <p:cNvSpPr txBox="1"/>
          <p:nvPr/>
        </p:nvSpPr>
        <p:spPr>
          <a:xfrm>
            <a:off x="15305365" y="5428861"/>
            <a:ext cx="25755600" cy="16250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>
                <a:latin typeface="Arial" panose="020B0604020202020204" pitchFamily="34" charset="0"/>
                <a:cs typeface="Arial" panose="020B0604020202020204" pitchFamily="34" charset="0"/>
              </a:rPr>
              <a:t>In this space, add a 1-2 sentence summary of your project or presentation.</a:t>
            </a:r>
          </a:p>
          <a:p>
            <a:endParaRPr lang="en-US" sz="15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0" b="1" dirty="0">
                <a:latin typeface="Arial" panose="020B0604020202020204" pitchFamily="34" charset="0"/>
                <a:cs typeface="Arial" panose="020B0604020202020204" pitchFamily="34" charset="0"/>
              </a:rPr>
              <a:t>Recommended Font: Arial Size: 150</a:t>
            </a:r>
          </a:p>
          <a:p>
            <a:endParaRPr lang="en-US" sz="1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EC1236-FD61-B945-A32D-A735EE0D9660}"/>
              </a:ext>
            </a:extLst>
          </p:cNvPr>
          <p:cNvSpPr txBox="1"/>
          <p:nvPr/>
        </p:nvSpPr>
        <p:spPr>
          <a:xfrm>
            <a:off x="24784050" y="24344309"/>
            <a:ext cx="9753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Connect this QR code to your project website. If you do not have a project website, connect your LinkedIn account  to connect with potential employers after your presentation.</a:t>
            </a:r>
          </a:p>
        </p:txBody>
      </p:sp>
      <p:sp>
        <p:nvSpPr>
          <p:cNvPr id="20" name="Left Arrow 19">
            <a:extLst>
              <a:ext uri="{FF2B5EF4-FFF2-40B4-BE49-F238E27FC236}">
                <a16:creationId xmlns:a16="http://schemas.microsoft.com/office/drawing/2014/main" id="{726611F5-799F-6947-A004-91C3A955FFC3}"/>
              </a:ext>
            </a:extLst>
          </p:cNvPr>
          <p:cNvSpPr/>
          <p:nvPr/>
        </p:nvSpPr>
        <p:spPr>
          <a:xfrm>
            <a:off x="21260406" y="25492638"/>
            <a:ext cx="2466975" cy="83703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5" descr="C:\Users\speltsve.WIN\Desktop\to delete\AckermannComplexFig2a.jpg">
            <a:extLst>
              <a:ext uri="{FF2B5EF4-FFF2-40B4-BE49-F238E27FC236}">
                <a16:creationId xmlns:a16="http://schemas.microsoft.com/office/drawing/2014/main" id="{66664292-6DEB-0141-A1D2-E32B942AF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235" y="16536060"/>
            <a:ext cx="6405234" cy="2269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3885F70-D0A5-0B47-BAD3-1895C712101A}"/>
              </a:ext>
            </a:extLst>
          </p:cNvPr>
          <p:cNvSpPr txBox="1"/>
          <p:nvPr/>
        </p:nvSpPr>
        <p:spPr>
          <a:xfrm>
            <a:off x="1472860" y="19281998"/>
            <a:ext cx="10541681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Fig.1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Drawing of the analytic extension of the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w:Ackermann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function f=A(4,z) in the complex z=plane. Free use is granted at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http://www.ils.uec.ac.jp/~dima/PAPERS</a:t>
            </a: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B97E985-5ABA-1944-883E-78CDEC4E903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30573468"/>
            <a:ext cx="7614089" cy="2116922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7560470-BC81-1B40-877D-5F6702550F86}"/>
              </a:ext>
            </a:extLst>
          </p:cNvPr>
          <p:cNvCxnSpPr/>
          <p:nvPr/>
        </p:nvCxnSpPr>
        <p:spPr>
          <a:xfrm>
            <a:off x="8833291" y="30487029"/>
            <a:ext cx="0" cy="208199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4656</TotalTime>
  <Words>281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TITLE TITLE TITLE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 Jones</dc:creator>
  <cp:lastModifiedBy>Allison Boyle</cp:lastModifiedBy>
  <cp:revision>22</cp:revision>
  <dcterms:created xsi:type="dcterms:W3CDTF">2016-11-09T12:29:45Z</dcterms:created>
  <dcterms:modified xsi:type="dcterms:W3CDTF">2022-04-29T13:18:48Z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2016-04-29T00:00:00Z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2016-11-09T00:00:00Z</vt:filetime>
  </property>
</Properties>
</file>