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56" r:id="rId2"/>
    <p:sldId id="285" r:id="rId3"/>
    <p:sldId id="291" r:id="rId4"/>
    <p:sldId id="260" r:id="rId5"/>
    <p:sldId id="262" r:id="rId6"/>
    <p:sldId id="269" r:id="rId7"/>
    <p:sldId id="268" r:id="rId8"/>
    <p:sldId id="264" r:id="rId9"/>
    <p:sldId id="287" r:id="rId10"/>
    <p:sldId id="290" r:id="rId11"/>
    <p:sldId id="281" r:id="rId12"/>
    <p:sldId id="292" r:id="rId13"/>
    <p:sldId id="282" r:id="rId14"/>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1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82" autoAdjust="0"/>
    <p:restoredTop sz="94660"/>
  </p:normalViewPr>
  <p:slideViewPr>
    <p:cSldViewPr snapToGrid="0">
      <p:cViewPr varScale="1">
        <p:scale>
          <a:sx n="110" d="100"/>
          <a:sy n="110" d="100"/>
        </p:scale>
        <p:origin x="9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D291B17-9318-49DB-B28B-6E5994AE9581}" type="datetime1">
              <a:rPr lang="en-US" smtClean="0"/>
              <a:t>6/15/2023</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3A98EE3D-8CD1-4C3F-BD1C-C98C9596463C}" type="slidenum">
              <a:rPr lang="en-US" smtClean="0"/>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1280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6/15/2023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4451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6/15/2023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62319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D82B9-B8EE-4375-B6FF-88FA6ABB15D9}" type="datetime1">
              <a:rPr lang="en-US" smtClean="0"/>
              <a:t>6/15/2023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06944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B2497495-0637-405E-AE64-5CC7506D51F5}" type="datetime1">
              <a:rPr lang="en-US" smtClean="0"/>
              <a:t>6/15/2023</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3A98EE3D-8CD1-4C3F-BD1C-C98C9596463C}" type="slidenum">
              <a:rPr lang="en-US" smtClean="0"/>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21895112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6/15/2023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0170372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6/15/2023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3545926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6/15/2023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388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74609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D82884F1-FFEA-405F-9602-3DCA865EDA4E}" type="datetime1">
              <a:rPr lang="en-US" smtClean="0"/>
              <a:t>6/15/2023</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3A98EE3D-8CD1-4C3F-BD1C-C98C9596463C}" type="slidenum">
              <a:rPr lang="en-US" smtClean="0"/>
              <a:pPr/>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7675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7E18DB4A-8810-4A10-AD5C-D5E2C667F5B3}" type="datetime1">
              <a:rPr lang="en-US" smtClean="0"/>
              <a:t>6/15/2023</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pPr algn="l"/>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78506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D291B17-9318-49DB-B28B-6E5994AE9581}" type="datetime1">
              <a:rPr lang="en-US" smtClean="0"/>
              <a:t>6/15/2023</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A98EE3D-8CD1-4C3F-BD1C-C98C9596463C}" type="slidenum">
              <a:rPr lang="en-US" smtClean="0"/>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74622272"/>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fiscalservices.kennesaw.edu/accounting/vendors-suppliers/vendor-registration.ph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owllife.kennesaw.edu/organization/ads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08FE2-2F1B-415A-8A34-73E3DA319FA6}"/>
              </a:ext>
            </a:extLst>
          </p:cNvPr>
          <p:cNvSpPr>
            <a:spLocks noGrp="1"/>
          </p:cNvSpPr>
          <p:nvPr>
            <p:ph type="ctrTitle"/>
          </p:nvPr>
        </p:nvSpPr>
        <p:spPr>
          <a:xfrm>
            <a:off x="3769568" y="1315616"/>
            <a:ext cx="4842587" cy="3862461"/>
          </a:xfrm>
        </p:spPr>
        <p:txBody>
          <a:bodyPr>
            <a:noAutofit/>
          </a:bodyPr>
          <a:lstStyle/>
          <a:p>
            <a:pPr algn="ctr"/>
            <a:r>
              <a:rPr lang="en-US" sz="4400" spc="0" dirty="0">
                <a:solidFill>
                  <a:schemeClr val="bg2">
                    <a:lumMod val="75000"/>
                    <a:lumOff val="25000"/>
                  </a:schemeClr>
                </a:solidFill>
                <a:latin typeface="+mn-lt"/>
                <a:ea typeface="Noteworthy Light" panose="02000400000000000000" pitchFamily="2" charset="77"/>
                <a:cs typeface="Arial Hebrew" pitchFamily="2" charset="-79"/>
              </a:rPr>
              <a:t>Analytics and Data Science Organization (ADSO)</a:t>
            </a:r>
          </a:p>
        </p:txBody>
      </p:sp>
    </p:spTree>
    <p:extLst>
      <p:ext uri="{BB962C8B-B14F-4D97-AF65-F5344CB8AC3E}">
        <p14:creationId xmlns:p14="http://schemas.microsoft.com/office/powerpoint/2010/main" val="168751492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8A893-EC9B-4D43-B6B9-AE900209E262}"/>
              </a:ext>
            </a:extLst>
          </p:cNvPr>
          <p:cNvSpPr>
            <a:spLocks noGrp="1"/>
          </p:cNvSpPr>
          <p:nvPr>
            <p:ph type="title"/>
          </p:nvPr>
        </p:nvSpPr>
        <p:spPr/>
        <p:txBody>
          <a:bodyPr/>
          <a:lstStyle/>
          <a:p>
            <a:r>
              <a:rPr lang="en-US" dirty="0"/>
              <a:t>Steps in funding process</a:t>
            </a:r>
          </a:p>
        </p:txBody>
      </p:sp>
      <p:sp>
        <p:nvSpPr>
          <p:cNvPr id="3" name="Content Placeholder 2">
            <a:extLst>
              <a:ext uri="{FF2B5EF4-FFF2-40B4-BE49-F238E27FC236}">
                <a16:creationId xmlns:a16="http://schemas.microsoft.com/office/drawing/2014/main" id="{625F7636-A457-40D5-B454-3013953F53AE}"/>
              </a:ext>
            </a:extLst>
          </p:cNvPr>
          <p:cNvSpPr>
            <a:spLocks noGrp="1"/>
          </p:cNvSpPr>
          <p:nvPr>
            <p:ph idx="1"/>
          </p:nvPr>
        </p:nvSpPr>
        <p:spPr>
          <a:xfrm>
            <a:off x="1251678" y="1236617"/>
            <a:ext cx="10178322" cy="5621383"/>
          </a:xfrm>
        </p:spPr>
        <p:txBody>
          <a:bodyPr>
            <a:normAutofit fontScale="85000" lnSpcReduction="20000"/>
          </a:bodyPr>
          <a:lstStyle/>
          <a:p>
            <a:pPr marL="457200" indent="-457200">
              <a:buFont typeface="+mj-lt"/>
              <a:buAutoNum type="arabicPeriod"/>
            </a:pPr>
            <a:r>
              <a:rPr lang="en-US" dirty="0"/>
              <a:t>Students will come back to us after their event to follow up and fill the ADSO Post Travel form in owl life.</a:t>
            </a:r>
            <a:br>
              <a:rPr lang="en-US" dirty="0"/>
            </a:br>
            <a:r>
              <a:rPr lang="en-US" dirty="0"/>
              <a:t>Details of ADSO Pre-Travel form</a:t>
            </a:r>
          </a:p>
          <a:p>
            <a:pPr marL="914400" lvl="1" indent="-457200">
              <a:buFont typeface="+mj-lt"/>
              <a:buAutoNum type="arabicPeriod"/>
            </a:pPr>
            <a:r>
              <a:rPr lang="en-US" dirty="0"/>
              <a:t>Students details (KSU Id, email id, address, semester of travel)</a:t>
            </a:r>
          </a:p>
          <a:p>
            <a:pPr marL="914400" lvl="1" indent="-457200">
              <a:buFont typeface="+mj-lt"/>
              <a:buAutoNum type="arabicPeriod"/>
            </a:pPr>
            <a:r>
              <a:rPr lang="en-US" dirty="0"/>
              <a:t>Sub-documents required to complete the form</a:t>
            </a:r>
          </a:p>
          <a:p>
            <a:pPr marL="1371600" lvl="2" indent="-457200">
              <a:buFont typeface="+mj-lt"/>
              <a:buAutoNum type="arabicPeriod"/>
            </a:pPr>
            <a:r>
              <a:rPr lang="en-US" dirty="0"/>
              <a:t>Vendor Registration Number (Use existing number or follow </a:t>
            </a:r>
            <a:r>
              <a:rPr lang="en-US" dirty="0">
                <a:hlinkClick r:id="rId2"/>
              </a:rPr>
              <a:t>link</a:t>
            </a:r>
            <a:r>
              <a:rPr lang="en-US" dirty="0"/>
              <a:t> to obtain new vendor number from Office of Fiscal Services) (form is also available to download from ADSO owl life)</a:t>
            </a:r>
          </a:p>
          <a:p>
            <a:pPr marL="1371600" lvl="2" indent="-457200">
              <a:buFont typeface="+mj-lt"/>
              <a:buAutoNum type="arabicPeriod"/>
            </a:pPr>
            <a:r>
              <a:rPr lang="en-US" dirty="0"/>
              <a:t>KSU Travel Expense Form (form is also available to download from ADSO owl life)</a:t>
            </a:r>
          </a:p>
          <a:p>
            <a:pPr marL="1371600" lvl="2" indent="-457200">
              <a:buFont typeface="+mj-lt"/>
              <a:buAutoNum type="arabicPeriod"/>
            </a:pPr>
            <a:r>
              <a:rPr lang="en-US" dirty="0"/>
              <a:t>Invitation, announcement and/or acceptance letter to conference or event</a:t>
            </a:r>
          </a:p>
          <a:p>
            <a:pPr marL="1371600" lvl="2" indent="-457200">
              <a:buFont typeface="+mj-lt"/>
              <a:buAutoNum type="arabicPeriod"/>
            </a:pPr>
            <a:r>
              <a:rPr lang="en-US" dirty="0"/>
              <a:t>Conference agenda</a:t>
            </a:r>
          </a:p>
          <a:p>
            <a:pPr marL="1371600" lvl="2" indent="-457200">
              <a:buFont typeface="+mj-lt"/>
              <a:buAutoNum type="arabicPeriod"/>
            </a:pPr>
            <a:r>
              <a:rPr lang="en-US" dirty="0"/>
              <a:t>Copy of the program page listing your name and presentation</a:t>
            </a:r>
          </a:p>
          <a:p>
            <a:pPr marL="1371600" lvl="2" indent="-457200">
              <a:buFont typeface="+mj-lt"/>
              <a:buAutoNum type="arabicPeriod"/>
            </a:pPr>
            <a:r>
              <a:rPr lang="en-US" dirty="0"/>
              <a:t>A copy of your abstract (Share your experience at the conference)</a:t>
            </a:r>
          </a:p>
          <a:p>
            <a:pPr marL="1371600" lvl="2" indent="-457200">
              <a:buFont typeface="+mj-lt"/>
              <a:buAutoNum type="arabicPeriod"/>
            </a:pPr>
            <a:r>
              <a:rPr lang="en-US" dirty="0"/>
              <a:t>If you are seeking for a Conference Registration Fee refund, please attach receipt/ conference registration confirmation here. Please note we do not refund for membership fees.</a:t>
            </a:r>
          </a:p>
          <a:p>
            <a:pPr marL="1371600" lvl="2" indent="-457200">
              <a:buFont typeface="+mj-lt"/>
              <a:buAutoNum type="arabicPeriod"/>
            </a:pPr>
            <a:r>
              <a:rPr lang="en-US" dirty="0"/>
              <a:t>Please attach your mode of transportation with ticket confirmation and/or receipt. Make sure the TOTAL COST and YOUR name are both clearly shown.</a:t>
            </a:r>
          </a:p>
          <a:p>
            <a:pPr marL="1371600" lvl="2" indent="-457200">
              <a:buFont typeface="+mj-lt"/>
              <a:buAutoNum type="arabicPeriod"/>
            </a:pPr>
            <a:r>
              <a:rPr lang="en-US" dirty="0"/>
              <a:t>If YES, please attach your Hotel Booking Confirmation. This must be in your name and show your name in the payment information. (PS: hotel booking below 50mile within Georgia is not considered for refund)</a:t>
            </a:r>
          </a:p>
          <a:p>
            <a:pPr marL="1371600" lvl="2" indent="-457200">
              <a:buFont typeface="+mj-lt"/>
              <a:buAutoNum type="arabicPeriod"/>
            </a:pPr>
            <a:r>
              <a:rPr lang="en-US" dirty="0"/>
              <a:t>Please attach a copy of your Bank Statement highlighting the transactions you're looking to be reimbursed for. Please make sure to BLACK OUT all sensitive information. This document must clearly show your name. No third-party payments will be accepted.</a:t>
            </a:r>
          </a:p>
          <a:p>
            <a:pPr marL="1371600" lvl="2" indent="-457200">
              <a:buFont typeface="+mj-lt"/>
              <a:buAutoNum type="arabicPeriod"/>
            </a:pPr>
            <a:r>
              <a:rPr lang="en-US" dirty="0"/>
              <a:t>Additional Payment Documentation (optional)</a:t>
            </a:r>
          </a:p>
        </p:txBody>
      </p:sp>
    </p:spTree>
    <p:extLst>
      <p:ext uri="{BB962C8B-B14F-4D97-AF65-F5344CB8AC3E}">
        <p14:creationId xmlns:p14="http://schemas.microsoft.com/office/powerpoint/2010/main" val="1528669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A3790-58A8-49A3-9928-5262536D5C51}"/>
              </a:ext>
            </a:extLst>
          </p:cNvPr>
          <p:cNvSpPr>
            <a:spLocks noGrp="1"/>
          </p:cNvSpPr>
          <p:nvPr>
            <p:ph type="title"/>
          </p:nvPr>
        </p:nvSpPr>
        <p:spPr/>
        <p:txBody>
          <a:bodyPr/>
          <a:lstStyle/>
          <a:p>
            <a:r>
              <a:rPr lang="en-US" dirty="0"/>
              <a:t>Important things to remember</a:t>
            </a:r>
          </a:p>
        </p:txBody>
      </p:sp>
      <p:sp>
        <p:nvSpPr>
          <p:cNvPr id="3" name="Content Placeholder 2">
            <a:extLst>
              <a:ext uri="{FF2B5EF4-FFF2-40B4-BE49-F238E27FC236}">
                <a16:creationId xmlns:a16="http://schemas.microsoft.com/office/drawing/2014/main" id="{C571E839-F61A-4EE5-9242-0B5D5AA6AE41}"/>
              </a:ext>
            </a:extLst>
          </p:cNvPr>
          <p:cNvSpPr>
            <a:spLocks noGrp="1"/>
          </p:cNvSpPr>
          <p:nvPr>
            <p:ph idx="1"/>
          </p:nvPr>
        </p:nvSpPr>
        <p:spPr>
          <a:xfrm>
            <a:off x="1251678" y="1227909"/>
            <a:ext cx="10178322" cy="5286102"/>
          </a:xfrm>
        </p:spPr>
        <p:txBody>
          <a:bodyPr>
            <a:normAutofit/>
          </a:bodyPr>
          <a:lstStyle/>
          <a:p>
            <a:r>
              <a:rPr lang="en-US" dirty="0"/>
              <a:t>ADSO team needs to approve the Post-Travel form after verification of all documents and information submitted by the student. </a:t>
            </a:r>
          </a:p>
          <a:p>
            <a:r>
              <a:rPr lang="en-US" dirty="0"/>
              <a:t>When the student receives “Notification of Approval”, we request the student to get in touch with the team for further process information.</a:t>
            </a:r>
          </a:p>
          <a:p>
            <a:r>
              <a:rPr lang="en-US" dirty="0"/>
              <a:t>ADSO team will forward the student submitted forms to SABAC. </a:t>
            </a:r>
          </a:p>
          <a:p>
            <a:r>
              <a:rPr lang="en-US" dirty="0"/>
              <a:t>The student will be notified based on the approval of SABAC for funding.</a:t>
            </a:r>
          </a:p>
          <a:p>
            <a:r>
              <a:rPr lang="en-US" dirty="0"/>
              <a:t>Mode of payment(bank credit, check </a:t>
            </a:r>
            <a:r>
              <a:rPr lang="en-US" dirty="0" err="1"/>
              <a:t>etc</a:t>
            </a:r>
            <a:r>
              <a:rPr lang="en-US" dirty="0"/>
              <a:t>) are handled as specified in the Vendor registration form by Office of Fiscal Services and refund will be credited to student.</a:t>
            </a:r>
          </a:p>
          <a:p>
            <a:r>
              <a:rPr lang="en-US" dirty="0"/>
              <a:t>ADSO team will keep students informed about the progress/status of application for travel funding.</a:t>
            </a:r>
          </a:p>
          <a:p>
            <a:r>
              <a:rPr lang="en-US" dirty="0"/>
              <a:t>ADSO Team may contact you if there is a requirement for addition documentation. </a:t>
            </a:r>
          </a:p>
          <a:p>
            <a:endParaRPr lang="en-US" dirty="0"/>
          </a:p>
          <a:p>
            <a:endParaRPr lang="en-US" dirty="0"/>
          </a:p>
          <a:p>
            <a:endParaRPr lang="en-US" dirty="0"/>
          </a:p>
        </p:txBody>
      </p:sp>
    </p:spTree>
    <p:extLst>
      <p:ext uri="{BB962C8B-B14F-4D97-AF65-F5344CB8AC3E}">
        <p14:creationId xmlns:p14="http://schemas.microsoft.com/office/powerpoint/2010/main" val="2077300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A3790-58A8-49A3-9928-5262536D5C51}"/>
              </a:ext>
            </a:extLst>
          </p:cNvPr>
          <p:cNvSpPr>
            <a:spLocks noGrp="1"/>
          </p:cNvSpPr>
          <p:nvPr>
            <p:ph type="title"/>
          </p:nvPr>
        </p:nvSpPr>
        <p:spPr/>
        <p:txBody>
          <a:bodyPr/>
          <a:lstStyle/>
          <a:p>
            <a:r>
              <a:rPr lang="en-US" dirty="0"/>
              <a:t>Few Reminders</a:t>
            </a:r>
          </a:p>
        </p:txBody>
      </p:sp>
      <p:sp>
        <p:nvSpPr>
          <p:cNvPr id="3" name="Content Placeholder 2">
            <a:extLst>
              <a:ext uri="{FF2B5EF4-FFF2-40B4-BE49-F238E27FC236}">
                <a16:creationId xmlns:a16="http://schemas.microsoft.com/office/drawing/2014/main" id="{C571E839-F61A-4EE5-9242-0B5D5AA6AE41}"/>
              </a:ext>
            </a:extLst>
          </p:cNvPr>
          <p:cNvSpPr>
            <a:spLocks noGrp="1"/>
          </p:cNvSpPr>
          <p:nvPr>
            <p:ph idx="1"/>
          </p:nvPr>
        </p:nvSpPr>
        <p:spPr>
          <a:xfrm>
            <a:off x="1251678" y="1874517"/>
            <a:ext cx="10178322" cy="4639494"/>
          </a:xfrm>
        </p:spPr>
        <p:txBody>
          <a:bodyPr>
            <a:normAutofit/>
          </a:bodyPr>
          <a:lstStyle/>
          <a:p>
            <a:r>
              <a:rPr lang="en-US" dirty="0"/>
              <a:t>Plan ahead and be very detailed and accurate with your travel support funding requests. </a:t>
            </a:r>
            <a:r>
              <a:rPr lang="en-US" b="1" dirty="0"/>
              <a:t>The greater degree of documentation, the higher chance of receiving maximum funds</a:t>
            </a:r>
            <a:r>
              <a:rPr lang="en-US" dirty="0"/>
              <a:t>.</a:t>
            </a:r>
          </a:p>
          <a:p>
            <a:r>
              <a:rPr lang="en-US" dirty="0"/>
              <a:t>Submit your requests for Travel Support Funding as early as possible. </a:t>
            </a:r>
          </a:p>
          <a:p>
            <a:r>
              <a:rPr lang="en-US" dirty="0"/>
              <a:t>SABAC Supplemental Funding is NOT an emergency/urgent funding mechanism. It is a designed to help give all Registered Student Organizations an opportunity to request additional funding for events that were not included in the Annual Budget programming due in March. </a:t>
            </a:r>
          </a:p>
          <a:p>
            <a:endParaRPr lang="en-US" dirty="0"/>
          </a:p>
          <a:p>
            <a:endParaRPr lang="en-US" dirty="0"/>
          </a:p>
          <a:p>
            <a:endParaRPr lang="en-US" dirty="0"/>
          </a:p>
        </p:txBody>
      </p:sp>
    </p:spTree>
    <p:extLst>
      <p:ext uri="{BB962C8B-B14F-4D97-AF65-F5344CB8AC3E}">
        <p14:creationId xmlns:p14="http://schemas.microsoft.com/office/powerpoint/2010/main" val="1029687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0BAC-7F84-4A8B-8503-85763DC37B63}"/>
              </a:ext>
            </a:extLst>
          </p:cNvPr>
          <p:cNvSpPr>
            <a:spLocks noGrp="1"/>
          </p:cNvSpPr>
          <p:nvPr>
            <p:ph type="title"/>
          </p:nvPr>
        </p:nvSpPr>
        <p:spPr>
          <a:xfrm>
            <a:off x="851780" y="2025318"/>
            <a:ext cx="11029616" cy="2032876"/>
          </a:xfrm>
        </p:spPr>
        <p:txBody>
          <a:bodyPr>
            <a:normAutofit fontScale="90000"/>
          </a:bodyPr>
          <a:lstStyle/>
          <a:p>
            <a:pPr algn="ctr"/>
            <a:r>
              <a:rPr lang="en-US" dirty="0"/>
              <a:t>For any additional questions, contact ADSO Student Representative</a:t>
            </a:r>
            <a:br>
              <a:rPr lang="en-US" dirty="0"/>
            </a:br>
            <a:r>
              <a:rPr lang="en-US" dirty="0"/>
              <a:t>E-Mail: </a:t>
            </a:r>
            <a:r>
              <a:rPr lang="en-US" dirty="0" err="1"/>
              <a:t>ADSO@KENNESAW.com</a:t>
            </a:r>
            <a:endParaRPr lang="en-US" dirty="0"/>
          </a:p>
        </p:txBody>
      </p:sp>
    </p:spTree>
    <p:extLst>
      <p:ext uri="{BB962C8B-B14F-4D97-AF65-F5344CB8AC3E}">
        <p14:creationId xmlns:p14="http://schemas.microsoft.com/office/powerpoint/2010/main" val="1364732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Contents</a:t>
            </a:r>
          </a:p>
        </p:txBody>
      </p:sp>
      <p:sp>
        <p:nvSpPr>
          <p:cNvPr id="3" name="Content Placeholder 2"/>
          <p:cNvSpPr>
            <a:spLocks noGrp="1"/>
          </p:cNvSpPr>
          <p:nvPr>
            <p:ph idx="1"/>
          </p:nvPr>
        </p:nvSpPr>
        <p:spPr/>
        <p:txBody>
          <a:bodyPr/>
          <a:lstStyle/>
          <a:p>
            <a:r>
              <a:rPr lang="en-US" dirty="0">
                <a:hlinkClick r:id="rId2" action="ppaction://hlinksldjump"/>
              </a:rPr>
              <a:t>ADSO Travel Support Funding Procedures</a:t>
            </a:r>
            <a:endParaRPr lang="en-US" dirty="0"/>
          </a:p>
          <a:p>
            <a:r>
              <a:rPr lang="en-US" dirty="0">
                <a:hlinkClick r:id="rId3" action="ppaction://hlinksldjump"/>
              </a:rPr>
              <a:t>Instructions for submitting a SABAC Travel Support Funding Request</a:t>
            </a:r>
            <a:endParaRPr lang="en-US" dirty="0"/>
          </a:p>
          <a:p>
            <a:pPr marL="0" indent="0">
              <a:buNone/>
            </a:pPr>
            <a:endParaRPr lang="en-US" dirty="0"/>
          </a:p>
          <a:p>
            <a:pPr marL="0" indent="0">
              <a:buNone/>
            </a:pPr>
            <a:r>
              <a:rPr lang="en-US" dirty="0"/>
              <a:t>(titles are hyperlinked to specific sections of the PPT)</a:t>
            </a:r>
          </a:p>
          <a:p>
            <a:pPr marL="0" indent="0">
              <a:buNone/>
            </a:pPr>
            <a:endParaRPr lang="en-US" dirty="0"/>
          </a:p>
        </p:txBody>
      </p:sp>
      <p:sp>
        <p:nvSpPr>
          <p:cNvPr id="4" name="TextBox 3">
            <a:extLst>
              <a:ext uri="{FF2B5EF4-FFF2-40B4-BE49-F238E27FC236}">
                <a16:creationId xmlns:a16="http://schemas.microsoft.com/office/drawing/2014/main" id="{28CB6837-914B-3F41-A583-B369A7216716}"/>
              </a:ext>
            </a:extLst>
          </p:cNvPr>
          <p:cNvSpPr txBox="1"/>
          <p:nvPr/>
        </p:nvSpPr>
        <p:spPr>
          <a:xfrm>
            <a:off x="1251678" y="5956663"/>
            <a:ext cx="10178322" cy="369332"/>
          </a:xfrm>
          <a:prstGeom prst="rect">
            <a:avLst/>
          </a:prstGeom>
          <a:noFill/>
        </p:spPr>
        <p:txBody>
          <a:bodyPr wrap="square" rtlCol="0">
            <a:spAutoFit/>
          </a:bodyPr>
          <a:lstStyle/>
          <a:p>
            <a:r>
              <a:rPr lang="en-US" dirty="0"/>
              <a:t>* All the slides are adapted from INCM Club travel funding procedure</a:t>
            </a:r>
          </a:p>
        </p:txBody>
      </p:sp>
    </p:spTree>
    <p:extLst>
      <p:ext uri="{BB962C8B-B14F-4D97-AF65-F5344CB8AC3E}">
        <p14:creationId xmlns:p14="http://schemas.microsoft.com/office/powerpoint/2010/main" val="4048509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758" y="2713836"/>
            <a:ext cx="11029616" cy="1188720"/>
          </a:xfrm>
        </p:spPr>
        <p:txBody>
          <a:bodyPr>
            <a:normAutofit/>
          </a:bodyPr>
          <a:lstStyle/>
          <a:p>
            <a:pPr algn="ctr"/>
            <a:r>
              <a:rPr lang="en-US" sz="3500" dirty="0"/>
              <a:t>ADSO Travel Support </a:t>
            </a:r>
            <a:br>
              <a:rPr lang="en-US" sz="3500" dirty="0"/>
            </a:br>
            <a:r>
              <a:rPr lang="en-US" sz="3500" dirty="0"/>
              <a:t>Funding Procedures</a:t>
            </a:r>
          </a:p>
        </p:txBody>
      </p:sp>
    </p:spTree>
    <p:extLst>
      <p:ext uri="{BB962C8B-B14F-4D97-AF65-F5344CB8AC3E}">
        <p14:creationId xmlns:p14="http://schemas.microsoft.com/office/powerpoint/2010/main" val="1000187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E2CBC-9811-4059-A261-E2C4E4E849A5}"/>
              </a:ext>
            </a:extLst>
          </p:cNvPr>
          <p:cNvSpPr>
            <a:spLocks noGrp="1"/>
          </p:cNvSpPr>
          <p:nvPr>
            <p:ph type="title"/>
          </p:nvPr>
        </p:nvSpPr>
        <p:spPr/>
        <p:txBody>
          <a:bodyPr/>
          <a:lstStyle/>
          <a:p>
            <a:r>
              <a:rPr lang="en-US" dirty="0"/>
              <a:t>Travel Support Funding (Part I of III)</a:t>
            </a:r>
          </a:p>
        </p:txBody>
      </p:sp>
      <p:sp>
        <p:nvSpPr>
          <p:cNvPr id="3" name="Content Placeholder 2">
            <a:extLst>
              <a:ext uri="{FF2B5EF4-FFF2-40B4-BE49-F238E27FC236}">
                <a16:creationId xmlns:a16="http://schemas.microsoft.com/office/drawing/2014/main" id="{32502AEF-0095-43F7-86AD-D15CCCB8849B}"/>
              </a:ext>
            </a:extLst>
          </p:cNvPr>
          <p:cNvSpPr>
            <a:spLocks noGrp="1"/>
          </p:cNvSpPr>
          <p:nvPr>
            <p:ph idx="1"/>
          </p:nvPr>
        </p:nvSpPr>
        <p:spPr>
          <a:xfrm>
            <a:off x="1251678" y="1874517"/>
            <a:ext cx="10178322" cy="4416559"/>
          </a:xfrm>
        </p:spPr>
        <p:txBody>
          <a:bodyPr>
            <a:normAutofit fontScale="85000" lnSpcReduction="10000"/>
          </a:bodyPr>
          <a:lstStyle/>
          <a:p>
            <a:r>
              <a:rPr lang="en-US" dirty="0"/>
              <a:t>Students Activities Budget Advisory Committee (SABAC) </a:t>
            </a:r>
            <a:r>
              <a:rPr lang="en-US" dirty="0">
                <a:sym typeface="Wingdings" panose="05000000000000000000" pitchFamily="2" charset="2"/>
              </a:rPr>
              <a:t>funds students through registered organization of KSU</a:t>
            </a:r>
          </a:p>
          <a:p>
            <a:r>
              <a:rPr lang="en-US" dirty="0">
                <a:sym typeface="Wingdings" panose="05000000000000000000" pitchFamily="2" charset="2"/>
              </a:rPr>
              <a:t>Student needs to be member of ADSO to claim travel funds</a:t>
            </a:r>
          </a:p>
          <a:p>
            <a:r>
              <a:rPr lang="en-US" dirty="0">
                <a:sym typeface="Wingdings" panose="05000000000000000000" pitchFamily="2" charset="2"/>
              </a:rPr>
              <a:t>Annual potential maximum of </a:t>
            </a:r>
            <a:r>
              <a:rPr lang="en-US" i="1" u="sng" dirty="0">
                <a:sym typeface="Wingdings" panose="05000000000000000000" pitchFamily="2" charset="2"/>
              </a:rPr>
              <a:t>up to </a:t>
            </a:r>
            <a:r>
              <a:rPr lang="en-US" dirty="0">
                <a:sym typeface="Wingdings" panose="05000000000000000000" pitchFamily="2" charset="2"/>
              </a:rPr>
              <a:t>$10,000 for Travel Support Funding per club </a:t>
            </a:r>
          </a:p>
          <a:p>
            <a:r>
              <a:rPr lang="en-US" dirty="0">
                <a:sym typeface="Wingdings" panose="05000000000000000000" pitchFamily="2" charset="2"/>
              </a:rPr>
              <a:t>Travel support funding potential is </a:t>
            </a:r>
            <a:r>
              <a:rPr lang="en-US" i="1" u="sng" dirty="0">
                <a:sym typeface="Wingdings" panose="05000000000000000000" pitchFamily="2" charset="2"/>
              </a:rPr>
              <a:t>up to</a:t>
            </a:r>
            <a:r>
              <a:rPr lang="en-US" i="1" dirty="0">
                <a:sym typeface="Wingdings" panose="05000000000000000000" pitchFamily="2" charset="2"/>
              </a:rPr>
              <a:t> $500 per student </a:t>
            </a:r>
            <a:r>
              <a:rPr lang="en-US" i="1" u="sng" dirty="0">
                <a:sym typeface="Wingdings" panose="05000000000000000000" pitchFamily="2" charset="2"/>
              </a:rPr>
              <a:t>per trip</a:t>
            </a:r>
            <a:r>
              <a:rPr lang="en-US" i="1" dirty="0">
                <a:sym typeface="Wingdings" panose="05000000000000000000" pitchFamily="2" charset="2"/>
              </a:rPr>
              <a:t> (potential $750 exception for international travel)</a:t>
            </a:r>
          </a:p>
          <a:p>
            <a:r>
              <a:rPr lang="en-US" dirty="0">
                <a:sym typeface="Wingdings" panose="05000000000000000000" pitchFamily="2" charset="2"/>
              </a:rPr>
              <a:t>Travel Support Funding only applies to: </a:t>
            </a:r>
          </a:p>
          <a:p>
            <a:pPr lvl="2"/>
            <a:r>
              <a:rPr lang="en-US" i="1" dirty="0">
                <a:sym typeface="Wingdings" panose="05000000000000000000" pitchFamily="2" charset="2"/>
              </a:rPr>
              <a:t>a) </a:t>
            </a:r>
            <a:r>
              <a:rPr lang="en-US" b="1" i="1" dirty="0">
                <a:sym typeface="Wingdings" panose="05000000000000000000" pitchFamily="2" charset="2"/>
              </a:rPr>
              <a:t>hotel rooms</a:t>
            </a:r>
            <a:r>
              <a:rPr lang="en-US" dirty="0">
                <a:sym typeface="Wingdings" panose="05000000000000000000" pitchFamily="2" charset="2"/>
              </a:rPr>
              <a:t> </a:t>
            </a:r>
          </a:p>
          <a:p>
            <a:pPr lvl="2"/>
            <a:r>
              <a:rPr lang="en-US" i="1" dirty="0">
                <a:sym typeface="Wingdings" panose="05000000000000000000" pitchFamily="2" charset="2"/>
              </a:rPr>
              <a:t>b) </a:t>
            </a:r>
            <a:r>
              <a:rPr lang="en-US" b="1" i="1" dirty="0">
                <a:sym typeface="Wingdings" panose="05000000000000000000" pitchFamily="2" charset="2"/>
              </a:rPr>
              <a:t>travel</a:t>
            </a:r>
            <a:r>
              <a:rPr lang="en-US" i="1" dirty="0">
                <a:sym typeface="Wingdings" panose="05000000000000000000" pitchFamily="2" charset="2"/>
              </a:rPr>
              <a:t> (airfare/rental car/parking fees)</a:t>
            </a:r>
            <a:r>
              <a:rPr lang="en-US" dirty="0">
                <a:sym typeface="Wingdings" panose="05000000000000000000" pitchFamily="2" charset="2"/>
              </a:rPr>
              <a:t> </a:t>
            </a:r>
          </a:p>
          <a:p>
            <a:pPr lvl="2"/>
            <a:r>
              <a:rPr lang="en-US" i="1" dirty="0">
                <a:sym typeface="Wingdings" panose="05000000000000000000" pitchFamily="2" charset="2"/>
              </a:rPr>
              <a:t>c) </a:t>
            </a:r>
            <a:r>
              <a:rPr lang="en-US" b="1" i="1" dirty="0">
                <a:sym typeface="Wingdings" panose="05000000000000000000" pitchFamily="2" charset="2"/>
              </a:rPr>
              <a:t>registration fees</a:t>
            </a:r>
          </a:p>
          <a:p>
            <a:pPr lvl="1" algn="r">
              <a:buFont typeface="Wingdings" panose="05000000000000000000" pitchFamily="2" charset="2"/>
              <a:buChar char="v"/>
            </a:pPr>
            <a:r>
              <a:rPr lang="en-US" i="1" dirty="0">
                <a:sym typeface="Wingdings" panose="05000000000000000000" pitchFamily="2" charset="2"/>
              </a:rPr>
              <a:t>*no travel support for faculty/advisors</a:t>
            </a:r>
          </a:p>
          <a:p>
            <a:pPr lvl="1" algn="r">
              <a:buFont typeface="Wingdings" panose="05000000000000000000" pitchFamily="2" charset="2"/>
              <a:buChar char="v"/>
            </a:pPr>
            <a:r>
              <a:rPr lang="en-US" i="1" dirty="0">
                <a:sym typeface="Wingdings" panose="05000000000000000000" pitchFamily="2" charset="2"/>
              </a:rPr>
              <a:t>*Car Renting: </a:t>
            </a:r>
            <a:r>
              <a:rPr lang="en-US" i="1" u="sng" dirty="0">
                <a:sym typeface="Wingdings" panose="05000000000000000000" pitchFamily="2" charset="2"/>
              </a:rPr>
              <a:t>Enterprise</a:t>
            </a:r>
            <a:r>
              <a:rPr lang="en-US" i="1" dirty="0">
                <a:sym typeface="Wingdings" panose="05000000000000000000" pitchFamily="2" charset="2"/>
              </a:rPr>
              <a:t> (GA), </a:t>
            </a:r>
            <a:r>
              <a:rPr lang="en-US" i="1" u="sng" dirty="0">
                <a:sym typeface="Wingdings" panose="05000000000000000000" pitchFamily="2" charset="2"/>
              </a:rPr>
              <a:t>Hertz</a:t>
            </a:r>
            <a:r>
              <a:rPr lang="en-US" i="1" dirty="0">
                <a:sym typeface="Wingdings" panose="05000000000000000000" pitchFamily="2" charset="2"/>
              </a:rPr>
              <a:t> (outside of GA)</a:t>
            </a:r>
          </a:p>
          <a:p>
            <a:pPr lvl="1" algn="r">
              <a:buFont typeface="Wingdings" panose="05000000000000000000" pitchFamily="2" charset="2"/>
              <a:buChar char="v"/>
            </a:pPr>
            <a:r>
              <a:rPr lang="en-US" i="1" dirty="0">
                <a:sym typeface="Wingdings" panose="05000000000000000000" pitchFamily="2" charset="2"/>
              </a:rPr>
              <a:t>No </a:t>
            </a:r>
            <a:r>
              <a:rPr lang="en-US" i="1" dirty="0" err="1">
                <a:sym typeface="Wingdings" panose="05000000000000000000" pitchFamily="2" charset="2"/>
              </a:rPr>
              <a:t>AirBnBs</a:t>
            </a:r>
            <a:r>
              <a:rPr lang="en-US" i="1" dirty="0">
                <a:sym typeface="Wingdings" panose="05000000000000000000" pitchFamily="2" charset="2"/>
              </a:rPr>
              <a:t> or similar arrangements. Must be an officially licensed and franchised business.</a:t>
            </a:r>
          </a:p>
          <a:p>
            <a:pPr lvl="1" algn="r">
              <a:buFont typeface="Wingdings" panose="05000000000000000000" pitchFamily="2" charset="2"/>
              <a:buChar char="v"/>
            </a:pPr>
            <a:r>
              <a:rPr lang="en-US" i="1" dirty="0">
                <a:sym typeface="Wingdings" panose="05000000000000000000" pitchFamily="2" charset="2"/>
              </a:rPr>
              <a:t>*Must stay for </a:t>
            </a:r>
            <a:r>
              <a:rPr lang="en-US" i="1" u="sng" dirty="0">
                <a:sym typeface="Wingdings" panose="05000000000000000000" pitchFamily="2" charset="2"/>
              </a:rPr>
              <a:t>more than 13 hours </a:t>
            </a:r>
            <a:r>
              <a:rPr lang="en-US" i="1" dirty="0">
                <a:sym typeface="Wingdings" panose="05000000000000000000" pitchFamily="2" charset="2"/>
              </a:rPr>
              <a:t>and be </a:t>
            </a:r>
            <a:r>
              <a:rPr lang="en-US" i="1" u="sng" dirty="0">
                <a:sym typeface="Wingdings" panose="05000000000000000000" pitchFamily="2" charset="2"/>
              </a:rPr>
              <a:t>more than 50 miles from KSU </a:t>
            </a:r>
            <a:r>
              <a:rPr lang="en-US" i="1" dirty="0">
                <a:sym typeface="Wingdings" panose="05000000000000000000" pitchFamily="2" charset="2"/>
              </a:rPr>
              <a:t>to request </a:t>
            </a:r>
            <a:r>
              <a:rPr lang="en-US" b="1" i="1" dirty="0">
                <a:sym typeface="Wingdings" panose="05000000000000000000" pitchFamily="2" charset="2"/>
              </a:rPr>
              <a:t>Hotel</a:t>
            </a:r>
            <a:r>
              <a:rPr lang="en-US" i="1" dirty="0">
                <a:sym typeface="Wingdings" panose="05000000000000000000" pitchFamily="2" charset="2"/>
              </a:rPr>
              <a:t>.</a:t>
            </a:r>
            <a:endParaRPr lang="en-US" i="1" dirty="0"/>
          </a:p>
        </p:txBody>
      </p:sp>
      <p:sp>
        <p:nvSpPr>
          <p:cNvPr id="4" name="TextBox 3">
            <a:extLst>
              <a:ext uri="{FF2B5EF4-FFF2-40B4-BE49-F238E27FC236}">
                <a16:creationId xmlns:a16="http://schemas.microsoft.com/office/drawing/2014/main" id="{5B92A029-87B9-3D4C-B1FB-79B0920EA8C2}"/>
              </a:ext>
            </a:extLst>
          </p:cNvPr>
          <p:cNvSpPr txBox="1"/>
          <p:nvPr/>
        </p:nvSpPr>
        <p:spPr>
          <a:xfrm>
            <a:off x="1251678" y="6291076"/>
            <a:ext cx="10178322" cy="369332"/>
          </a:xfrm>
          <a:prstGeom prst="rect">
            <a:avLst/>
          </a:prstGeom>
          <a:noFill/>
        </p:spPr>
        <p:txBody>
          <a:bodyPr wrap="square" rtlCol="0">
            <a:spAutoFit/>
          </a:bodyPr>
          <a:lstStyle/>
          <a:p>
            <a:r>
              <a:rPr lang="en-US" dirty="0"/>
              <a:t>* All the slides are adapted from INCM Club travel funding procedure</a:t>
            </a:r>
          </a:p>
        </p:txBody>
      </p:sp>
    </p:spTree>
    <p:extLst>
      <p:ext uri="{BB962C8B-B14F-4D97-AF65-F5344CB8AC3E}">
        <p14:creationId xmlns:p14="http://schemas.microsoft.com/office/powerpoint/2010/main" val="1267142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510AC-F10B-4562-8626-E47F7B511F69}"/>
              </a:ext>
            </a:extLst>
          </p:cNvPr>
          <p:cNvSpPr>
            <a:spLocks noGrp="1"/>
          </p:cNvSpPr>
          <p:nvPr>
            <p:ph type="title"/>
          </p:nvPr>
        </p:nvSpPr>
        <p:spPr/>
        <p:txBody>
          <a:bodyPr/>
          <a:lstStyle/>
          <a:p>
            <a:r>
              <a:rPr lang="en-US" dirty="0"/>
              <a:t>Travel support funding (Part II of III)</a:t>
            </a:r>
          </a:p>
        </p:txBody>
      </p:sp>
      <p:sp>
        <p:nvSpPr>
          <p:cNvPr id="33" name="Arrow: Right 32">
            <a:extLst>
              <a:ext uri="{FF2B5EF4-FFF2-40B4-BE49-F238E27FC236}">
                <a16:creationId xmlns:a16="http://schemas.microsoft.com/office/drawing/2014/main" id="{1C9785ED-901D-450E-953E-5BA1C532C8D8}"/>
              </a:ext>
            </a:extLst>
          </p:cNvPr>
          <p:cNvSpPr/>
          <p:nvPr/>
        </p:nvSpPr>
        <p:spPr>
          <a:xfrm>
            <a:off x="273773" y="2321279"/>
            <a:ext cx="5372204" cy="432512"/>
          </a:xfrm>
          <a:prstGeom prst="rightArrow">
            <a:avLst/>
          </a:prstGeom>
          <a:solidFill>
            <a:schemeClr val="tx2">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At least 21 days in advance to SABAC deadline</a:t>
            </a:r>
          </a:p>
        </p:txBody>
      </p:sp>
      <p:sp>
        <p:nvSpPr>
          <p:cNvPr id="36" name="Arrow: Right 35">
            <a:extLst>
              <a:ext uri="{FF2B5EF4-FFF2-40B4-BE49-F238E27FC236}">
                <a16:creationId xmlns:a16="http://schemas.microsoft.com/office/drawing/2014/main" id="{CECA9DBC-46A4-453B-BE44-A5BC8887E6CE}"/>
              </a:ext>
            </a:extLst>
          </p:cNvPr>
          <p:cNvSpPr/>
          <p:nvPr/>
        </p:nvSpPr>
        <p:spPr>
          <a:xfrm>
            <a:off x="8837792" y="4564908"/>
            <a:ext cx="3008909" cy="479823"/>
          </a:xfrm>
          <a:prstGeom prst="rightArrow">
            <a:avLst/>
          </a:prstGeom>
          <a:solidFill>
            <a:schemeClr val="tx2">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Depends on SABAC meeting schedules</a:t>
            </a:r>
          </a:p>
        </p:txBody>
      </p:sp>
      <p:grpSp>
        <p:nvGrpSpPr>
          <p:cNvPr id="7" name="Group 6">
            <a:extLst>
              <a:ext uri="{FF2B5EF4-FFF2-40B4-BE49-F238E27FC236}">
                <a16:creationId xmlns:a16="http://schemas.microsoft.com/office/drawing/2014/main" id="{32422812-3F42-594D-A472-C13074914535}"/>
              </a:ext>
            </a:extLst>
          </p:cNvPr>
          <p:cNvGrpSpPr/>
          <p:nvPr/>
        </p:nvGrpSpPr>
        <p:grpSpPr>
          <a:xfrm>
            <a:off x="200247" y="2779285"/>
            <a:ext cx="1871441" cy="1431673"/>
            <a:chOff x="106326" y="2624747"/>
            <a:chExt cx="2390554" cy="1828800"/>
          </a:xfrm>
        </p:grpSpPr>
        <p:sp>
          <p:nvSpPr>
            <p:cNvPr id="34" name="Arrow: Right 33">
              <a:extLst>
                <a:ext uri="{FF2B5EF4-FFF2-40B4-BE49-F238E27FC236}">
                  <a16:creationId xmlns:a16="http://schemas.microsoft.com/office/drawing/2014/main" id="{F6C83A1E-5B71-42F0-A514-97F2BA664B20}"/>
                </a:ext>
              </a:extLst>
            </p:cNvPr>
            <p:cNvSpPr/>
            <p:nvPr/>
          </p:nvSpPr>
          <p:spPr>
            <a:xfrm>
              <a:off x="200247" y="2624747"/>
              <a:ext cx="2296633" cy="1828800"/>
            </a:xfrm>
            <a:prstGeom prst="right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5E0E412D-3B91-4291-BC13-0D80DC4B8452}"/>
                </a:ext>
              </a:extLst>
            </p:cNvPr>
            <p:cNvSpPr txBox="1"/>
            <p:nvPr/>
          </p:nvSpPr>
          <p:spPr>
            <a:xfrm>
              <a:off x="106326" y="3203804"/>
              <a:ext cx="2236467" cy="668354"/>
            </a:xfrm>
            <a:prstGeom prst="rect">
              <a:avLst/>
            </a:prstGeom>
            <a:noFill/>
          </p:spPr>
          <p:txBody>
            <a:bodyPr wrap="square" rtlCol="0">
              <a:spAutoFit/>
            </a:bodyPr>
            <a:lstStyle/>
            <a:p>
              <a:pPr algn="ctr"/>
              <a:r>
                <a:rPr lang="en-US" sz="1400" dirty="0"/>
                <a:t>Become a member of ADSO</a:t>
              </a:r>
            </a:p>
          </p:txBody>
        </p:sp>
      </p:grpSp>
      <p:grpSp>
        <p:nvGrpSpPr>
          <p:cNvPr id="6" name="Group 5">
            <a:extLst>
              <a:ext uri="{FF2B5EF4-FFF2-40B4-BE49-F238E27FC236}">
                <a16:creationId xmlns:a16="http://schemas.microsoft.com/office/drawing/2014/main" id="{FB7F1CB2-F2D0-9945-B21A-68EA1E59E998}"/>
              </a:ext>
            </a:extLst>
          </p:cNvPr>
          <p:cNvGrpSpPr/>
          <p:nvPr/>
        </p:nvGrpSpPr>
        <p:grpSpPr>
          <a:xfrm>
            <a:off x="3810892" y="2797415"/>
            <a:ext cx="1835085" cy="1376065"/>
            <a:chOff x="2495552" y="2644970"/>
            <a:chExt cx="2438841" cy="1828800"/>
          </a:xfrm>
        </p:grpSpPr>
        <p:sp>
          <p:nvSpPr>
            <p:cNvPr id="28" name="Arrow: Right 27">
              <a:extLst>
                <a:ext uri="{FF2B5EF4-FFF2-40B4-BE49-F238E27FC236}">
                  <a16:creationId xmlns:a16="http://schemas.microsoft.com/office/drawing/2014/main" id="{16B8AD47-8722-4266-9226-77055863A413}"/>
                </a:ext>
              </a:extLst>
            </p:cNvPr>
            <p:cNvSpPr/>
            <p:nvPr/>
          </p:nvSpPr>
          <p:spPr>
            <a:xfrm>
              <a:off x="2637760" y="2644970"/>
              <a:ext cx="2296633" cy="1828800"/>
            </a:xfrm>
            <a:prstGeom prst="right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4BD6A816-56B2-48EE-B3CA-311311369E2E}"/>
                </a:ext>
              </a:extLst>
            </p:cNvPr>
            <p:cNvSpPr txBox="1"/>
            <p:nvPr/>
          </p:nvSpPr>
          <p:spPr>
            <a:xfrm>
              <a:off x="2495552" y="3145619"/>
              <a:ext cx="2183658" cy="695363"/>
            </a:xfrm>
            <a:prstGeom prst="rect">
              <a:avLst/>
            </a:prstGeom>
            <a:noFill/>
          </p:spPr>
          <p:txBody>
            <a:bodyPr wrap="square" rtlCol="0">
              <a:spAutoFit/>
            </a:bodyPr>
            <a:lstStyle/>
            <a:p>
              <a:pPr algn="ctr"/>
              <a:r>
                <a:rPr lang="en-US" sz="1400" dirty="0"/>
                <a:t>Wait for ADSO approval</a:t>
              </a:r>
            </a:p>
          </p:txBody>
        </p:sp>
      </p:grpSp>
      <p:grpSp>
        <p:nvGrpSpPr>
          <p:cNvPr id="5" name="Group 4">
            <a:extLst>
              <a:ext uri="{FF2B5EF4-FFF2-40B4-BE49-F238E27FC236}">
                <a16:creationId xmlns:a16="http://schemas.microsoft.com/office/drawing/2014/main" id="{1A28930A-B0F4-DB48-8297-FDBCFE84131C}"/>
              </a:ext>
            </a:extLst>
          </p:cNvPr>
          <p:cNvGrpSpPr/>
          <p:nvPr/>
        </p:nvGrpSpPr>
        <p:grpSpPr>
          <a:xfrm>
            <a:off x="7257891" y="2809297"/>
            <a:ext cx="1833992" cy="1401661"/>
            <a:chOff x="5175984" y="2644970"/>
            <a:chExt cx="2392878" cy="1828800"/>
          </a:xfrm>
        </p:grpSpPr>
        <p:sp>
          <p:nvSpPr>
            <p:cNvPr id="27" name="Arrow: Right 26">
              <a:extLst>
                <a:ext uri="{FF2B5EF4-FFF2-40B4-BE49-F238E27FC236}">
                  <a16:creationId xmlns:a16="http://schemas.microsoft.com/office/drawing/2014/main" id="{BDE9EDDC-F49F-4A75-988D-C3BF8D889E35}"/>
                </a:ext>
              </a:extLst>
            </p:cNvPr>
            <p:cNvSpPr/>
            <p:nvPr/>
          </p:nvSpPr>
          <p:spPr>
            <a:xfrm>
              <a:off x="5272229" y="2644970"/>
              <a:ext cx="2296633" cy="1828800"/>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4023A58F-3721-474F-BBB3-21DE17E9253F}"/>
                </a:ext>
              </a:extLst>
            </p:cNvPr>
            <p:cNvSpPr txBox="1"/>
            <p:nvPr/>
          </p:nvSpPr>
          <p:spPr>
            <a:xfrm>
              <a:off x="5175984" y="3083358"/>
              <a:ext cx="2235490" cy="996342"/>
            </a:xfrm>
            <a:prstGeom prst="rect">
              <a:avLst/>
            </a:prstGeom>
            <a:noFill/>
          </p:spPr>
          <p:txBody>
            <a:bodyPr wrap="square" rtlCol="0">
              <a:spAutoFit/>
            </a:bodyPr>
            <a:lstStyle/>
            <a:p>
              <a:pPr algn="ctr"/>
              <a:r>
                <a:rPr lang="en-US" sz="1400" dirty="0"/>
                <a:t>After travel, fill ADSO Post-Travel form from </a:t>
              </a:r>
              <a:r>
                <a:rPr lang="en-US" sz="1400" dirty="0" err="1"/>
                <a:t>OwlLife</a:t>
              </a:r>
              <a:endParaRPr lang="en-US" sz="1400" dirty="0"/>
            </a:p>
          </p:txBody>
        </p:sp>
      </p:grpSp>
      <p:grpSp>
        <p:nvGrpSpPr>
          <p:cNvPr id="4" name="Group 3">
            <a:extLst>
              <a:ext uri="{FF2B5EF4-FFF2-40B4-BE49-F238E27FC236}">
                <a16:creationId xmlns:a16="http://schemas.microsoft.com/office/drawing/2014/main" id="{8ECC7CFD-483E-9248-904A-F11C3D740744}"/>
              </a:ext>
            </a:extLst>
          </p:cNvPr>
          <p:cNvGrpSpPr/>
          <p:nvPr/>
        </p:nvGrpSpPr>
        <p:grpSpPr>
          <a:xfrm>
            <a:off x="8971254" y="2755415"/>
            <a:ext cx="1620347" cy="1573816"/>
            <a:chOff x="7407833" y="2644970"/>
            <a:chExt cx="2518989" cy="1828800"/>
          </a:xfrm>
        </p:grpSpPr>
        <p:sp>
          <p:nvSpPr>
            <p:cNvPr id="26" name="Arrow: Right 25">
              <a:extLst>
                <a:ext uri="{FF2B5EF4-FFF2-40B4-BE49-F238E27FC236}">
                  <a16:creationId xmlns:a16="http://schemas.microsoft.com/office/drawing/2014/main" id="{94772F2F-0386-4FC6-8D34-AD59E301E5C1}"/>
                </a:ext>
              </a:extLst>
            </p:cNvPr>
            <p:cNvSpPr/>
            <p:nvPr/>
          </p:nvSpPr>
          <p:spPr>
            <a:xfrm>
              <a:off x="7630189" y="2644970"/>
              <a:ext cx="2296633" cy="1828800"/>
            </a:xfrm>
            <a:prstGeom prst="right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ADDC5900-48D3-4DE7-8CC9-8A52F1431F39}"/>
                </a:ext>
              </a:extLst>
            </p:cNvPr>
            <p:cNvSpPr txBox="1"/>
            <p:nvPr/>
          </p:nvSpPr>
          <p:spPr>
            <a:xfrm>
              <a:off x="7407833" y="3118877"/>
              <a:ext cx="2334100" cy="858340"/>
            </a:xfrm>
            <a:prstGeom prst="rect">
              <a:avLst/>
            </a:prstGeom>
            <a:noFill/>
          </p:spPr>
          <p:txBody>
            <a:bodyPr wrap="square" rtlCol="0">
              <a:spAutoFit/>
            </a:bodyPr>
            <a:lstStyle/>
            <a:p>
              <a:pPr algn="ctr"/>
              <a:r>
                <a:rPr lang="en-US" sz="1400" dirty="0"/>
                <a:t>Submit documents and wait for approval</a:t>
              </a:r>
            </a:p>
          </p:txBody>
        </p:sp>
      </p:grpSp>
      <p:grpSp>
        <p:nvGrpSpPr>
          <p:cNvPr id="3" name="Group 2">
            <a:extLst>
              <a:ext uri="{FF2B5EF4-FFF2-40B4-BE49-F238E27FC236}">
                <a16:creationId xmlns:a16="http://schemas.microsoft.com/office/drawing/2014/main" id="{B911A394-D62C-E24B-B39B-0A2DE9E0112A}"/>
              </a:ext>
            </a:extLst>
          </p:cNvPr>
          <p:cNvGrpSpPr/>
          <p:nvPr/>
        </p:nvGrpSpPr>
        <p:grpSpPr>
          <a:xfrm>
            <a:off x="10618405" y="3185143"/>
            <a:ext cx="1277504" cy="754717"/>
            <a:chOff x="10061057" y="3361063"/>
            <a:chExt cx="1277504" cy="754717"/>
          </a:xfrm>
        </p:grpSpPr>
        <p:sp>
          <p:nvSpPr>
            <p:cNvPr id="38" name="Oval 37">
              <a:extLst>
                <a:ext uri="{FF2B5EF4-FFF2-40B4-BE49-F238E27FC236}">
                  <a16:creationId xmlns:a16="http://schemas.microsoft.com/office/drawing/2014/main" id="{62141991-CE64-47BA-8076-0551347C21C7}"/>
                </a:ext>
              </a:extLst>
            </p:cNvPr>
            <p:cNvSpPr/>
            <p:nvPr/>
          </p:nvSpPr>
          <p:spPr>
            <a:xfrm>
              <a:off x="10061057" y="3373657"/>
              <a:ext cx="1277504" cy="742123"/>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DA13CF2A-F8CD-427D-9362-9418960831E4}"/>
                </a:ext>
              </a:extLst>
            </p:cNvPr>
            <p:cNvSpPr txBox="1"/>
            <p:nvPr/>
          </p:nvSpPr>
          <p:spPr>
            <a:xfrm>
              <a:off x="10114664" y="3361063"/>
              <a:ext cx="1174689" cy="707886"/>
            </a:xfrm>
            <a:prstGeom prst="rect">
              <a:avLst/>
            </a:prstGeom>
            <a:noFill/>
          </p:spPr>
          <p:txBody>
            <a:bodyPr wrap="square" rtlCol="0">
              <a:spAutoFit/>
            </a:bodyPr>
            <a:lstStyle/>
            <a:p>
              <a:pPr algn="ctr"/>
              <a:r>
                <a:rPr lang="en-US" sz="4000" dirty="0"/>
                <a:t>$$$</a:t>
              </a:r>
            </a:p>
          </p:txBody>
        </p:sp>
      </p:grpSp>
      <p:grpSp>
        <p:nvGrpSpPr>
          <p:cNvPr id="44" name="Group 43">
            <a:extLst>
              <a:ext uri="{FF2B5EF4-FFF2-40B4-BE49-F238E27FC236}">
                <a16:creationId xmlns:a16="http://schemas.microsoft.com/office/drawing/2014/main" id="{ECCD5EB5-884C-C54D-8448-A9947B03EEBC}"/>
              </a:ext>
            </a:extLst>
          </p:cNvPr>
          <p:cNvGrpSpPr/>
          <p:nvPr/>
        </p:nvGrpSpPr>
        <p:grpSpPr>
          <a:xfrm>
            <a:off x="2018712" y="2779285"/>
            <a:ext cx="1871441" cy="1431673"/>
            <a:chOff x="106326" y="2624747"/>
            <a:chExt cx="2390554" cy="1828800"/>
          </a:xfrm>
        </p:grpSpPr>
        <p:sp>
          <p:nvSpPr>
            <p:cNvPr id="45" name="Arrow: Right 33">
              <a:extLst>
                <a:ext uri="{FF2B5EF4-FFF2-40B4-BE49-F238E27FC236}">
                  <a16:creationId xmlns:a16="http://schemas.microsoft.com/office/drawing/2014/main" id="{9126B24F-542D-E244-80CB-20501F08EF8F}"/>
                </a:ext>
              </a:extLst>
            </p:cNvPr>
            <p:cNvSpPr/>
            <p:nvPr/>
          </p:nvSpPr>
          <p:spPr>
            <a:xfrm>
              <a:off x="200247" y="2624747"/>
              <a:ext cx="2296633" cy="1828800"/>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02621331-D424-C247-AA78-824E28220013}"/>
                </a:ext>
              </a:extLst>
            </p:cNvPr>
            <p:cNvSpPr txBox="1"/>
            <p:nvPr/>
          </p:nvSpPr>
          <p:spPr>
            <a:xfrm>
              <a:off x="106326" y="3203804"/>
              <a:ext cx="2236467" cy="668354"/>
            </a:xfrm>
            <a:prstGeom prst="rect">
              <a:avLst/>
            </a:prstGeom>
            <a:noFill/>
          </p:spPr>
          <p:txBody>
            <a:bodyPr wrap="square" rtlCol="0">
              <a:spAutoFit/>
            </a:bodyPr>
            <a:lstStyle/>
            <a:p>
              <a:pPr algn="ctr"/>
              <a:r>
                <a:rPr lang="en-US" sz="1400" dirty="0"/>
                <a:t>Fill ADSO Pre-Travel form in </a:t>
              </a:r>
              <a:r>
                <a:rPr lang="en-US" sz="1400" dirty="0" err="1"/>
                <a:t>OwlLife</a:t>
              </a:r>
              <a:endParaRPr lang="en-US" sz="1400" dirty="0"/>
            </a:p>
          </p:txBody>
        </p:sp>
      </p:grpSp>
      <p:grpSp>
        <p:nvGrpSpPr>
          <p:cNvPr id="10" name="Group 9">
            <a:extLst>
              <a:ext uri="{FF2B5EF4-FFF2-40B4-BE49-F238E27FC236}">
                <a16:creationId xmlns:a16="http://schemas.microsoft.com/office/drawing/2014/main" id="{A61C1554-0263-C34F-BE64-36028811F7A6}"/>
              </a:ext>
            </a:extLst>
          </p:cNvPr>
          <p:cNvGrpSpPr/>
          <p:nvPr/>
        </p:nvGrpSpPr>
        <p:grpSpPr>
          <a:xfrm>
            <a:off x="5671849" y="3013105"/>
            <a:ext cx="1638335" cy="962208"/>
            <a:chOff x="6435634" y="3257569"/>
            <a:chExt cx="1638335" cy="962208"/>
          </a:xfrm>
        </p:grpSpPr>
        <p:sp>
          <p:nvSpPr>
            <p:cNvPr id="8" name="Rectangle 7">
              <a:extLst>
                <a:ext uri="{FF2B5EF4-FFF2-40B4-BE49-F238E27FC236}">
                  <a16:creationId xmlns:a16="http://schemas.microsoft.com/office/drawing/2014/main" id="{9ED54E80-057E-364E-8A49-EC18A5CEBD10}"/>
                </a:ext>
              </a:extLst>
            </p:cNvPr>
            <p:cNvSpPr/>
            <p:nvPr/>
          </p:nvSpPr>
          <p:spPr>
            <a:xfrm>
              <a:off x="6435634" y="3257569"/>
              <a:ext cx="1638335" cy="961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0CD5BAA-ED42-8D44-A1DE-E775D0DCBC3E}"/>
                </a:ext>
              </a:extLst>
            </p:cNvPr>
            <p:cNvSpPr txBox="1"/>
            <p:nvPr/>
          </p:nvSpPr>
          <p:spPr>
            <a:xfrm>
              <a:off x="6522720" y="3265670"/>
              <a:ext cx="1481381" cy="954107"/>
            </a:xfrm>
            <a:prstGeom prst="rect">
              <a:avLst/>
            </a:prstGeom>
            <a:noFill/>
          </p:spPr>
          <p:txBody>
            <a:bodyPr wrap="square" rtlCol="0">
              <a:spAutoFit/>
            </a:bodyPr>
            <a:lstStyle/>
            <a:p>
              <a:r>
                <a:rPr lang="en-US" sz="1400" dirty="0"/>
                <a:t>Travel to event after approval with personal money</a:t>
              </a:r>
            </a:p>
          </p:txBody>
        </p:sp>
      </p:grpSp>
      <p:sp>
        <p:nvSpPr>
          <p:cNvPr id="47" name="Arrow: Right 35">
            <a:extLst>
              <a:ext uri="{FF2B5EF4-FFF2-40B4-BE49-F238E27FC236}">
                <a16:creationId xmlns:a16="http://schemas.microsoft.com/office/drawing/2014/main" id="{80AAF77B-47EE-B64C-AC10-ACCAF6F6A27C}"/>
              </a:ext>
            </a:extLst>
          </p:cNvPr>
          <p:cNvSpPr/>
          <p:nvPr/>
        </p:nvSpPr>
        <p:spPr>
          <a:xfrm>
            <a:off x="5671849" y="4588563"/>
            <a:ext cx="3094118" cy="432512"/>
          </a:xfrm>
          <a:prstGeom prst="rightArrow">
            <a:avLst/>
          </a:prstGeom>
          <a:solidFill>
            <a:schemeClr val="tx2">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Need to finish with in 10 days after travel</a:t>
            </a:r>
          </a:p>
        </p:txBody>
      </p:sp>
    </p:spTree>
    <p:extLst>
      <p:ext uri="{BB962C8B-B14F-4D97-AF65-F5344CB8AC3E}">
        <p14:creationId xmlns:p14="http://schemas.microsoft.com/office/powerpoint/2010/main" val="3580000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E1255-4DEE-40A0-B2F6-109636C56C1F}"/>
              </a:ext>
            </a:extLst>
          </p:cNvPr>
          <p:cNvSpPr>
            <a:spLocks noGrp="1"/>
          </p:cNvSpPr>
          <p:nvPr>
            <p:ph type="title"/>
          </p:nvPr>
        </p:nvSpPr>
        <p:spPr/>
        <p:txBody>
          <a:bodyPr/>
          <a:lstStyle/>
          <a:p>
            <a:r>
              <a:rPr lang="en-US" dirty="0"/>
              <a:t>So for example…</a:t>
            </a:r>
          </a:p>
        </p:txBody>
      </p:sp>
      <p:sp>
        <p:nvSpPr>
          <p:cNvPr id="3" name="Content Placeholder 2">
            <a:extLst>
              <a:ext uri="{FF2B5EF4-FFF2-40B4-BE49-F238E27FC236}">
                <a16:creationId xmlns:a16="http://schemas.microsoft.com/office/drawing/2014/main" id="{87D39CB6-9FFE-4663-9A04-A044BBD3D4ED}"/>
              </a:ext>
            </a:extLst>
          </p:cNvPr>
          <p:cNvSpPr>
            <a:spLocks noGrp="1"/>
          </p:cNvSpPr>
          <p:nvPr>
            <p:ph idx="1"/>
          </p:nvPr>
        </p:nvSpPr>
        <p:spPr/>
        <p:txBody>
          <a:bodyPr/>
          <a:lstStyle/>
          <a:p>
            <a:r>
              <a:rPr lang="en-US" dirty="0"/>
              <a:t>If you submitted a pre-travel funding request before 12pm on September 16</a:t>
            </a:r>
            <a:r>
              <a:rPr lang="en-US" baseline="30000" dirty="0"/>
              <a:t>th</a:t>
            </a:r>
            <a:endParaRPr lang="en-US" dirty="0"/>
          </a:p>
          <a:p>
            <a:pPr lvl="1"/>
            <a:r>
              <a:rPr lang="en-US" dirty="0">
                <a:sym typeface="Wingdings" panose="05000000000000000000" pitchFamily="2" charset="2"/>
              </a:rPr>
              <a:t>It will be reviewed on October 16</a:t>
            </a:r>
            <a:r>
              <a:rPr lang="en-US" baseline="30000" dirty="0">
                <a:sym typeface="Wingdings" panose="05000000000000000000" pitchFamily="2" charset="2"/>
              </a:rPr>
              <a:t>th</a:t>
            </a:r>
            <a:endParaRPr lang="en-US" dirty="0">
              <a:sym typeface="Wingdings" panose="05000000000000000000" pitchFamily="2" charset="2"/>
            </a:endParaRPr>
          </a:p>
          <a:p>
            <a:pPr lvl="1"/>
            <a:r>
              <a:rPr lang="en-US" dirty="0">
                <a:sym typeface="Wingdings" panose="05000000000000000000" pitchFamily="2" charset="2"/>
              </a:rPr>
              <a:t>It will take &lt;= 10 business days for (possible) approval by VP of Students Affairs</a:t>
            </a:r>
          </a:p>
          <a:p>
            <a:pPr lvl="1"/>
            <a:r>
              <a:rPr lang="en-US" dirty="0">
                <a:sym typeface="Wingdings" panose="05000000000000000000" pitchFamily="2" charset="2"/>
              </a:rPr>
              <a:t>Then it will take &lt;= 10 business days for Business Operations Department to process the request.</a:t>
            </a:r>
          </a:p>
          <a:p>
            <a:endParaRPr lang="en-US" dirty="0">
              <a:sym typeface="Wingdings" panose="05000000000000000000" pitchFamily="2" charset="2"/>
            </a:endParaRPr>
          </a:p>
          <a:p>
            <a:r>
              <a:rPr lang="en-US" dirty="0">
                <a:sym typeface="Wingdings" panose="05000000000000000000" pitchFamily="2" charset="2"/>
              </a:rPr>
              <a:t>Meaning funds could be released as earlier as </a:t>
            </a:r>
            <a:r>
              <a:rPr lang="en-US" u="sng" dirty="0">
                <a:sym typeface="Wingdings" panose="05000000000000000000" pitchFamily="2" charset="2"/>
              </a:rPr>
              <a:t>October 18</a:t>
            </a:r>
            <a:r>
              <a:rPr lang="en-US" dirty="0">
                <a:sym typeface="Wingdings" panose="05000000000000000000" pitchFamily="2" charset="2"/>
              </a:rPr>
              <a:t> or as late as </a:t>
            </a:r>
            <a:r>
              <a:rPr lang="en-US" u="sng" dirty="0">
                <a:sym typeface="Wingdings" panose="05000000000000000000" pitchFamily="2" charset="2"/>
              </a:rPr>
              <a:t>November 13</a:t>
            </a:r>
          </a:p>
        </p:txBody>
      </p:sp>
      <p:sp>
        <p:nvSpPr>
          <p:cNvPr id="4" name="TextBox 3">
            <a:extLst>
              <a:ext uri="{FF2B5EF4-FFF2-40B4-BE49-F238E27FC236}">
                <a16:creationId xmlns:a16="http://schemas.microsoft.com/office/drawing/2014/main" id="{99D8C38B-EA24-9949-AED0-F691146B368E}"/>
              </a:ext>
            </a:extLst>
          </p:cNvPr>
          <p:cNvSpPr txBox="1"/>
          <p:nvPr/>
        </p:nvSpPr>
        <p:spPr>
          <a:xfrm>
            <a:off x="1251678" y="5956663"/>
            <a:ext cx="10178322" cy="369332"/>
          </a:xfrm>
          <a:prstGeom prst="rect">
            <a:avLst/>
          </a:prstGeom>
          <a:noFill/>
        </p:spPr>
        <p:txBody>
          <a:bodyPr wrap="square" rtlCol="0">
            <a:spAutoFit/>
          </a:bodyPr>
          <a:lstStyle/>
          <a:p>
            <a:r>
              <a:rPr lang="en-US" dirty="0"/>
              <a:t>* All the slides are adapted from INCM Club travel funding procedure</a:t>
            </a:r>
          </a:p>
        </p:txBody>
      </p:sp>
    </p:spTree>
    <p:extLst>
      <p:ext uri="{BB962C8B-B14F-4D97-AF65-F5344CB8AC3E}">
        <p14:creationId xmlns:p14="http://schemas.microsoft.com/office/powerpoint/2010/main" val="249611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999B2-31D3-4698-91BE-E0138D48C406}"/>
              </a:ext>
            </a:extLst>
          </p:cNvPr>
          <p:cNvSpPr>
            <a:spLocks noGrp="1"/>
          </p:cNvSpPr>
          <p:nvPr>
            <p:ph type="title"/>
          </p:nvPr>
        </p:nvSpPr>
        <p:spPr/>
        <p:txBody>
          <a:bodyPr/>
          <a:lstStyle/>
          <a:p>
            <a:pPr algn="ctr"/>
            <a:r>
              <a:rPr lang="en-US" dirty="0"/>
              <a:t>SABAC Supplemental Meeting Times for reimbursement </a:t>
            </a:r>
          </a:p>
        </p:txBody>
      </p:sp>
      <p:pic>
        <p:nvPicPr>
          <p:cNvPr id="5" name="Content Placeholder 4" descr="A screenshot of a cell phone&#10;&#10;Description automatically generated">
            <a:extLst>
              <a:ext uri="{FF2B5EF4-FFF2-40B4-BE49-F238E27FC236}">
                <a16:creationId xmlns:a16="http://schemas.microsoft.com/office/drawing/2014/main" id="{CDD6EE1B-6387-40D3-AD80-E3BA944D5A7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71152" y="2286000"/>
            <a:ext cx="7538645" cy="3594100"/>
          </a:xfrm>
        </p:spPr>
      </p:pic>
      <p:sp>
        <p:nvSpPr>
          <p:cNvPr id="4" name="TextBox 3">
            <a:extLst>
              <a:ext uri="{FF2B5EF4-FFF2-40B4-BE49-F238E27FC236}">
                <a16:creationId xmlns:a16="http://schemas.microsoft.com/office/drawing/2014/main" id="{495A96A2-CBC1-B148-BF95-69B8F243D01C}"/>
              </a:ext>
            </a:extLst>
          </p:cNvPr>
          <p:cNvSpPr txBox="1"/>
          <p:nvPr/>
        </p:nvSpPr>
        <p:spPr>
          <a:xfrm>
            <a:off x="1251678" y="5956663"/>
            <a:ext cx="10178322" cy="369332"/>
          </a:xfrm>
          <a:prstGeom prst="rect">
            <a:avLst/>
          </a:prstGeom>
          <a:noFill/>
        </p:spPr>
        <p:txBody>
          <a:bodyPr wrap="square" rtlCol="0">
            <a:spAutoFit/>
          </a:bodyPr>
          <a:lstStyle/>
          <a:p>
            <a:r>
              <a:rPr lang="en-US" dirty="0"/>
              <a:t>* All the slides are adapted from INCM Club travel funding procedure</a:t>
            </a:r>
          </a:p>
        </p:txBody>
      </p:sp>
    </p:spTree>
    <p:extLst>
      <p:ext uri="{BB962C8B-B14F-4D97-AF65-F5344CB8AC3E}">
        <p14:creationId xmlns:p14="http://schemas.microsoft.com/office/powerpoint/2010/main" val="3200978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ED2B-65A1-462F-A6CE-1E755E7613C1}"/>
              </a:ext>
            </a:extLst>
          </p:cNvPr>
          <p:cNvSpPr>
            <a:spLocks noGrp="1"/>
          </p:cNvSpPr>
          <p:nvPr>
            <p:ph type="title"/>
          </p:nvPr>
        </p:nvSpPr>
        <p:spPr/>
        <p:txBody>
          <a:bodyPr/>
          <a:lstStyle/>
          <a:p>
            <a:r>
              <a:rPr lang="en-US" dirty="0"/>
              <a:t>Travel Support Funding (Part III of III)</a:t>
            </a:r>
          </a:p>
        </p:txBody>
      </p:sp>
      <p:sp>
        <p:nvSpPr>
          <p:cNvPr id="3" name="Content Placeholder 2">
            <a:extLst>
              <a:ext uri="{FF2B5EF4-FFF2-40B4-BE49-F238E27FC236}">
                <a16:creationId xmlns:a16="http://schemas.microsoft.com/office/drawing/2014/main" id="{D9CF4621-30B6-43DF-9E70-B59A1E4DC9BC}"/>
              </a:ext>
            </a:extLst>
          </p:cNvPr>
          <p:cNvSpPr>
            <a:spLocks noGrp="1"/>
          </p:cNvSpPr>
          <p:nvPr>
            <p:ph idx="1"/>
          </p:nvPr>
        </p:nvSpPr>
        <p:spPr/>
        <p:txBody>
          <a:bodyPr>
            <a:normAutofit fontScale="77500" lnSpcReduction="20000"/>
          </a:bodyPr>
          <a:lstStyle/>
          <a:p>
            <a:r>
              <a:rPr lang="en-US" dirty="0"/>
              <a:t>What do you need to do?</a:t>
            </a:r>
          </a:p>
          <a:p>
            <a:pPr marL="666900" lvl="1" indent="-342900">
              <a:buFont typeface="+mj-lt"/>
              <a:buAutoNum type="arabicPeriod"/>
            </a:pPr>
            <a:r>
              <a:rPr lang="en-US" dirty="0"/>
              <a:t>Sign-up to be a member of the </a:t>
            </a:r>
            <a:r>
              <a:rPr lang="en-US" dirty="0">
                <a:hlinkClick r:id="rId2"/>
              </a:rPr>
              <a:t>Analytics and Data Science Organization</a:t>
            </a:r>
            <a:endParaRPr lang="en-US" dirty="0"/>
          </a:p>
          <a:p>
            <a:pPr marL="666900" lvl="1" indent="-342900">
              <a:buFont typeface="+mj-lt"/>
              <a:buAutoNum type="arabicPeriod"/>
            </a:pPr>
            <a:r>
              <a:rPr lang="en-US" dirty="0"/>
              <a:t>Fill the ADSO Pre-Travel form in owl life. Submit the form to ADSO </a:t>
            </a:r>
            <a:r>
              <a:rPr lang="en-US" b="1" dirty="0"/>
              <a:t>3 weeks prior to SABAC agenda deadline</a:t>
            </a:r>
            <a:r>
              <a:rPr lang="en-US" dirty="0"/>
              <a:t>.</a:t>
            </a:r>
          </a:p>
          <a:p>
            <a:pPr marL="324000" lvl="1" indent="0">
              <a:buNone/>
            </a:pPr>
            <a:r>
              <a:rPr lang="en-US" dirty="0"/>
              <a:t>       Details of ADSO Pre-Travel form are given below:</a:t>
            </a:r>
          </a:p>
          <a:p>
            <a:pPr marL="1124100" lvl="2" indent="-342900">
              <a:buFont typeface="+mj-lt"/>
              <a:buAutoNum type="arabicPeriod"/>
            </a:pPr>
            <a:r>
              <a:rPr lang="en-US" dirty="0"/>
              <a:t>Students details (KSU Id, email id, address, dept, program)</a:t>
            </a:r>
          </a:p>
          <a:p>
            <a:pPr marL="1124100" lvl="2" indent="-342900">
              <a:buFont typeface="+mj-lt"/>
              <a:buAutoNum type="arabicPeriod"/>
            </a:pPr>
            <a:r>
              <a:rPr lang="en-US" dirty="0"/>
              <a:t>Travel information (Destination, Purpose of travel, Dates, mode of transportation, event date, estimation of budget, advisor’s details)</a:t>
            </a:r>
          </a:p>
          <a:p>
            <a:pPr marL="1124100" lvl="2" indent="-342900">
              <a:buFont typeface="+mj-lt"/>
              <a:buAutoNum type="arabicPeriod"/>
            </a:pPr>
            <a:r>
              <a:rPr lang="en-US" dirty="0"/>
              <a:t>Sub-documents required to complete the form</a:t>
            </a:r>
          </a:p>
          <a:p>
            <a:pPr marL="1124100" lvl="2" indent="-342900">
              <a:buFont typeface="+mj-lt"/>
              <a:buAutoNum type="arabicPeriod"/>
            </a:pPr>
            <a:r>
              <a:rPr lang="en-US" dirty="0"/>
              <a:t>Screenshot of proof of current Academic Enrollment (Get from </a:t>
            </a:r>
            <a:r>
              <a:rPr lang="en-US" dirty="0" err="1"/>
              <a:t>DegreeWorks</a:t>
            </a:r>
            <a:r>
              <a:rPr lang="en-US" dirty="0"/>
              <a:t> in </a:t>
            </a:r>
            <a:r>
              <a:rPr lang="en-US" dirty="0" err="1"/>
              <a:t>Owlexpress</a:t>
            </a:r>
            <a:r>
              <a:rPr lang="en-US" dirty="0"/>
              <a:t>)</a:t>
            </a:r>
          </a:p>
          <a:p>
            <a:pPr marL="1124100" lvl="2" indent="-342900">
              <a:buFont typeface="+mj-lt"/>
              <a:buAutoNum type="arabicPeriod"/>
            </a:pPr>
            <a:r>
              <a:rPr lang="en-US" dirty="0"/>
              <a:t>Application Narrative (200-300 words) (Briefly explain Conference details, its importance for your research, benefit of attending, abstract of your research)</a:t>
            </a:r>
          </a:p>
          <a:p>
            <a:pPr marL="1124100" lvl="2" indent="-342900">
              <a:buFont typeface="+mj-lt"/>
              <a:buAutoNum type="arabicPeriod"/>
            </a:pPr>
            <a:r>
              <a:rPr lang="en-US" dirty="0"/>
              <a:t>Trip Registration Form (Available at home page of ADSO organization in owl life)</a:t>
            </a:r>
          </a:p>
          <a:p>
            <a:pPr marL="666900" lvl="1" indent="-342900">
              <a:buFont typeface="+mj-lt"/>
              <a:buAutoNum type="arabicPeriod"/>
            </a:pPr>
            <a:r>
              <a:rPr lang="en-US" dirty="0"/>
              <a:t>ADSO team needs to approve the Pre-Travel form after verification of all required documents and information submitted by the student. If any more required document, team will contact the students. This approval needs to happen well before the student is scheduled to travel for the event. Notification of approval will be sent out, please get in touch with team regarding notification.</a:t>
            </a:r>
          </a:p>
        </p:txBody>
      </p:sp>
      <p:sp>
        <p:nvSpPr>
          <p:cNvPr id="4" name="TextBox 3">
            <a:extLst>
              <a:ext uri="{FF2B5EF4-FFF2-40B4-BE49-F238E27FC236}">
                <a16:creationId xmlns:a16="http://schemas.microsoft.com/office/drawing/2014/main" id="{562629CB-28AD-4E3F-A44C-65CFA8A45120}"/>
              </a:ext>
            </a:extLst>
          </p:cNvPr>
          <p:cNvSpPr txBox="1"/>
          <p:nvPr/>
        </p:nvSpPr>
        <p:spPr>
          <a:xfrm>
            <a:off x="1050576" y="5694926"/>
            <a:ext cx="10580525" cy="369332"/>
          </a:xfrm>
          <a:prstGeom prst="rect">
            <a:avLst/>
          </a:prstGeom>
          <a:noFill/>
        </p:spPr>
        <p:txBody>
          <a:bodyPr wrap="none" rtlCol="0">
            <a:spAutoFit/>
          </a:bodyPr>
          <a:lstStyle/>
          <a:p>
            <a:r>
              <a:rPr lang="en-US" i="1" dirty="0"/>
              <a:t>“Write and prepare your submission as if you were unable to be there in person to present it. Be thorough and concise.”</a:t>
            </a:r>
          </a:p>
        </p:txBody>
      </p:sp>
      <p:sp>
        <p:nvSpPr>
          <p:cNvPr id="5" name="TextBox 4">
            <a:extLst>
              <a:ext uri="{FF2B5EF4-FFF2-40B4-BE49-F238E27FC236}">
                <a16:creationId xmlns:a16="http://schemas.microsoft.com/office/drawing/2014/main" id="{AD176FC7-05D9-6C4D-86B7-81EB16520A86}"/>
              </a:ext>
            </a:extLst>
          </p:cNvPr>
          <p:cNvSpPr txBox="1"/>
          <p:nvPr/>
        </p:nvSpPr>
        <p:spPr>
          <a:xfrm>
            <a:off x="1251678" y="6352036"/>
            <a:ext cx="10178322" cy="369332"/>
          </a:xfrm>
          <a:prstGeom prst="rect">
            <a:avLst/>
          </a:prstGeom>
          <a:noFill/>
        </p:spPr>
        <p:txBody>
          <a:bodyPr wrap="square" rtlCol="0">
            <a:spAutoFit/>
          </a:bodyPr>
          <a:lstStyle/>
          <a:p>
            <a:r>
              <a:rPr lang="en-US" dirty="0"/>
              <a:t>* All the slides are adapted from INCM Club travel funding procedure</a:t>
            </a:r>
          </a:p>
        </p:txBody>
      </p:sp>
    </p:spTree>
    <p:extLst>
      <p:ext uri="{BB962C8B-B14F-4D97-AF65-F5344CB8AC3E}">
        <p14:creationId xmlns:p14="http://schemas.microsoft.com/office/powerpoint/2010/main" val="135075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1621" y="2844464"/>
            <a:ext cx="8195224" cy="1188720"/>
          </a:xfrm>
        </p:spPr>
        <p:txBody>
          <a:bodyPr>
            <a:normAutofit/>
          </a:bodyPr>
          <a:lstStyle/>
          <a:p>
            <a:pPr algn="ctr"/>
            <a:r>
              <a:rPr lang="en-US" sz="3500" dirty="0"/>
              <a:t>submitting an ADSO Travel </a:t>
            </a:r>
            <a:br>
              <a:rPr lang="en-US" sz="3500" dirty="0"/>
            </a:br>
            <a:r>
              <a:rPr lang="en-US" sz="3500" dirty="0"/>
              <a:t>Support Funding Request</a:t>
            </a:r>
          </a:p>
        </p:txBody>
      </p:sp>
    </p:spTree>
    <p:extLst>
      <p:ext uri="{BB962C8B-B14F-4D97-AF65-F5344CB8AC3E}">
        <p14:creationId xmlns:p14="http://schemas.microsoft.com/office/powerpoint/2010/main" val="2711426230"/>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{A8F2DDD1-0307-3847-9934-AA46B818A3DC}tf10001071</Template>
  <TotalTime>347</TotalTime>
  <Words>1194</Words>
  <Application>Microsoft Office PowerPoint</Application>
  <PresentationFormat>Widescreen</PresentationFormat>
  <Paragraphs>88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Gill Sans MT</vt:lpstr>
      <vt:lpstr>Impact</vt:lpstr>
      <vt:lpstr>Wingdings</vt:lpstr>
      <vt:lpstr>Badge</vt:lpstr>
      <vt:lpstr>Analytics and Data Science Organization (ADSO)</vt:lpstr>
      <vt:lpstr>Contents</vt:lpstr>
      <vt:lpstr>ADSO Travel Support  Funding Procedures</vt:lpstr>
      <vt:lpstr>Travel Support Funding (Part I of III)</vt:lpstr>
      <vt:lpstr>Travel support funding (Part II of III)</vt:lpstr>
      <vt:lpstr>So for example…</vt:lpstr>
      <vt:lpstr>SABAC Supplemental Meeting Times for reimbursement </vt:lpstr>
      <vt:lpstr>Travel Support Funding (Part III of III)</vt:lpstr>
      <vt:lpstr>submitting an ADSO Travel  Support Funding Request</vt:lpstr>
      <vt:lpstr>Steps in funding process</vt:lpstr>
      <vt:lpstr>Important things to remember</vt:lpstr>
      <vt:lpstr>Few Reminders</vt:lpstr>
      <vt:lpstr>For any additional questions, contact ADSO Student Representative E-Mail: ADSO@KENNESAW.com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SABAC Travel Support Funding 101</dc:title>
  <dc:creator>Cody Wehlan</dc:creator>
  <cp:lastModifiedBy>Cara Reeve</cp:lastModifiedBy>
  <cp:revision>33</cp:revision>
  <dcterms:created xsi:type="dcterms:W3CDTF">2019-10-14T16:10:13Z</dcterms:created>
  <dcterms:modified xsi:type="dcterms:W3CDTF">2023-06-15T17:07:37Z</dcterms:modified>
</cp:coreProperties>
</file>