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80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603D53-0E2C-4C1A-813F-D7F6A49FD001}"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03D53-0E2C-4C1A-813F-D7F6A49FD001}"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03D53-0E2C-4C1A-813F-D7F6A49FD001}"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03D53-0E2C-4C1A-813F-D7F6A49FD001}"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603D53-0E2C-4C1A-813F-D7F6A49FD001}"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603D53-0E2C-4C1A-813F-D7F6A49FD001}"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603D53-0E2C-4C1A-813F-D7F6A49FD001}" type="datetimeFigureOut">
              <a:rPr lang="en-US" smtClean="0"/>
              <a:pPr/>
              <a:t>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603D53-0E2C-4C1A-813F-D7F6A49FD001}" type="datetimeFigureOut">
              <a:rPr lang="en-US" smtClean="0"/>
              <a:pPr/>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603D53-0E2C-4C1A-813F-D7F6A49FD001}" type="datetimeFigureOut">
              <a:rPr lang="en-US" smtClean="0"/>
              <a:pPr/>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03D53-0E2C-4C1A-813F-D7F6A49FD001}"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03D53-0E2C-4C1A-813F-D7F6A49FD001}"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249FB4-EFC9-4FD3-AFDE-06E626655D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603D53-0E2C-4C1A-813F-D7F6A49FD001}" type="datetimeFigureOut">
              <a:rPr lang="en-US" smtClean="0"/>
              <a:pPr/>
              <a:t>11/4/2014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49FB4-EFC9-4FD3-AFDE-06E626655D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5181600" y="228600"/>
            <a:ext cx="3200400" cy="3200400"/>
            <a:chOff x="108813600" y="106299000"/>
            <a:chExt cx="3200400" cy="3200400"/>
          </a:xfrm>
        </p:grpSpPr>
        <p:sp>
          <p:nvSpPr>
            <p:cNvPr id="1027" name="Line 3"/>
            <p:cNvSpPr>
              <a:spLocks noChangeShapeType="1"/>
            </p:cNvSpPr>
            <p:nvPr/>
          </p:nvSpPr>
          <p:spPr bwMode="auto">
            <a:xfrm>
              <a:off x="108813600" y="107899200"/>
              <a:ext cx="3200400" cy="0"/>
            </a:xfrm>
            <a:prstGeom prst="line">
              <a:avLst/>
            </a:prstGeom>
            <a:noFill/>
            <a:ln w="9525" algn="ctr">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28" name="Line 4"/>
            <p:cNvSpPr>
              <a:spLocks noChangeShapeType="1"/>
            </p:cNvSpPr>
            <p:nvPr/>
          </p:nvSpPr>
          <p:spPr bwMode="auto">
            <a:xfrm flipV="1">
              <a:off x="110413800" y="106299000"/>
              <a:ext cx="0" cy="3200400"/>
            </a:xfrm>
            <a:prstGeom prst="line">
              <a:avLst/>
            </a:prstGeom>
            <a:noFill/>
            <a:ln w="9525" algn="ctr">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29" name="Oval 5"/>
            <p:cNvSpPr>
              <a:spLocks noChangeArrowheads="1"/>
            </p:cNvSpPr>
            <p:nvPr/>
          </p:nvSpPr>
          <p:spPr bwMode="auto">
            <a:xfrm>
              <a:off x="109156500" y="106641900"/>
              <a:ext cx="2514600" cy="2514600"/>
            </a:xfrm>
            <a:prstGeom prst="ellipse">
              <a:avLst/>
            </a:prstGeom>
            <a:solidFill>
              <a:schemeClr val="bg1"/>
            </a:solidFill>
            <a:ln w="38100" algn="in">
              <a:solidFill>
                <a:srgbClr val="248024"/>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31" name="Oval 7"/>
            <p:cNvSpPr>
              <a:spLocks noChangeArrowheads="1"/>
            </p:cNvSpPr>
            <p:nvPr/>
          </p:nvSpPr>
          <p:spPr bwMode="auto">
            <a:xfrm>
              <a:off x="108813600" y="106299000"/>
              <a:ext cx="3200400" cy="3200400"/>
            </a:xfrm>
            <a:prstGeom prst="ellipse">
              <a:avLst/>
            </a:prstGeom>
            <a:noFill/>
            <a:ln w="9525" algn="in">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30" name="Oval 6"/>
            <p:cNvSpPr>
              <a:spLocks noChangeArrowheads="1"/>
            </p:cNvSpPr>
            <p:nvPr/>
          </p:nvSpPr>
          <p:spPr bwMode="auto">
            <a:xfrm>
              <a:off x="109385100" y="106870500"/>
              <a:ext cx="2057400" cy="2057400"/>
            </a:xfrm>
            <a:prstGeom prst="ellipse">
              <a:avLst/>
            </a:prstGeom>
            <a:solidFill>
              <a:srgbClr val="FFFFFF"/>
            </a:solidFill>
            <a:ln w="38100" algn="in">
              <a:solidFill>
                <a:srgbClr val="C00000"/>
              </a:solidFill>
              <a:prstDash val="dash"/>
              <a:round/>
              <a:headEnd/>
              <a:tailEnd/>
            </a:ln>
            <a:effectLst/>
          </p:spPr>
          <p:txBody>
            <a:bodyPr vert="horz" wrap="square" lIns="36576" tIns="36576" rIns="36576" bIns="36576" numCol="1" anchor="t" anchorCtr="0" compatLnSpc="1">
              <a:prstTxWarp prst="textNoShape">
                <a:avLst/>
              </a:prstTxWarp>
            </a:bodyPr>
            <a:lstStyle/>
            <a:p>
              <a:endParaRPr lang="en-US"/>
            </a:p>
          </p:txBody>
        </p:sp>
      </p:grpSp>
      <p:grpSp>
        <p:nvGrpSpPr>
          <p:cNvPr id="1032" name="Group 8"/>
          <p:cNvGrpSpPr>
            <a:grpSpLocks/>
          </p:cNvGrpSpPr>
          <p:nvPr/>
        </p:nvGrpSpPr>
        <p:grpSpPr bwMode="auto">
          <a:xfrm>
            <a:off x="533400" y="1295400"/>
            <a:ext cx="3200400" cy="3200400"/>
            <a:chOff x="108356400" y="110070900"/>
            <a:chExt cx="3200400" cy="3200400"/>
          </a:xfrm>
        </p:grpSpPr>
        <p:sp>
          <p:nvSpPr>
            <p:cNvPr id="1033" name="Line 9"/>
            <p:cNvSpPr>
              <a:spLocks noChangeShapeType="1"/>
            </p:cNvSpPr>
            <p:nvPr/>
          </p:nvSpPr>
          <p:spPr bwMode="auto">
            <a:xfrm>
              <a:off x="108356400" y="111671100"/>
              <a:ext cx="3200400" cy="0"/>
            </a:xfrm>
            <a:prstGeom prst="line">
              <a:avLst/>
            </a:prstGeom>
            <a:noFill/>
            <a:ln w="9525">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34" name="Line 10"/>
            <p:cNvSpPr>
              <a:spLocks noChangeShapeType="1"/>
            </p:cNvSpPr>
            <p:nvPr/>
          </p:nvSpPr>
          <p:spPr bwMode="auto">
            <a:xfrm flipV="1">
              <a:off x="109956600" y="110070900"/>
              <a:ext cx="0" cy="3200400"/>
            </a:xfrm>
            <a:prstGeom prst="line">
              <a:avLst/>
            </a:prstGeom>
            <a:noFill/>
            <a:ln w="9525">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35" name="Oval 11"/>
            <p:cNvSpPr>
              <a:spLocks noChangeArrowheads="1"/>
            </p:cNvSpPr>
            <p:nvPr/>
          </p:nvSpPr>
          <p:spPr bwMode="auto">
            <a:xfrm>
              <a:off x="108699300" y="110413800"/>
              <a:ext cx="2514600" cy="2514600"/>
            </a:xfrm>
            <a:prstGeom prst="ellipse">
              <a:avLst/>
            </a:prstGeom>
            <a:solidFill>
              <a:srgbClr val="FFFFFF"/>
            </a:solidFill>
            <a:ln w="9525" algn="in">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36" name="Oval 12"/>
            <p:cNvSpPr>
              <a:spLocks noChangeArrowheads="1"/>
            </p:cNvSpPr>
            <p:nvPr/>
          </p:nvSpPr>
          <p:spPr bwMode="auto">
            <a:xfrm>
              <a:off x="108927900" y="110642400"/>
              <a:ext cx="2057400" cy="2057400"/>
            </a:xfrm>
            <a:prstGeom prst="ellipse">
              <a:avLst/>
            </a:prstGeom>
            <a:solidFill>
              <a:srgbClr val="FFFFFF"/>
            </a:solidFill>
            <a:ln w="9525" algn="in">
              <a:solidFill>
                <a:srgbClr val="FFFFFF"/>
              </a:solidFill>
              <a:round/>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1037" name="Oval 13"/>
            <p:cNvSpPr>
              <a:spLocks noChangeArrowheads="1"/>
            </p:cNvSpPr>
            <p:nvPr/>
          </p:nvSpPr>
          <p:spPr bwMode="auto">
            <a:xfrm>
              <a:off x="108356400" y="110070900"/>
              <a:ext cx="3200400" cy="3200400"/>
            </a:xfrm>
            <a:prstGeom prst="ellipse">
              <a:avLst/>
            </a:prstGeom>
            <a:noFill/>
            <a:ln w="9525" algn="in">
              <a:solidFill>
                <a:srgbClr val="000000"/>
              </a:solidFill>
              <a:round/>
              <a:headEnd/>
              <a:tailEnd/>
            </a:ln>
            <a:effectLst/>
          </p:spPr>
          <p:txBody>
            <a:bodyPr vert="horz" wrap="square" lIns="36576" tIns="36576" rIns="36576" bIns="36576" numCol="1" anchor="t" anchorCtr="0" compatLnSpc="1">
              <a:prstTxWarp prst="textNoShape">
                <a:avLst/>
              </a:prstTxWarp>
            </a:bodyPr>
            <a:lstStyle/>
            <a:p>
              <a:endParaRPr lang="en-US"/>
            </a:p>
          </p:txBody>
        </p:sp>
      </p:grpSp>
      <p:sp>
        <p:nvSpPr>
          <p:cNvPr id="14" name="TextBox 13"/>
          <p:cNvSpPr txBox="1"/>
          <p:nvPr/>
        </p:nvSpPr>
        <p:spPr>
          <a:xfrm>
            <a:off x="762000" y="4800600"/>
            <a:ext cx="2895600" cy="646331"/>
          </a:xfrm>
          <a:prstGeom prst="rect">
            <a:avLst/>
          </a:prstGeom>
          <a:noFill/>
        </p:spPr>
        <p:txBody>
          <a:bodyPr wrap="square" rtlCol="0">
            <a:spAutoFit/>
          </a:bodyPr>
          <a:lstStyle/>
          <a:p>
            <a:pPr algn="ctr"/>
            <a:r>
              <a:rPr lang="en-US" b="1" dirty="0" smtClean="0">
                <a:solidFill>
                  <a:srgbClr val="C00000"/>
                </a:solidFill>
              </a:rPr>
              <a:t>Design your button artwork</a:t>
            </a:r>
            <a:br>
              <a:rPr lang="en-US" b="1" dirty="0" smtClean="0">
                <a:solidFill>
                  <a:srgbClr val="C00000"/>
                </a:solidFill>
              </a:rPr>
            </a:br>
            <a:r>
              <a:rPr lang="en-US" b="1" dirty="0" smtClean="0">
                <a:solidFill>
                  <a:srgbClr val="C00000"/>
                </a:solidFill>
              </a:rPr>
              <a:t>in the circle above.</a:t>
            </a:r>
          </a:p>
        </p:txBody>
      </p:sp>
      <p:sp>
        <p:nvSpPr>
          <p:cNvPr id="18" name="Rectangle 17"/>
          <p:cNvSpPr/>
          <p:nvPr/>
        </p:nvSpPr>
        <p:spPr>
          <a:xfrm>
            <a:off x="381000" y="304800"/>
            <a:ext cx="3505200" cy="646331"/>
          </a:xfrm>
          <a:prstGeom prst="rect">
            <a:avLst/>
          </a:prstGeom>
        </p:spPr>
        <p:txBody>
          <a:bodyPr wrap="square">
            <a:spAutoFit/>
          </a:bodyPr>
          <a:lstStyle/>
          <a:p>
            <a:pPr algn="ctr"/>
            <a:r>
              <a:rPr lang="en-US" b="1" u="sng" dirty="0" smtClean="0">
                <a:solidFill>
                  <a:srgbClr val="C00000"/>
                </a:solidFill>
              </a:rPr>
              <a:t>This template is for the 2.25”</a:t>
            </a:r>
            <a:br>
              <a:rPr lang="en-US" b="1" u="sng" dirty="0" smtClean="0">
                <a:solidFill>
                  <a:srgbClr val="C00000"/>
                </a:solidFill>
              </a:rPr>
            </a:br>
            <a:r>
              <a:rPr lang="en-US" b="1" u="sng" dirty="0" smtClean="0">
                <a:solidFill>
                  <a:srgbClr val="C00000"/>
                </a:solidFill>
              </a:rPr>
              <a:t>(“medium”) button.</a:t>
            </a:r>
            <a:r>
              <a:rPr lang="en-US" b="1" dirty="0" smtClean="0">
                <a:solidFill>
                  <a:srgbClr val="C00000"/>
                </a:solidFill>
              </a:rPr>
              <a:t>  </a:t>
            </a:r>
          </a:p>
        </p:txBody>
      </p:sp>
      <p:sp>
        <p:nvSpPr>
          <p:cNvPr id="19" name="Rectangle 18"/>
          <p:cNvSpPr/>
          <p:nvPr/>
        </p:nvSpPr>
        <p:spPr>
          <a:xfrm>
            <a:off x="304800" y="5638800"/>
            <a:ext cx="3886200" cy="646331"/>
          </a:xfrm>
          <a:prstGeom prst="rect">
            <a:avLst/>
          </a:prstGeom>
        </p:spPr>
        <p:txBody>
          <a:bodyPr wrap="square">
            <a:spAutoFit/>
          </a:bodyPr>
          <a:lstStyle/>
          <a:p>
            <a:pPr algn="ctr"/>
            <a:r>
              <a:rPr lang="en-US" b="1" dirty="0" smtClean="0">
                <a:solidFill>
                  <a:srgbClr val="C00000"/>
                </a:solidFill>
              </a:rPr>
              <a:t>See the instructions and tips</a:t>
            </a:r>
            <a:br>
              <a:rPr lang="en-US" b="1" dirty="0" smtClean="0">
                <a:solidFill>
                  <a:srgbClr val="C00000"/>
                </a:solidFill>
              </a:rPr>
            </a:br>
            <a:r>
              <a:rPr lang="en-US" b="1" dirty="0" smtClean="0">
                <a:solidFill>
                  <a:srgbClr val="C00000"/>
                </a:solidFill>
              </a:rPr>
              <a:t>on Slides 2 &amp; 3 for more information.</a:t>
            </a:r>
            <a:endParaRPr lang="en-US" b="1" dirty="0" smtClean="0"/>
          </a:p>
        </p:txBody>
      </p:sp>
      <p:sp>
        <p:nvSpPr>
          <p:cNvPr id="20" name="Rectangle 19"/>
          <p:cNvSpPr/>
          <p:nvPr/>
        </p:nvSpPr>
        <p:spPr>
          <a:xfrm>
            <a:off x="4800600" y="3657600"/>
            <a:ext cx="4267200" cy="3046988"/>
          </a:xfrm>
          <a:prstGeom prst="rect">
            <a:avLst/>
          </a:prstGeom>
        </p:spPr>
        <p:txBody>
          <a:bodyPr wrap="square">
            <a:spAutoFit/>
          </a:bodyPr>
          <a:lstStyle/>
          <a:p>
            <a:r>
              <a:rPr lang="en-US" sz="1200" dirty="0" smtClean="0"/>
              <a:t>The illustration directly above may help you understand the template better.  </a:t>
            </a:r>
          </a:p>
          <a:p>
            <a:endParaRPr lang="en-US" sz="1200" dirty="0" smtClean="0"/>
          </a:p>
          <a:p>
            <a:r>
              <a:rPr lang="en-US" sz="1200" dirty="0" smtClean="0"/>
              <a:t>The green line indicates where the paper will actually be cut.</a:t>
            </a:r>
          </a:p>
          <a:p>
            <a:endParaRPr lang="en-US" sz="1200" dirty="0" smtClean="0"/>
          </a:p>
          <a:p>
            <a:r>
              <a:rPr lang="en-US" sz="1200" dirty="0" smtClean="0"/>
              <a:t>The black circle and lines are used to line your artwork up on the circle cutter.   Do not delete or cover them.</a:t>
            </a:r>
          </a:p>
          <a:p>
            <a:endParaRPr lang="en-US" sz="1200" dirty="0" smtClean="0"/>
          </a:p>
          <a:p>
            <a:r>
              <a:rPr lang="en-US" sz="1200" dirty="0" smtClean="0"/>
              <a:t>The red dotted line indicates the area that will appear on the top of your finished button.  Keep your design in this zone.  </a:t>
            </a:r>
          </a:p>
          <a:p>
            <a:r>
              <a:rPr lang="en-US" sz="1200" dirty="0" smtClean="0"/>
              <a:t/>
            </a:r>
            <a:br>
              <a:rPr lang="en-US" sz="1200" dirty="0" smtClean="0"/>
            </a:br>
            <a:r>
              <a:rPr lang="en-US" sz="1200" dirty="0" smtClean="0"/>
              <a:t>The area between the red dotted line and the green circle is the margin of the circle that will be folded around the side of your finished button.   Do not put essential design elements in this margin of the template circle—they won’t show up on the top of your button.</a:t>
            </a:r>
          </a:p>
        </p:txBody>
      </p:sp>
      <p:cxnSp>
        <p:nvCxnSpPr>
          <p:cNvPr id="22" name="Straight Connector 21"/>
          <p:cNvCxnSpPr/>
          <p:nvPr/>
        </p:nvCxnSpPr>
        <p:spPr>
          <a:xfrm rot="5400000">
            <a:off x="1371600" y="3429000"/>
            <a:ext cx="6400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248400" y="1752600"/>
            <a:ext cx="1143000" cy="369332"/>
          </a:xfrm>
          <a:prstGeom prst="rect">
            <a:avLst/>
          </a:prstGeom>
          <a:noFill/>
        </p:spPr>
        <p:txBody>
          <a:bodyPr wrap="square" rtlCol="0">
            <a:spAutoFit/>
          </a:bodyPr>
          <a:lstStyle/>
          <a:p>
            <a:pPr algn="ctr"/>
            <a:r>
              <a:rPr lang="en-US" dirty="0" smtClean="0"/>
              <a:t>SAMPLE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8153400" cy="6096000"/>
          </a:xfrm>
          <a:prstGeom prst="rect">
            <a:avLst/>
          </a:prstGeom>
          <a:noFill/>
        </p:spPr>
        <p:txBody>
          <a:bodyPr wrap="square" rtlCol="0">
            <a:spAutoFit/>
          </a:bodyPr>
          <a:lstStyle/>
          <a:p>
            <a:r>
              <a:rPr lang="en-US" sz="1400" b="1" dirty="0" smtClean="0">
                <a:solidFill>
                  <a:srgbClr val="C00000"/>
                </a:solidFill>
              </a:rPr>
              <a:t>You may want to print these instructions.  If you are in TRAC, we will gladly provide you with a printed copy.</a:t>
            </a:r>
          </a:p>
          <a:p>
            <a:endParaRPr lang="en-US" b="1" dirty="0" smtClean="0"/>
          </a:p>
          <a:p>
            <a:r>
              <a:rPr lang="en-US" sz="1200" dirty="0" smtClean="0"/>
              <a:t>Design your artwork in the template on the left of Slide 1 by inserting textboxes,  word art, and graphics.   You can add background color by formatting the inner circle.  </a:t>
            </a:r>
          </a:p>
          <a:p>
            <a:endParaRPr lang="en-US" sz="1200" dirty="0" smtClean="0"/>
          </a:p>
          <a:p>
            <a:r>
              <a:rPr lang="en-US" sz="1200" dirty="0" smtClean="0"/>
              <a:t>Use plain paper no thicker than your average 20 lb copy paper.  Thicker paper and glossy paper will not wrap around the sides of the button well and your button will probably be ruined.   If you must use thick or glossy paper, you will have to cut the design out in a smaller circle so that the design lays on the top of the button and does not wrap around the sides at all.  In this case the edge of your button will be silver metal.  If you use thick or glossy paper, be sure to ask us to  assist you in cutting smaller circles when you visit TRAC.</a:t>
            </a:r>
          </a:p>
          <a:p>
            <a:endParaRPr lang="en-US" sz="1200" dirty="0" smtClean="0"/>
          </a:p>
          <a:p>
            <a:r>
              <a:rPr lang="en-US" sz="1200" dirty="0" smtClean="0"/>
              <a:t>After perfecting your button artwork , GROUP your artwork and the circle template so they can be copied as a single unit.  </a:t>
            </a:r>
          </a:p>
          <a:p>
            <a:endParaRPr lang="en-US" sz="1200" dirty="0" smtClean="0"/>
          </a:p>
          <a:p>
            <a:r>
              <a:rPr lang="en-US" sz="1200" dirty="0" smtClean="0"/>
              <a:t>	</a:t>
            </a:r>
            <a:r>
              <a:rPr lang="en-US" sz="1200" b="1" dirty="0" smtClean="0"/>
              <a:t>How to group:  </a:t>
            </a:r>
            <a:r>
              <a:rPr lang="en-US" sz="1200" dirty="0" smtClean="0"/>
              <a:t>When you design your button, you will have several elements making up your design. </a:t>
            </a:r>
          </a:p>
          <a:p>
            <a:r>
              <a:rPr lang="en-US" sz="1200" dirty="0" smtClean="0"/>
              <a:t>	“Grouping” will allow you to lump all of those elements together into a single unit so they  move and</a:t>
            </a:r>
          </a:p>
          <a:p>
            <a:r>
              <a:rPr lang="en-US" sz="1200" dirty="0" smtClean="0"/>
              <a:t>	copy as one.  Using your mouse, hold the left-click button down while you select/highlight everything</a:t>
            </a:r>
          </a:p>
          <a:p>
            <a:r>
              <a:rPr lang="en-US" sz="1200" dirty="0" smtClean="0"/>
              <a:t>	you want included in the grouping.  Go to “Drawing Tools” then “Format” then “Group”  at the top of</a:t>
            </a:r>
          </a:p>
          <a:p>
            <a:r>
              <a:rPr lang="en-US" sz="1200" dirty="0" smtClean="0"/>
              <a:t>	the screen.  From there you may choose to 	group  or ungroup items.</a:t>
            </a:r>
          </a:p>
          <a:p>
            <a:endParaRPr lang="en-US" sz="1200" dirty="0" smtClean="0"/>
          </a:p>
          <a:p>
            <a:r>
              <a:rPr lang="en-US" sz="1200" dirty="0" smtClean="0"/>
              <a:t>After grouping, copy and paste your artwork to put </a:t>
            </a:r>
            <a:r>
              <a:rPr lang="en-US" sz="1400" b="1" u="sng" dirty="0" smtClean="0">
                <a:solidFill>
                  <a:srgbClr val="C00000"/>
                </a:solidFill>
              </a:rPr>
              <a:t>4</a:t>
            </a:r>
            <a:r>
              <a:rPr lang="en-US" sz="1200" dirty="0" smtClean="0"/>
              <a:t> per page on a new PowerPoint slide, spaced as shown: </a:t>
            </a:r>
          </a:p>
          <a:p>
            <a:endParaRPr lang="en-US" sz="1200" dirty="0" smtClean="0"/>
          </a:p>
          <a:p>
            <a:endParaRPr lang="en-US" sz="1200" dirty="0" smtClean="0"/>
          </a:p>
          <a:p>
            <a:r>
              <a:rPr lang="en-US" sz="1200" dirty="0" smtClean="0"/>
              <a:t> </a:t>
            </a:r>
          </a:p>
          <a:p>
            <a:endParaRPr lang="en-US" sz="1200" dirty="0" smtClean="0"/>
          </a:p>
          <a:p>
            <a:r>
              <a:rPr lang="en-US" sz="1200" dirty="0" smtClean="0"/>
              <a:t>Print your artwork .  </a:t>
            </a:r>
            <a:r>
              <a:rPr lang="en-US" sz="1200" u="sng" dirty="0" smtClean="0"/>
              <a:t>We recommend printing one page and making a test button before printing a lot of pages.  If there is any problem with your design, it will show up on the test button.</a:t>
            </a:r>
            <a:r>
              <a:rPr lang="en-US" sz="1200" dirty="0" smtClean="0"/>
              <a:t>  After making a test button, print as many copies as you like plus an extra sheet or two in case some are damaged in the button-making process.  Bring your prints to TRAC to use the circle cutter and button maker.  </a:t>
            </a:r>
          </a:p>
          <a:p>
            <a:endParaRPr lang="en-US" sz="1200" b="1" dirty="0" smtClean="0"/>
          </a:p>
          <a:p>
            <a:r>
              <a:rPr lang="en-US" sz="1200" dirty="0" smtClean="0"/>
              <a:t>You will use the circle cutter in TRAC to cut out your artwork circles after completing your design.  Do not cut your circles out with scissors.</a:t>
            </a:r>
          </a:p>
        </p:txBody>
      </p:sp>
      <p:grpSp>
        <p:nvGrpSpPr>
          <p:cNvPr id="9" name="Group 8"/>
          <p:cNvGrpSpPr/>
          <p:nvPr/>
        </p:nvGrpSpPr>
        <p:grpSpPr>
          <a:xfrm>
            <a:off x="7391400" y="3962400"/>
            <a:ext cx="914400" cy="685800"/>
            <a:chOff x="7620000" y="3886200"/>
            <a:chExt cx="914400" cy="685800"/>
          </a:xfrm>
        </p:grpSpPr>
        <p:sp>
          <p:nvSpPr>
            <p:cNvPr id="4" name="Rectangle 3"/>
            <p:cNvSpPr/>
            <p:nvPr/>
          </p:nvSpPr>
          <p:spPr>
            <a:xfrm rot="16200000">
              <a:off x="7734300" y="3771900"/>
              <a:ext cx="6858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rot="16200000">
              <a:off x="7693629" y="4269771"/>
              <a:ext cx="219456"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rot="16200000">
              <a:off x="7846029" y="3964971"/>
              <a:ext cx="219456"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rot="16200000">
              <a:off x="8093678" y="4281964"/>
              <a:ext cx="219456"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6200000">
              <a:off x="8227029" y="3964971"/>
              <a:ext cx="219456" cy="214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7924800" cy="5940088"/>
          </a:xfrm>
          <a:prstGeom prst="rect">
            <a:avLst/>
          </a:prstGeom>
          <a:noFill/>
        </p:spPr>
        <p:txBody>
          <a:bodyPr wrap="square" rtlCol="0">
            <a:spAutoFit/>
          </a:bodyPr>
          <a:lstStyle/>
          <a:p>
            <a:r>
              <a:rPr lang="en-US" sz="1400" b="1" dirty="0" smtClean="0">
                <a:solidFill>
                  <a:srgbClr val="C00000"/>
                </a:solidFill>
              </a:rPr>
              <a:t>Additional Notes:</a:t>
            </a:r>
          </a:p>
          <a:p>
            <a:endParaRPr lang="en-US" sz="1400" b="1" dirty="0" smtClean="0">
              <a:solidFill>
                <a:srgbClr val="C00000"/>
              </a:solidFill>
            </a:endParaRPr>
          </a:p>
          <a:p>
            <a:endParaRPr lang="en-US" sz="1200" dirty="0" smtClean="0"/>
          </a:p>
          <a:p>
            <a:pPr>
              <a:buFont typeface="Arial" pitchFamily="34" charset="0"/>
              <a:buChar char="•"/>
            </a:pPr>
            <a:r>
              <a:rPr lang="en-US" sz="1200" b="1" dirty="0" smtClean="0"/>
              <a:t>     If you need help, call us at </a:t>
            </a:r>
            <a:r>
              <a:rPr lang="en-US" sz="1400" b="1" dirty="0" smtClean="0">
                <a:solidFill>
                  <a:srgbClr val="C00000"/>
                </a:solidFill>
              </a:rPr>
              <a:t>470-578-6420</a:t>
            </a:r>
            <a:r>
              <a:rPr lang="en-US" sz="1200" b="1" dirty="0" smtClean="0"/>
              <a:t> </a:t>
            </a:r>
            <a:r>
              <a:rPr lang="en-US" sz="1200" b="1" dirty="0" smtClean="0"/>
              <a:t>or bring your project to TRAC to request assistance.  </a:t>
            </a:r>
            <a:r>
              <a:rPr lang="en-US" sz="1200" dirty="0" smtClean="0"/>
              <a:t>We will not do your 	project for you, but we will help with simple design questions and problems </a:t>
            </a:r>
            <a:r>
              <a:rPr lang="en-US" sz="1200" i="1" dirty="0" smtClean="0"/>
              <a:t>if we are able</a:t>
            </a:r>
            <a:r>
              <a:rPr lang="en-US" sz="1200" dirty="0" smtClean="0"/>
              <a:t>.  If you are entirely 	unfamiliar with using PowerPoint, we recommend taking one of the free workshops offered to KSU students 	and employees by the campus ITS Department.  We do not teach PowerPoint in TRAC.</a:t>
            </a:r>
          </a:p>
          <a:p>
            <a:endParaRPr lang="en-US" sz="1200" dirty="0" smtClean="0"/>
          </a:p>
          <a:p>
            <a:endParaRPr lang="en-US" sz="1200" dirty="0" smtClean="0"/>
          </a:p>
          <a:p>
            <a:pPr>
              <a:buFont typeface="Arial" pitchFamily="34" charset="0"/>
              <a:buChar char="•"/>
            </a:pPr>
            <a:r>
              <a:rPr lang="en-US" sz="1200" dirty="0" smtClean="0"/>
              <a:t>     </a:t>
            </a:r>
            <a:r>
              <a:rPr lang="en-US" sz="1200" b="1" dirty="0" smtClean="0"/>
              <a:t>TRAC only sells button supplies in small quantities, no more than 40 buttons per customer per project.  </a:t>
            </a:r>
            <a:r>
              <a:rPr lang="en-US" sz="1200" dirty="0" smtClean="0"/>
              <a:t>If you need a 	large quantity, please purchase your supplies online at </a:t>
            </a:r>
            <a:r>
              <a:rPr lang="en-US" sz="1400" b="1" dirty="0" smtClean="0">
                <a:solidFill>
                  <a:srgbClr val="C00000"/>
                </a:solidFill>
              </a:rPr>
              <a:t>www.badgeaminit.com</a:t>
            </a:r>
            <a:r>
              <a:rPr lang="en-US" sz="1200" dirty="0" smtClean="0"/>
              <a:t>, then bring them to TRAC 	to use with our equipment.  This is more economical for you, and prevents depletion of our limited supply.  	There is no charge for using TRAC’s equipment, only for the supplies; if you bring your own supplies and 	artwork, you will not owe TRAC anything.</a:t>
            </a:r>
          </a:p>
          <a:p>
            <a:endParaRPr lang="en-US" sz="1200" dirty="0" smtClean="0"/>
          </a:p>
          <a:p>
            <a:r>
              <a:rPr lang="en-US" sz="1200" dirty="0" smtClean="0"/>
              <a:t>	Badge-A-</a:t>
            </a:r>
            <a:r>
              <a:rPr lang="en-US" sz="1200" dirty="0" err="1" smtClean="0"/>
              <a:t>Minit</a:t>
            </a:r>
            <a:r>
              <a:rPr lang="en-US" sz="1200" dirty="0" smtClean="0"/>
              <a:t> is the vendor we purchase our supplies from, so we know for certain that the supplies will work 	well with our machines. We do not recommend purchasing from any other vendor because some supplies on 	the market have not performed well in our equipment.</a:t>
            </a:r>
          </a:p>
          <a:p>
            <a:endParaRPr lang="en-US" sz="1200" dirty="0" smtClean="0"/>
          </a:p>
          <a:p>
            <a:r>
              <a:rPr lang="en-US" sz="1200" dirty="0" smtClean="0"/>
              <a:t>	Badge-A-</a:t>
            </a:r>
            <a:r>
              <a:rPr lang="en-US" sz="1200" dirty="0" err="1" smtClean="0"/>
              <a:t>Minit</a:t>
            </a:r>
            <a:r>
              <a:rPr lang="en-US" sz="1200" dirty="0" smtClean="0"/>
              <a:t> has competitive  prices and fast delivery.  The website also offers lots of good button-making 	ideas, and sells pre-made artwork and button accessories. </a:t>
            </a:r>
          </a:p>
          <a:p>
            <a:endParaRPr lang="en-US" sz="1200" dirty="0" smtClean="0"/>
          </a:p>
          <a:p>
            <a:endParaRPr lang="en-US" sz="1200" dirty="0" smtClean="0"/>
          </a:p>
          <a:p>
            <a:pPr>
              <a:buFont typeface="Arial" pitchFamily="34" charset="0"/>
              <a:buChar char="•"/>
            </a:pPr>
            <a:r>
              <a:rPr lang="en-US" sz="1200" b="1" dirty="0" smtClean="0"/>
              <a:t>     If you are viewing this document in a PDF format, the template will not be functional.  </a:t>
            </a:r>
            <a:r>
              <a:rPr lang="en-US" sz="1200" dirty="0" smtClean="0"/>
              <a:t>Please call TRAC to request that 	a template be emailed to you.  We will send you a PowerPoint version of this same document, and you will be 	able to  design in that template.</a:t>
            </a:r>
          </a:p>
          <a:p>
            <a:endParaRPr lang="en-US" sz="1200" dirty="0" smtClean="0"/>
          </a:p>
          <a:p>
            <a:endParaRPr lang="en-US" sz="1200" dirty="0" smtClean="0"/>
          </a:p>
          <a:p>
            <a:pPr>
              <a:buFont typeface="Arial" pitchFamily="34" charset="0"/>
              <a:buChar char="•"/>
            </a:pPr>
            <a:r>
              <a:rPr lang="en-US" sz="1200" dirty="0" smtClean="0"/>
              <a:t>     </a:t>
            </a:r>
            <a:r>
              <a:rPr lang="en-US" sz="1200" b="1" dirty="0" smtClean="0"/>
              <a:t>Sometimes button-making takes longer than inexperienced customers expect.  </a:t>
            </a:r>
            <a:r>
              <a:rPr lang="en-US" sz="1200" dirty="0" smtClean="0"/>
              <a:t>We encourage you to plan well ahead of 	your event to allow plenty of time to complete a test button, order supplies, and then make all of your 	buttons.  All of TRAC’s equipment is available on a first-come/first-serve basis.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314</Words>
  <Application>Microsoft Office PowerPoint</Application>
  <PresentationFormat>On-screen Show (4:3)</PresentationFormat>
  <Paragraphs>51</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PowerPoint Presentation</vt:lpstr>
    </vt:vector>
  </TitlesOfParts>
  <Company>Kennesaw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User</dc:creator>
  <cp:lastModifiedBy>Kellie M Hebblethwaite</cp:lastModifiedBy>
  <cp:revision>27</cp:revision>
  <dcterms:created xsi:type="dcterms:W3CDTF">2011-02-17T20:56:01Z</dcterms:created>
  <dcterms:modified xsi:type="dcterms:W3CDTF">2014-11-04T19:28:49Z</dcterms:modified>
</cp:coreProperties>
</file>